
<file path=[Content_Types].xml><?xml version="1.0" encoding="utf-8"?>
<Types xmlns="http://schemas.openxmlformats.org/package/2006/content-types">
  <Default Extension="xlsx" ContentType="application/vnd.openxmlformats-officedocument.spreadsheetml.sheet"/>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handoutMasters/handoutMaster1.xml" ContentType="application/vnd.openxmlformats-officedocument.presentationml.handoutMaster+xml"/>
  <Override PartName="/ppt/media/image6.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0" r:id="rId3"/>
  </p:sldMasterIdLst>
  <p:notesMasterIdLst>
    <p:notesMasterId r:id="rId5"/>
  </p:notesMasterIdLst>
  <p:handoutMasterIdLst>
    <p:handoutMasterId r:id="rId21"/>
  </p:handoutMasterIdLst>
  <p:sldIdLst>
    <p:sldId id="288" r:id="rId4"/>
    <p:sldId id="290" r:id="rId6"/>
    <p:sldId id="289" r:id="rId7"/>
    <p:sldId id="319" r:id="rId8"/>
    <p:sldId id="318" r:id="rId9"/>
    <p:sldId id="320" r:id="rId10"/>
    <p:sldId id="321" r:id="rId11"/>
    <p:sldId id="344" r:id="rId12"/>
    <p:sldId id="301" r:id="rId13"/>
    <p:sldId id="332" r:id="rId14"/>
    <p:sldId id="335" r:id="rId15"/>
    <p:sldId id="337" r:id="rId16"/>
    <p:sldId id="336" r:id="rId17"/>
    <p:sldId id="341" r:id="rId18"/>
    <p:sldId id="338" r:id="rId19"/>
    <p:sldId id="297" r:id="rId20"/>
  </p:sldIdLst>
  <p:sldSz cx="12192000" cy="6858000"/>
  <p:notesSz cx="6858000" cy="9144000"/>
  <p:custDataLst>
    <p:tags r:id="rId25"/>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978" userDrawn="1">
          <p15:clr>
            <a:srgbClr val="A4A3A4"/>
          </p15:clr>
        </p15:guide>
        <p15:guide id="2" pos="39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A4BC"/>
    <a:srgbClr val="3C8C93"/>
    <a:srgbClr val="9ED3D7"/>
    <a:srgbClr val="44781F"/>
    <a:srgbClr val="B9CADA"/>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E7D8E9B-2C33-4855-8124-B796F255DA2B}" styleName="{762a0fe7-0b57-4572-a0f4-d8431226f2b7}">
    <a:wholeTbl>
      <a:tcTxStyle>
        <a:fontRef idx="none">
          <a:prstClr val="black"/>
        </a:fontRef>
      </a:tcTxStyle>
      <a:tcStyle>
        <a:tcBdr>
          <a:left>
            <a:ln w="6350" cmpd="sng">
              <a:solidFill>
                <a:srgbClr val="808080"/>
              </a:solidFill>
            </a:ln>
          </a:left>
          <a:right>
            <a:ln w="6350" cmpd="sng">
              <a:solidFill>
                <a:srgbClr val="808080"/>
              </a:solidFill>
            </a:ln>
          </a:right>
          <a:top>
            <a:ln w="6350" cmpd="sng">
              <a:solidFill>
                <a:srgbClr val="808080"/>
              </a:solidFill>
            </a:ln>
          </a:top>
          <a:bottom>
            <a:ln w="6350" cmpd="sng">
              <a:solidFill>
                <a:srgbClr val="808080"/>
              </a:solidFill>
            </a:ln>
          </a:bottom>
          <a:insideH>
            <a:ln w="6350" cmpd="sng">
              <a:solidFill>
                <a:srgbClr val="808080"/>
              </a:solidFill>
            </a:ln>
          </a:insideH>
          <a:insideV>
            <a:ln w="6350" cmpd="sng">
              <a:solidFill>
                <a:srgbClr val="808080"/>
              </a:solidFill>
            </a:ln>
          </a:insideV>
        </a:tcBdr>
        <a:fill>
          <a:solidFill>
            <a:srgbClr val="FFFFFF"/>
          </a:solidFill>
        </a:fill>
      </a:tcStyle>
    </a:wholeTbl>
    <a:lastRow>
      <a:tcTxStyle>
        <a:fontRef idx="none">
          <a:prstClr val="black"/>
        </a:fontRef>
      </a:tcTxStyle>
      <a:tcStyle>
        <a:tcBdr/>
        <a:fill>
          <a:solidFill>
            <a:srgbClr val="42A4BC"/>
          </a:solidFill>
        </a:fill>
      </a:tcStyle>
    </a:lastRow>
    <a:firstRow>
      <a:tcTxStyle>
        <a:fontRef idx="none">
          <a:prstClr val="black"/>
        </a:fontRef>
      </a:tcTxStyle>
      <a:tcStyle>
        <a:tcBdr/>
        <a:fill>
          <a:solidFill>
            <a:srgbClr val="42A4BC"/>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1978"/>
        <p:guide pos="3931"/>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gs" Target="tags/tag84.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Workbook6.xlsx"/></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Workbook7.xlsx"/></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package" Target="../embeddings/Workbook8.xlsx"/></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package" Target="../embeddings/Workbook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20590946006"/>
          <c:y val="0.0456208552481134"/>
          <c:w val="0.789236276849642"/>
          <c:h val="0.759410016007318"/>
        </c:manualLayout>
      </c:layout>
      <c:barChart>
        <c:barDir val="col"/>
        <c:grouping val="clustered"/>
        <c:varyColors val="0"/>
        <c:ser>
          <c:idx val="0"/>
          <c:order val="0"/>
          <c:tx>
            <c:strRef>
              <c:f>Sheet1!$B$1</c:f>
              <c:strCache>
                <c:ptCount val="1"/>
                <c:pt idx="0">
                  <c:v>煤炭产量（亿吨）
coal production(100 million tons)</c:v>
                </c:pt>
              </c:strCache>
            </c:strRef>
          </c:tx>
          <c:spPr>
            <a:solidFill>
              <a:schemeClr val="accent1"/>
            </a:solidFill>
            <a:ln>
              <a:noFill/>
            </a:ln>
            <a:effectLst/>
          </c:spPr>
          <c:invertIfNegative val="0"/>
          <c:dLbls>
            <c:dLbl>
              <c:idx val="0"/>
              <c:layout>
                <c:manualLayout>
                  <c:x val="0"/>
                  <c:y val="0.30462703770788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424360591810987"/>
                  <c:y val="0.22641198748559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424360591810987"/>
                  <c:y val="0.25160546682035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137630462208969"/>
                  <c:y val="0.28338547670014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0837251978437894"/>
                  <c:y val="0.317306109007081"/>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0412891386626907"/>
                  <c:y val="0.36522311872221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0412891386626907"/>
                  <c:y val="0.42911246500905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00550521848835876"/>
                  <c:y val="0.489049892968879"/>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General" sourceLinked="1"/>
            <c:spPr>
              <a:noFill/>
              <a:ln>
                <a:noFill/>
              </a:ln>
              <a:effectLst/>
            </c:spPr>
            <c:txPr>
              <a:bodyPr rot="0" spcFirstLastPara="0" vertOverflow="ellipsis" vert="horz" wrap="square" lIns="38100" tIns="19050" rIns="38100" bIns="19050" anchor="ctr" anchorCtr="1"/>
              <a:lstStyle/>
              <a:p>
                <a:pPr>
                  <a:defRPr lang="zh-CN" sz="900" b="0" i="0" u="none" strike="noStrike" kern="1200" cap="none" spc="0" normalizeH="0" baseline="0">
                    <a:solidFill>
                      <a:schemeClr val="tx1"/>
                    </a:solidFill>
                    <a:uFill>
                      <a:solidFill>
                        <a:schemeClr val="tx1"/>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2015</c:v>
                </c:pt>
                <c:pt idx="1">
                  <c:v>2016</c:v>
                </c:pt>
                <c:pt idx="2">
                  <c:v>2017</c:v>
                </c:pt>
                <c:pt idx="3">
                  <c:v>2018</c:v>
                </c:pt>
                <c:pt idx="4">
                  <c:v>2019</c:v>
                </c:pt>
                <c:pt idx="5">
                  <c:v>2020</c:v>
                </c:pt>
                <c:pt idx="6">
                  <c:v>2021</c:v>
                </c:pt>
                <c:pt idx="7">
                  <c:v>2022</c:v>
                </c:pt>
              </c:numCache>
            </c:numRef>
          </c:cat>
          <c:val>
            <c:numRef>
              <c:f>Sheet1!$B$2:$B$9</c:f>
              <c:numCache>
                <c:formatCode>General</c:formatCode>
                <c:ptCount val="8"/>
                <c:pt idx="0">
                  <c:v>9.67</c:v>
                </c:pt>
                <c:pt idx="1">
                  <c:v>8.3</c:v>
                </c:pt>
                <c:pt idx="2">
                  <c:v>8.72</c:v>
                </c:pt>
                <c:pt idx="3">
                  <c:v>9.27</c:v>
                </c:pt>
                <c:pt idx="4">
                  <c:v>9.88</c:v>
                </c:pt>
                <c:pt idx="5">
                  <c:v>10.79</c:v>
                </c:pt>
                <c:pt idx="6">
                  <c:v>12.03</c:v>
                </c:pt>
                <c:pt idx="7">
                  <c:v>13.07</c:v>
                </c:pt>
              </c:numCache>
            </c:numRef>
          </c:val>
        </c:ser>
        <c:dLbls>
          <c:showLegendKey val="0"/>
          <c:showVal val="1"/>
          <c:showCatName val="0"/>
          <c:showSerName val="0"/>
          <c:showPercent val="0"/>
          <c:showBubbleSize val="0"/>
        </c:dLbls>
        <c:gapWidth val="150"/>
        <c:overlap val="0"/>
        <c:axId val="25523886"/>
        <c:axId val="937082352"/>
      </c:barChart>
      <c:lineChart>
        <c:grouping val="standard"/>
        <c:varyColors val="0"/>
        <c:ser>
          <c:idx val="2"/>
          <c:order val="1"/>
          <c:tx>
            <c:strRef>
              <c:f>Sheet1!$C$1</c:f>
              <c:strCache>
                <c:ptCount val="1"/>
                <c:pt idx="0">
                  <c:v>全国占比
 portion of the nation</c:v>
                </c:pt>
              </c:strCache>
            </c:strRef>
          </c:tx>
          <c:spPr>
            <a:ln w="28575" cap="rnd">
              <a:solidFill>
                <a:srgbClr val="B9CADA"/>
              </a:solidFill>
              <a:round/>
            </a:ln>
            <a:effectLst/>
          </c:spPr>
          <c:marker>
            <c:symbol val="none"/>
          </c:marker>
          <c:dLbls>
            <c:dLbl>
              <c:idx val="0"/>
              <c:layout>
                <c:manualLayout>
                  <c:x val="-0.043468287647666"/>
                  <c:y val="-0.003293265272517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delete val="1"/>
            </c:dLbl>
            <c:dLbl>
              <c:idx val="2"/>
              <c:delete val="1"/>
            </c:dLbl>
            <c:dLbl>
              <c:idx val="3"/>
              <c:delete val="1"/>
            </c:dLbl>
            <c:dLbl>
              <c:idx val="4"/>
              <c:delete val="1"/>
            </c:dLbl>
            <c:dLbl>
              <c:idx val="5"/>
              <c:delete val="1"/>
            </c:dLbl>
            <c:dLbl>
              <c:idx val="6"/>
              <c:layout>
                <c:manualLayout>
                  <c:x val="-0.0572313338685629"/>
                  <c:y val="0.0461057138152478"/>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0572313338685629"/>
                  <c:y val="-0.0098797958175531"/>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900" b="0" i="0" u="none" strike="noStrike" kern="1200" cap="none" spc="0" normalizeH="0" baseline="0">
                    <a:solidFill>
                      <a:schemeClr val="tx1"/>
                    </a:solidFill>
                    <a:uFill>
                      <a:solidFill>
                        <a:schemeClr val="tx1"/>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2015</c:v>
                </c:pt>
                <c:pt idx="1">
                  <c:v>2016</c:v>
                </c:pt>
                <c:pt idx="2">
                  <c:v>2017</c:v>
                </c:pt>
                <c:pt idx="3">
                  <c:v>2018</c:v>
                </c:pt>
                <c:pt idx="4">
                  <c:v>2019</c:v>
                </c:pt>
                <c:pt idx="5">
                  <c:v>2020</c:v>
                </c:pt>
                <c:pt idx="6">
                  <c:v>2021</c:v>
                </c:pt>
                <c:pt idx="7">
                  <c:v>2022</c:v>
                </c:pt>
              </c:numCache>
            </c:numRef>
          </c:cat>
          <c:val>
            <c:numRef>
              <c:f>Sheet1!$C$2:$C$9</c:f>
              <c:numCache>
                <c:formatCode>0.00%</c:formatCode>
                <c:ptCount val="8"/>
                <c:pt idx="0">
                  <c:v>0.258</c:v>
                </c:pt>
                <c:pt idx="1">
                  <c:v>0.2435</c:v>
                </c:pt>
                <c:pt idx="2">
                  <c:v>0.2475</c:v>
                </c:pt>
                <c:pt idx="3">
                  <c:v>0.2506</c:v>
                </c:pt>
                <c:pt idx="4">
                  <c:v>0.2569</c:v>
                </c:pt>
                <c:pt idx="5">
                  <c:v>0.276554626587177</c:v>
                </c:pt>
                <c:pt idx="6">
                  <c:v>0.2956</c:v>
                </c:pt>
                <c:pt idx="7">
                  <c:v>0.2904</c:v>
                </c:pt>
              </c:numCache>
            </c:numRef>
          </c:val>
          <c:smooth val="0"/>
        </c:ser>
        <c:dLbls>
          <c:showLegendKey val="0"/>
          <c:showVal val="1"/>
          <c:showCatName val="0"/>
          <c:showSerName val="0"/>
          <c:showPercent val="0"/>
          <c:showBubbleSize val="0"/>
        </c:dLbls>
        <c:marker val="0"/>
        <c:smooth val="0"/>
        <c:axId val="604541129"/>
        <c:axId val="80790695"/>
      </c:lineChart>
      <c:catAx>
        <c:axId val="2552388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cap="none" spc="0" normalizeH="0" baseline="0">
                <a:solidFill>
                  <a:schemeClr val="tx1">
                    <a:lumMod val="65000"/>
                    <a:lumOff val="35000"/>
                  </a:schemeClr>
                </a:solidFill>
                <a:uFill>
                  <a:solidFill>
                    <a:schemeClr val="tx1"/>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937082352"/>
        <c:crosses val="autoZero"/>
        <c:auto val="1"/>
        <c:lblAlgn val="ctr"/>
        <c:lblOffset val="100"/>
        <c:noMultiLvlLbl val="0"/>
      </c:catAx>
      <c:valAx>
        <c:axId val="937082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cap="none" spc="0" normalizeH="0" baseline="0">
                <a:solidFill>
                  <a:schemeClr val="tx1">
                    <a:lumMod val="65000"/>
                    <a:lumOff val="35000"/>
                  </a:schemeClr>
                </a:solidFill>
                <a:uFill>
                  <a:solidFill>
                    <a:schemeClr val="tx1"/>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25523886"/>
        <c:crosses val="autoZero"/>
        <c:crossBetween val="between"/>
      </c:valAx>
      <c:catAx>
        <c:axId val="604541129"/>
        <c:scaling>
          <c:orientation val="minMax"/>
        </c:scaling>
        <c:delete val="1"/>
        <c:axPos val="b"/>
        <c:majorTickMark val="none"/>
        <c:minorTickMark val="none"/>
        <c:tickLblPos val="nextTo"/>
        <c:txPr>
          <a:bodyPr rot="-60000000" spcFirstLastPara="0" vertOverflow="ellipsis" vert="horz" wrap="square" anchor="ctr" anchorCtr="1"/>
          <a:lstStyle/>
          <a:p>
            <a:pPr>
              <a:defRPr lang="zh-CN" sz="900" b="0" i="0" u="none" strike="noStrike" kern="1200" cap="none" spc="0" normalizeH="0" baseline="0">
                <a:solidFill>
                  <a:schemeClr val="tx1"/>
                </a:solidFill>
                <a:uFill>
                  <a:solidFill>
                    <a:schemeClr val="tx1"/>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80790695"/>
        <c:crosses val="autoZero"/>
        <c:auto val="1"/>
        <c:lblAlgn val="ctr"/>
        <c:lblOffset val="100"/>
        <c:noMultiLvlLbl val="0"/>
      </c:catAx>
      <c:valAx>
        <c:axId val="80790695"/>
        <c:scaling>
          <c:orientation val="minMax"/>
        </c:scaling>
        <c:delete val="0"/>
        <c:axPos val="r"/>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cap="none" spc="0" normalizeH="0" baseline="0">
                <a:solidFill>
                  <a:schemeClr val="tx1"/>
                </a:solidFill>
                <a:uFill>
                  <a:solidFill>
                    <a:schemeClr val="tx1"/>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604541129"/>
        <c:crosses val="max"/>
        <c:crossBetween val="between"/>
      </c:valAx>
      <c:spPr>
        <a:noFill/>
        <a:ln>
          <a:noFill/>
        </a:ln>
        <a:effectLst/>
      </c:spPr>
    </c:plotArea>
    <c:legend>
      <c:legendPos val="b"/>
      <c:layout>
        <c:manualLayout>
          <c:xMode val="edge"/>
          <c:yMode val="edge"/>
          <c:x val="0.0189777327935223"/>
          <c:y val="0.903762827822121"/>
          <c:w val="0.955845141700405"/>
          <c:h val="0.0709236031927024"/>
        </c:manualLayout>
      </c:layout>
      <c:overlay val="0"/>
      <c:spPr>
        <a:noFill/>
        <a:ln>
          <a:noFill/>
        </a:ln>
        <a:effectLst/>
      </c:spPr>
      <c:txPr>
        <a:bodyPr rot="0" spcFirstLastPara="0" vertOverflow="ellipsis" vert="horz" wrap="square" anchor="ctr" anchorCtr="1"/>
        <a:lstStyle/>
        <a:p>
          <a:pPr>
            <a:defRPr lang="zh-CN" sz="900" b="0" i="0" u="none" strike="noStrike" kern="1200" cap="none" spc="0" normalizeH="0" baseline="0">
              <a:solidFill>
                <a:schemeClr val="tx1">
                  <a:lumMod val="65000"/>
                  <a:lumOff val="35000"/>
                </a:schemeClr>
              </a:solidFill>
              <a:uFill>
                <a:solidFill>
                  <a:schemeClr val="tx1"/>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legend>
    <c:plotVisOnly val="1"/>
    <c:dispBlanksAs val="gap"/>
    <c:showDLblsOverMax val="0"/>
  </c:chart>
  <c:spPr>
    <a:solidFill>
      <a:schemeClr val="bg1"/>
    </a:solidFill>
    <a:ln w="9525" cap="flat" cmpd="sng" algn="ctr">
      <a:noFill/>
      <a:round/>
    </a:ln>
    <a:effectLst/>
  </c:spPr>
  <c:txPr>
    <a:bodyPr/>
    <a:lstStyle/>
    <a:p>
      <a:pPr>
        <a:defRPr lang="zh-CN" sz="900" u="none" strike="noStrike" kern="1200" cap="none" spc="0" normalizeH="0">
          <a:solidFill>
            <a:schemeClr val="tx1"/>
          </a:solidFill>
          <a:uFill>
            <a:solidFill>
              <a:schemeClr val="tx1"/>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spc="0" baseline="0">
                <a:solidFill>
                  <a:srgbClr val="4C7CC4"/>
                </a:solidFill>
                <a:latin typeface="+mn-lt"/>
                <a:ea typeface="+mn-ea"/>
                <a:cs typeface="+mn-cs"/>
              </a:defRPr>
            </a:pPr>
            <a:r>
              <a:rPr b="1"/>
              <a:t>税收</a:t>
            </a:r>
            <a:endParaRPr b="1"/>
          </a:p>
          <a:p>
            <a:pPr defTabSz="914400">
              <a:defRPr lang="zh-CN" sz="1400" b="1" i="0" u="none" strike="noStrike" kern="1200" spc="0" baseline="0">
                <a:solidFill>
                  <a:srgbClr val="4C7CC4"/>
                </a:solidFill>
                <a:latin typeface="+mn-lt"/>
                <a:ea typeface="+mn-ea"/>
                <a:cs typeface="+mn-cs"/>
              </a:defRPr>
            </a:pPr>
            <a:r>
              <a:rPr lang="en-US" altLang="zh-CN" b="1"/>
              <a:t>Tax</a:t>
            </a:r>
            <a:endParaRPr lang="en-US" altLang="zh-CN" b="1"/>
          </a:p>
        </c:rich>
      </c:tx>
      <c:layout>
        <c:manualLayout>
          <c:xMode val="edge"/>
          <c:yMode val="edge"/>
          <c:x val="0.430569635828307"/>
          <c:y val="0.0153393570077747"/>
        </c:manualLayout>
      </c:layout>
      <c:overlay val="0"/>
      <c:spPr>
        <a:noFill/>
        <a:ln>
          <a:noFill/>
        </a:ln>
        <a:effectLst/>
      </c:spPr>
    </c:title>
    <c:autoTitleDeleted val="0"/>
    <c:plotArea>
      <c:layout>
        <c:manualLayout>
          <c:layoutTarget val="inner"/>
          <c:xMode val="edge"/>
          <c:yMode val="edge"/>
          <c:x val="0.231201832951468"/>
          <c:y val="0.208723575060209"/>
          <c:w val="0.574255363465945"/>
          <c:h val="0.737757559539738"/>
        </c:manualLayout>
      </c:layout>
      <c:doughnutChart>
        <c:varyColors val="1"/>
        <c:ser>
          <c:idx val="0"/>
          <c:order val="0"/>
          <c:tx>
            <c:strRef>
              <c:f>Sheet1!$B$1</c:f>
              <c:strCache>
                <c:ptCount val="1"/>
                <c:pt idx="0">
                  <c:v>税收</c:v>
                </c:pt>
              </c:strCache>
            </c:strRef>
          </c:tx>
          <c:spPr/>
          <c:explosion val="0"/>
          <c:dPt>
            <c:idx val="0"/>
            <c:bubble3D val="0"/>
            <c:spPr>
              <a:solidFill>
                <a:srgbClr val="4C7CC4"/>
              </a:solidFill>
              <a:ln w="19050">
                <a:solidFill>
                  <a:schemeClr val="lt1"/>
                </a:solidFill>
              </a:ln>
              <a:effectLst/>
            </c:spPr>
          </c:dPt>
          <c:dPt>
            <c:idx val="1"/>
            <c:bubble3D val="0"/>
            <c:spPr>
              <a:solidFill>
                <a:schemeClr val="bg2"/>
              </a:solidFill>
              <a:ln w="19050">
                <a:solidFill>
                  <a:schemeClr val="lt1"/>
                </a:solidFill>
              </a:ln>
              <a:effectLst/>
            </c:spPr>
          </c:dPt>
          <c:dLbls>
            <c:dLbl>
              <c:idx val="0"/>
              <c:layout>
                <c:manualLayout>
                  <c:x val="-0.158154463942269"/>
                  <c:y val="-0.260297969418637"/>
                </c:manualLayout>
              </c:layout>
              <c:tx>
                <c:rich>
                  <a:bodyPr rot="0" spcFirstLastPara="0" vertOverflow="ellipsis" vert="horz" wrap="square" lIns="38100" tIns="19050" rIns="38100" bIns="19050" anchor="ctr" anchorCtr="1"/>
                  <a:lstStyle/>
                  <a:p>
                    <a:pPr defTabSz="914400">
                      <a:defRPr lang="zh-CN" sz="1600" b="0" i="0" u="none" strike="noStrike" kern="1200" baseline="0">
                        <a:solidFill>
                          <a:srgbClr val="4C7CC4"/>
                        </a:solidFill>
                        <a:latin typeface="+mn-lt"/>
                        <a:ea typeface="+mn-ea"/>
                        <a:cs typeface="+mn-cs"/>
                      </a:defRPr>
                    </a:pPr>
                    <a:r>
                      <a:rPr lang="en-US" altLang="zh-CN"/>
                      <a:t>72</a:t>
                    </a:r>
                    <a:r>
                      <a:t>%</a:t>
                    </a:r>
                  </a:p>
                </c:rich>
              </c:tx>
              <c:showLegendKey val="0"/>
              <c:showVal val="1"/>
              <c:showCatName val="0"/>
              <c:showSerName val="0"/>
              <c:showPercent val="0"/>
              <c:showBubbleSize val="0"/>
              <c:extLst>
                <c:ext xmlns:c15="http://schemas.microsoft.com/office/drawing/2012/chart" uri="{CE6537A1-D6FC-4f65-9D91-7224C49458BB}">
                  <c15:layout/>
                </c:ext>
              </c:extLst>
            </c:dLbl>
            <c:dLbl>
              <c:idx val="1"/>
              <c:delete val="1"/>
            </c:dLbl>
            <c:spPr>
              <a:noFill/>
              <a:ln>
                <a:noFill/>
              </a:ln>
              <a:effectLst/>
            </c:spPr>
            <c:txPr>
              <a:bodyPr rot="0" spcFirstLastPara="0" vertOverflow="ellipsis" vert="horz" wrap="square" lIns="38100" tIns="19050" rIns="38100" bIns="19050" anchor="ctr" anchorCtr="1"/>
              <a:lstStyle/>
              <a:p>
                <a:pPr>
                  <a:defRPr lang="zh-CN" sz="1600" b="0" i="0" u="none" strike="noStrike" kern="1200" baseline="0">
                    <a:solidFill>
                      <a:srgbClr val="4C7CC4"/>
                    </a:solidFill>
                    <a:latin typeface="+mn-lt"/>
                    <a:ea typeface="+mn-ea"/>
                    <a:cs typeface="+mn-cs"/>
                  </a:defRPr>
                </a:pPr>
              </a:p>
            </c:txPr>
            <c:showLegendKey val="0"/>
            <c:showVal val="0"/>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煤炭行业</c:v>
                </c:pt>
                <c:pt idx="1">
                  <c:v>其他</c:v>
                </c:pt>
              </c:strCache>
            </c:strRef>
          </c:cat>
          <c:val>
            <c:numRef>
              <c:f>Sheet1!$B$2:$B$3</c:f>
              <c:numCache>
                <c:formatCode>0%</c:formatCode>
                <c:ptCount val="2"/>
                <c:pt idx="0">
                  <c:v>0.72</c:v>
                </c:pt>
                <c:pt idx="1">
                  <c:v>0.18</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spc="0" baseline="0">
                <a:solidFill>
                  <a:srgbClr val="7AA647"/>
                </a:solidFill>
                <a:latin typeface="+mn-lt"/>
                <a:ea typeface="+mn-ea"/>
                <a:cs typeface="+mn-cs"/>
              </a:defRPr>
            </a:pPr>
            <a:r>
              <a:rPr b="1"/>
              <a:t>就业</a:t>
            </a:r>
            <a:endParaRPr b="1"/>
          </a:p>
          <a:p>
            <a:pPr defTabSz="914400">
              <a:defRPr lang="zh-CN" sz="1400" b="1" i="0" u="none" strike="noStrike" kern="1200" spc="0" baseline="0">
                <a:solidFill>
                  <a:srgbClr val="7AA647"/>
                </a:solidFill>
                <a:latin typeface="+mn-lt"/>
                <a:ea typeface="+mn-ea"/>
                <a:cs typeface="+mn-cs"/>
              </a:defRPr>
            </a:pPr>
            <a:r>
              <a:rPr lang="en-US" altLang="zh-CN" b="1"/>
              <a:t>Average Employees</a:t>
            </a:r>
            <a:endParaRPr lang="en-US" altLang="zh-CN" b="1"/>
          </a:p>
        </c:rich>
      </c:tx>
      <c:layout>
        <c:manualLayout>
          <c:xMode val="edge"/>
          <c:yMode val="edge"/>
          <c:x val="0.186572659550291"/>
          <c:y val="0.00816104461371056"/>
        </c:manualLayout>
      </c:layout>
      <c:overlay val="0"/>
      <c:spPr>
        <a:noFill/>
        <a:ln>
          <a:noFill/>
        </a:ln>
        <a:effectLst/>
      </c:spPr>
    </c:title>
    <c:autoTitleDeleted val="0"/>
    <c:plotArea>
      <c:layout>
        <c:manualLayout>
          <c:layoutTarget val="inner"/>
          <c:xMode val="edge"/>
          <c:yMode val="edge"/>
          <c:x val="0.228979477958335"/>
          <c:y val="0.203635243936113"/>
          <c:w val="0.552655428675005"/>
          <c:h val="0.742210321324245"/>
        </c:manualLayout>
      </c:layout>
      <c:doughnutChart>
        <c:varyColors val="1"/>
        <c:ser>
          <c:idx val="0"/>
          <c:order val="0"/>
          <c:tx>
            <c:strRef>
              <c:f>Sheet1!$B$1</c:f>
              <c:strCache>
                <c:ptCount val="1"/>
                <c:pt idx="0">
                  <c:v>就业</c:v>
                </c:pt>
              </c:strCache>
            </c:strRef>
          </c:tx>
          <c:spPr>
            <a:solidFill>
              <a:schemeClr val="bg2"/>
            </a:solidFill>
          </c:spPr>
          <c:explosion val="0"/>
          <c:dPt>
            <c:idx val="0"/>
            <c:bubble3D val="0"/>
            <c:spPr>
              <a:solidFill>
                <a:srgbClr val="7AA647"/>
              </a:solidFill>
              <a:ln w="19050">
                <a:solidFill>
                  <a:schemeClr val="lt1"/>
                </a:solidFill>
              </a:ln>
              <a:effectLst/>
            </c:spPr>
          </c:dPt>
          <c:dPt>
            <c:idx val="1"/>
            <c:bubble3D val="0"/>
            <c:spPr>
              <a:solidFill>
                <a:schemeClr val="bg2"/>
              </a:solidFill>
              <a:ln w="19050">
                <a:solidFill>
                  <a:schemeClr val="lt1"/>
                </a:solidFill>
              </a:ln>
              <a:effectLst/>
            </c:spPr>
          </c:dPt>
          <c:dLbls>
            <c:dLbl>
              <c:idx val="0"/>
              <c:layout>
                <c:manualLayout>
                  <c:x val="-0.215855107057669"/>
                  <c:y val="0.0451187996855547"/>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delete val="1"/>
            </c:dLbl>
            <c:spPr>
              <a:noFill/>
              <a:ln>
                <a:noFill/>
              </a:ln>
              <a:effectLst/>
            </c:spPr>
            <c:txPr>
              <a:bodyPr rot="0" spcFirstLastPara="0" vertOverflow="ellipsis" vert="horz" wrap="square" lIns="38100" tIns="19050" rIns="38100" bIns="19050" anchor="ctr" anchorCtr="1"/>
              <a:lstStyle/>
              <a:p>
                <a:pPr>
                  <a:defRPr lang="zh-CN" sz="1600" b="0" i="0" u="none" strike="noStrike" kern="1200" baseline="0">
                    <a:solidFill>
                      <a:srgbClr val="7AA647"/>
                    </a:solidFill>
                    <a:latin typeface="+mn-lt"/>
                    <a:ea typeface="+mn-ea"/>
                    <a:cs typeface="+mn-cs"/>
                  </a:defRPr>
                </a:pPr>
              </a:p>
            </c:txPr>
            <c:showLegendKey val="0"/>
            <c:showVal val="0"/>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煤炭行业</c:v>
                </c:pt>
                <c:pt idx="1">
                  <c:v>其他</c:v>
                </c:pt>
              </c:strCache>
            </c:strRef>
          </c:cat>
          <c:val>
            <c:numRef>
              <c:f>Sheet1!$B$2:$B$3</c:f>
              <c:numCache>
                <c:formatCode>0%</c:formatCode>
                <c:ptCount val="2"/>
                <c:pt idx="0">
                  <c:v>0.44</c:v>
                </c:pt>
                <c:pt idx="1">
                  <c:v>0.56</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spc="0" baseline="0">
                <a:solidFill>
                  <a:srgbClr val="A1865B"/>
                </a:solidFill>
                <a:latin typeface="+mn-lt"/>
                <a:ea typeface="+mn-ea"/>
                <a:cs typeface="+mn-cs"/>
              </a:defRPr>
            </a:pPr>
            <a:r>
              <a:rPr sz="1400" b="1">
                <a:solidFill>
                  <a:srgbClr val="A1865B"/>
                </a:solidFill>
              </a:rPr>
              <a:t>资产</a:t>
            </a:r>
            <a:endParaRPr sz="1400" b="1">
              <a:solidFill>
                <a:srgbClr val="A1865B"/>
              </a:solidFill>
            </a:endParaRPr>
          </a:p>
          <a:p>
            <a:pPr defTabSz="914400">
              <a:defRPr lang="zh-CN" sz="1400" b="1" i="0" u="none" strike="noStrike" kern="1200" spc="0" baseline="0">
                <a:solidFill>
                  <a:srgbClr val="A1865B"/>
                </a:solidFill>
                <a:latin typeface="+mn-lt"/>
                <a:ea typeface="+mn-ea"/>
                <a:cs typeface="+mn-cs"/>
              </a:defRPr>
            </a:pPr>
            <a:r>
              <a:rPr lang="en-US" altLang="zh-CN" sz="1400" b="1">
                <a:solidFill>
                  <a:srgbClr val="A1865B"/>
                </a:solidFill>
              </a:rPr>
              <a:t>Total Assets</a:t>
            </a:r>
            <a:endParaRPr lang="en-US" altLang="zh-CN" sz="1400" b="1">
              <a:solidFill>
                <a:srgbClr val="A1865B"/>
              </a:solidFill>
            </a:endParaRPr>
          </a:p>
        </c:rich>
      </c:tx>
      <c:layout>
        <c:manualLayout>
          <c:xMode val="edge"/>
          <c:yMode val="edge"/>
          <c:x val="0.354955605477107"/>
          <c:y val="0.0650742190526177"/>
        </c:manualLayout>
      </c:layout>
      <c:overlay val="0"/>
      <c:spPr>
        <a:noFill/>
        <a:ln>
          <a:noFill/>
        </a:ln>
        <a:effectLst/>
      </c:spPr>
    </c:title>
    <c:autoTitleDeleted val="0"/>
    <c:plotArea>
      <c:layout/>
      <c:doughnutChart>
        <c:varyColors val="1"/>
        <c:ser>
          <c:idx val="0"/>
          <c:order val="0"/>
          <c:tx>
            <c:strRef>
              <c:f>Sheet1!$B$1</c:f>
              <c:strCache>
                <c:ptCount val="1"/>
                <c:pt idx="0">
                  <c:v>工业企业资产</c:v>
                </c:pt>
              </c:strCache>
            </c:strRef>
          </c:tx>
          <c:spPr/>
          <c:explosion val="0"/>
          <c:dPt>
            <c:idx val="0"/>
            <c:bubble3D val="0"/>
            <c:spPr>
              <a:solidFill>
                <a:srgbClr val="A1865B"/>
              </a:solidFill>
              <a:ln w="19050">
                <a:solidFill>
                  <a:schemeClr val="lt1"/>
                </a:solidFill>
              </a:ln>
              <a:effectLst/>
            </c:spPr>
          </c:dPt>
          <c:dPt>
            <c:idx val="1"/>
            <c:bubble3D val="0"/>
            <c:spPr>
              <a:solidFill>
                <a:schemeClr val="bg2"/>
              </a:solidFill>
              <a:ln w="19050">
                <a:solidFill>
                  <a:schemeClr val="lt1"/>
                </a:solidFill>
              </a:ln>
              <a:effectLst/>
            </c:spPr>
          </c:dPt>
          <c:dLbls>
            <c:dLbl>
              <c:idx val="0"/>
              <c:layout>
                <c:manualLayout>
                  <c:x val="-0.192060234886838"/>
                  <c:y val="-0.012841602536438"/>
                </c:manualLayout>
              </c:layout>
              <c:tx>
                <c:rich>
                  <a:bodyPr rot="0" spcFirstLastPara="0" vertOverflow="ellipsis" vert="horz" wrap="square" lIns="38100" tIns="19050" rIns="38100" bIns="19050" anchor="ctr" anchorCtr="1"/>
                  <a:lstStyle/>
                  <a:p>
                    <a:pPr defTabSz="914400">
                      <a:defRPr lang="zh-CN" sz="1800" b="0" i="0" u="none" strike="noStrike" kern="1200" baseline="0">
                        <a:solidFill>
                          <a:srgbClr val="A1865B"/>
                        </a:solidFill>
                        <a:latin typeface="+mn-lt"/>
                        <a:ea typeface="+mn-ea"/>
                        <a:cs typeface="+mn-cs"/>
                      </a:defRPr>
                    </a:pPr>
                    <a:r>
                      <a:rPr sz="1800">
                        <a:solidFill>
                          <a:srgbClr val="A1865B"/>
                        </a:solidFill>
                      </a:rPr>
                      <a:t>5</a:t>
                    </a:r>
                    <a:r>
                      <a:rPr lang="en-US" altLang="zh-CN" sz="1800">
                        <a:solidFill>
                          <a:srgbClr val="A1865B"/>
                        </a:solidFill>
                      </a:rPr>
                      <a:t>2</a:t>
                    </a:r>
                    <a:r>
                      <a:rPr sz="1800">
                        <a:solidFill>
                          <a:srgbClr val="A1865B"/>
                        </a:solidFill>
                      </a:rPr>
                      <a:t>%</a:t>
                    </a:r>
                    <a:endParaRPr sz="1800">
                      <a:solidFill>
                        <a:srgbClr val="A1865B"/>
                      </a:solidFill>
                    </a:endParaRPr>
                  </a:p>
                </c:rich>
              </c:tx>
              <c:numFmt formatCode="General" sourceLinked="1"/>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rgbClr val="A1865B"/>
                      </a:solidFill>
                      <a:latin typeface="+mn-lt"/>
                      <a:ea typeface="+mn-ea"/>
                      <a:cs typeface="+mn-cs"/>
                    </a:defRPr>
                  </a:pPr>
                </a:p>
              </c:txPr>
              <c:showLegendKey val="0"/>
              <c:showVal val="1"/>
              <c:showCatName val="0"/>
              <c:showSerName val="0"/>
              <c:showPercent val="0"/>
              <c:showBubbleSize val="0"/>
              <c:extLst>
                <c:ext xmlns:c15="http://schemas.microsoft.com/office/drawing/2012/chart" uri="{CE6537A1-D6FC-4f65-9D91-7224C49458BB}">
                  <c15:layout>
                    <c:manualLayout>
                      <c:w val="0.203947368421053"/>
                      <c:h val="0.278495102404274"/>
                    </c:manualLayout>
                  </c15:layout>
                </c:ext>
              </c:extLst>
            </c:dLbl>
            <c:dLbl>
              <c:idx val="1"/>
              <c:delete val="1"/>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rgbClr val="A1865B"/>
                    </a:solidFill>
                    <a:latin typeface="+mn-lt"/>
                    <a:ea typeface="+mn-ea"/>
                    <a:cs typeface="+mn-cs"/>
                  </a:defRPr>
                </a:pPr>
              </a:p>
            </c:txPr>
            <c:showLegendKey val="0"/>
            <c:showVal val="0"/>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煤炭行业</c:v>
                </c:pt>
                <c:pt idx="1">
                  <c:v>其他</c:v>
                </c:pt>
              </c:strCache>
            </c:strRef>
          </c:cat>
          <c:val>
            <c:numRef>
              <c:f>Sheet1!$B$2:$B$3</c:f>
              <c:numCache>
                <c:formatCode>0%</c:formatCode>
                <c:ptCount val="2"/>
                <c:pt idx="0">
                  <c:v>0.52</c:v>
                </c:pt>
                <c:pt idx="1">
                  <c:v>0.48</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sz="1000"/>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spc="0" baseline="0">
                <a:solidFill>
                  <a:srgbClr val="F4B183"/>
                </a:solidFill>
                <a:latin typeface="+mn-lt"/>
                <a:ea typeface="+mn-ea"/>
                <a:cs typeface="+mn-cs"/>
              </a:defRPr>
            </a:pPr>
            <a:r>
              <a:rPr b="1"/>
              <a:t>营收</a:t>
            </a:r>
            <a:endParaRPr b="1"/>
          </a:p>
          <a:p>
            <a:pPr defTabSz="914400">
              <a:defRPr lang="zh-CN" sz="1400" b="1" i="0" u="none" strike="noStrike" kern="1200" spc="0" baseline="0">
                <a:solidFill>
                  <a:srgbClr val="F4B183"/>
                </a:solidFill>
                <a:latin typeface="+mn-lt"/>
                <a:ea typeface="+mn-ea"/>
                <a:cs typeface="+mn-cs"/>
              </a:defRPr>
            </a:pPr>
            <a:r>
              <a:rPr lang="en-US" altLang="zh-CN" b="1"/>
              <a:t> Revenue</a:t>
            </a:r>
            <a:endParaRPr lang="en-US" altLang="zh-CN" b="1"/>
          </a:p>
        </c:rich>
      </c:tx>
      <c:layout>
        <c:manualLayout>
          <c:xMode val="edge"/>
          <c:yMode val="edge"/>
          <c:x val="0.340472466792577"/>
          <c:y val="0.0237487231869254"/>
        </c:manualLayout>
      </c:layout>
      <c:overlay val="0"/>
      <c:spPr>
        <a:noFill/>
        <a:ln>
          <a:noFill/>
        </a:ln>
        <a:effectLst/>
      </c:spPr>
    </c:title>
    <c:autoTitleDeleted val="0"/>
    <c:plotArea>
      <c:layout>
        <c:manualLayout>
          <c:layoutTarget val="inner"/>
          <c:xMode val="edge"/>
          <c:yMode val="edge"/>
          <c:x val="0.239426122601081"/>
          <c:y val="0.204545454545455"/>
          <c:w val="0.500465809577045"/>
          <c:h val="0.685903983656793"/>
        </c:manualLayout>
      </c:layout>
      <c:doughnutChart>
        <c:varyColors val="1"/>
        <c:ser>
          <c:idx val="0"/>
          <c:order val="0"/>
          <c:tx>
            <c:strRef>
              <c:f>Sheet1!$B$1</c:f>
              <c:strCache>
                <c:ptCount val="1"/>
                <c:pt idx="0">
                  <c:v>营收</c:v>
                </c:pt>
              </c:strCache>
            </c:strRef>
          </c:tx>
          <c:spPr>
            <a:solidFill>
              <a:schemeClr val="accent2">
                <a:lumMod val="60000"/>
                <a:lumOff val="40000"/>
              </a:schemeClr>
            </a:solidFill>
          </c:spPr>
          <c:explosion val="0"/>
          <c:dPt>
            <c:idx val="0"/>
            <c:bubble3D val="0"/>
            <c:spPr>
              <a:solidFill>
                <a:schemeClr val="accent2">
                  <a:lumMod val="60000"/>
                  <a:lumOff val="40000"/>
                </a:schemeClr>
              </a:solidFill>
              <a:ln w="19050">
                <a:noFill/>
              </a:ln>
              <a:effectLst/>
            </c:spPr>
          </c:dPt>
          <c:dPt>
            <c:idx val="1"/>
            <c:bubble3D val="0"/>
            <c:spPr>
              <a:solidFill>
                <a:schemeClr val="bg2"/>
              </a:solidFill>
              <a:ln w="19050">
                <a:solidFill>
                  <a:schemeClr val="lt1"/>
                </a:solidFill>
              </a:ln>
              <a:effectLst/>
            </c:spPr>
          </c:dPt>
          <c:dLbls>
            <c:dLbl>
              <c:idx val="0"/>
              <c:layout>
                <c:manualLayout>
                  <c:x val="-0.21827470272322"/>
                  <c:y val="0.0908690691898945"/>
                </c:manualLayout>
              </c:layout>
              <c:tx>
                <c:rich>
                  <a:bodyPr rot="0" spcFirstLastPara="0" vertOverflow="ellipsis" vert="horz" wrap="square" lIns="38100" tIns="19050" rIns="38100" bIns="19050" anchor="ctr" anchorCtr="1"/>
                  <a:lstStyle/>
                  <a:p>
                    <a:pPr defTabSz="914400">
                      <a:defRPr lang="zh-CN" sz="1600" b="1" i="0" u="none" strike="noStrike" kern="1200" baseline="0">
                        <a:solidFill>
                          <a:srgbClr val="F4B183"/>
                        </a:solidFill>
                        <a:latin typeface="+mn-lt"/>
                        <a:ea typeface="+mn-ea"/>
                        <a:cs typeface="+mn-cs"/>
                      </a:defRPr>
                    </a:pPr>
                    <a:r>
                      <a:rPr lang="en-US" altLang="zh-CN" sz="1600" b="1">
                        <a:solidFill>
                          <a:srgbClr val="F4B183"/>
                        </a:solidFill>
                      </a:rPr>
                      <a:t>40</a:t>
                    </a:r>
                    <a:r>
                      <a:rPr sz="1600" b="1">
                        <a:solidFill>
                          <a:srgbClr val="F4B183"/>
                        </a:solidFill>
                      </a:rPr>
                      <a:t>%</a:t>
                    </a:r>
                    <a:endParaRPr sz="1600" b="1">
                      <a:solidFill>
                        <a:srgbClr val="F4B183"/>
                      </a:solidFill>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1"/>
              <c:delete val="1"/>
            </c:dLbl>
            <c:spPr>
              <a:noFill/>
              <a:ln>
                <a:noFill/>
              </a:ln>
              <a:effectLst/>
            </c:spPr>
            <c:txPr>
              <a:bodyPr rot="0" spcFirstLastPara="0" vertOverflow="ellipsis" vert="horz" wrap="square" lIns="38100" tIns="19050" rIns="38100" bIns="19050" anchor="ctr" anchorCtr="1"/>
              <a:lstStyle/>
              <a:p>
                <a:pPr>
                  <a:defRPr lang="zh-CN" sz="1600" b="1" i="0" u="none" strike="noStrike" kern="1200" baseline="0">
                    <a:solidFill>
                      <a:srgbClr val="F4B183"/>
                    </a:solidFill>
                    <a:latin typeface="+mn-lt"/>
                    <a:ea typeface="+mn-ea"/>
                    <a:cs typeface="+mn-cs"/>
                  </a:defRPr>
                </a:pPr>
              </a:p>
            </c:txPr>
            <c:showLegendKey val="0"/>
            <c:showVal val="0"/>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煤炭行业</c:v>
                </c:pt>
                <c:pt idx="1">
                  <c:v>其他</c:v>
                </c:pt>
              </c:strCache>
            </c:strRef>
          </c:cat>
          <c:val>
            <c:numRef>
              <c:f>Sheet1!$B$2:$B$3</c:f>
              <c:numCache>
                <c:formatCode>0%</c:formatCode>
                <c:ptCount val="2"/>
                <c:pt idx="0">
                  <c:v>0.4</c:v>
                </c:pt>
                <c:pt idx="1">
                  <c:v>0.6</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sz="1600" b="1"/>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97376939390557"/>
          <c:y val="0.100152298226565"/>
          <c:w val="0.90488"/>
          <c:h val="0.525386666666667"/>
        </c:manualLayout>
      </c:layout>
      <c:barChart>
        <c:barDir val="col"/>
        <c:grouping val="clustered"/>
        <c:varyColors val="0"/>
        <c:ser>
          <c:idx val="1"/>
          <c:order val="1"/>
          <c:tx>
            <c:strRef>
              <c:f>Sheet1!$C$1</c:f>
              <c:strCache>
                <c:ptCount val="1"/>
                <c:pt idx="0">
                  <c:v>占全国同行业就业比重
The employment share of Shanxi's coal industry in the national coal industry workforce </c:v>
                </c:pt>
              </c:strCache>
            </c:strRef>
          </c:tx>
          <c:spPr>
            <a:solidFill>
              <a:schemeClr val="accent1">
                <a:lumMod val="50000"/>
              </a:scheme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2017</c:v>
                </c:pt>
                <c:pt idx="1">
                  <c:v>2018</c:v>
                </c:pt>
                <c:pt idx="2">
                  <c:v>2019</c:v>
                </c:pt>
                <c:pt idx="3">
                  <c:v>2020</c:v>
                </c:pt>
                <c:pt idx="4">
                  <c:v>2021</c:v>
                </c:pt>
              </c:numCache>
            </c:numRef>
          </c:cat>
          <c:val>
            <c:numRef>
              <c:f>Sheet1!$C$2:$C$6</c:f>
              <c:numCache>
                <c:formatCode>0%</c:formatCode>
                <c:ptCount val="5"/>
                <c:pt idx="0">
                  <c:v>0.26</c:v>
                </c:pt>
                <c:pt idx="1">
                  <c:v>0.28</c:v>
                </c:pt>
                <c:pt idx="2">
                  <c:v>0.29</c:v>
                </c:pt>
                <c:pt idx="3">
                  <c:v>0.32</c:v>
                </c:pt>
                <c:pt idx="4">
                  <c:v>0.332929139825692</c:v>
                </c:pt>
              </c:numCache>
            </c:numRef>
          </c:val>
        </c:ser>
        <c:dLbls>
          <c:showLegendKey val="0"/>
          <c:showVal val="0"/>
          <c:showCatName val="0"/>
          <c:showSerName val="0"/>
          <c:showPercent val="0"/>
          <c:showBubbleSize val="0"/>
        </c:dLbls>
        <c:gapWidth val="219"/>
        <c:overlap val="0"/>
        <c:axId val="731117579"/>
        <c:axId val="152150423"/>
      </c:barChart>
      <c:lineChart>
        <c:grouping val="standard"/>
        <c:varyColors val="0"/>
        <c:ser>
          <c:idx val="0"/>
          <c:order val="0"/>
          <c:tx>
            <c:strRef>
              <c:f>Sheet1!$B$1</c:f>
              <c:strCache>
                <c:ptCount val="1"/>
                <c:pt idx="0">
                  <c:v>山西煤炭行业用工人数（万人）
Average employment in Shanxi's coal  industry (in ten thousands)</c:v>
                </c:pt>
              </c:strCache>
            </c:strRef>
          </c:tx>
          <c:spPr>
            <a:ln w="28575" cap="rnd">
              <a:solidFill>
                <a:schemeClr val="accent1"/>
              </a:solidFill>
              <a:round/>
            </a:ln>
            <a:effectLst/>
          </c:spPr>
          <c:marker>
            <c:symbol val="none"/>
          </c:marker>
          <c:dLbls>
            <c:delete val="1"/>
          </c:dLbls>
          <c:cat>
            <c:numRef>
              <c:f>Sheet1!$A$2:$A$6</c:f>
              <c:numCache>
                <c:formatCode>General</c:formatCode>
                <c:ptCount val="5"/>
                <c:pt idx="0">
                  <c:v>2017</c:v>
                </c:pt>
                <c:pt idx="1">
                  <c:v>2018</c:v>
                </c:pt>
                <c:pt idx="2">
                  <c:v>2019</c:v>
                </c:pt>
                <c:pt idx="3">
                  <c:v>2020</c:v>
                </c:pt>
                <c:pt idx="4">
                  <c:v>2021</c:v>
                </c:pt>
              </c:numCache>
            </c:numRef>
          </c:cat>
          <c:val>
            <c:numRef>
              <c:f>Sheet1!$B$2:$B$6</c:f>
              <c:numCache>
                <c:formatCode>General</c:formatCode>
                <c:ptCount val="5"/>
                <c:pt idx="0">
                  <c:v>90.94</c:v>
                </c:pt>
                <c:pt idx="1">
                  <c:v>90.4</c:v>
                </c:pt>
                <c:pt idx="2">
                  <c:v>83.1</c:v>
                </c:pt>
                <c:pt idx="3">
                  <c:v>85.62</c:v>
                </c:pt>
                <c:pt idx="4">
                  <c:v>87.86</c:v>
                </c:pt>
              </c:numCache>
            </c:numRef>
          </c:val>
          <c:smooth val="0"/>
        </c:ser>
        <c:dLbls>
          <c:showLegendKey val="0"/>
          <c:showVal val="0"/>
          <c:showCatName val="0"/>
          <c:showSerName val="0"/>
          <c:showPercent val="0"/>
          <c:showBubbleSize val="0"/>
        </c:dLbls>
        <c:marker val="0"/>
        <c:smooth val="0"/>
        <c:axId val="87740604"/>
        <c:axId val="423686063"/>
      </c:lineChart>
      <c:catAx>
        <c:axId val="8774060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23686063"/>
        <c:crosses val="autoZero"/>
        <c:auto val="1"/>
        <c:lblAlgn val="ctr"/>
        <c:lblOffset val="100"/>
        <c:noMultiLvlLbl val="0"/>
      </c:catAx>
      <c:valAx>
        <c:axId val="4236860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87740604"/>
        <c:crosses val="autoZero"/>
        <c:crossBetween val="between"/>
      </c:valAx>
      <c:catAx>
        <c:axId val="731117579"/>
        <c:scaling>
          <c:orientation val="minMax"/>
        </c:scaling>
        <c:delete val="1"/>
        <c:axPos val="b"/>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52150423"/>
        <c:crosses val="autoZero"/>
        <c:auto val="1"/>
        <c:lblAlgn val="ctr"/>
        <c:lblOffset val="100"/>
        <c:noMultiLvlLbl val="0"/>
      </c:catAx>
      <c:valAx>
        <c:axId val="152150423"/>
        <c:scaling>
          <c:orientation val="minMax"/>
        </c:scaling>
        <c:delete val="0"/>
        <c:axPos val="r"/>
        <c:numFmt formatCode="0%"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31117579"/>
        <c:crosses val="max"/>
        <c:crossBetween val="between"/>
      </c:valAx>
      <c:spPr>
        <a:noFill/>
        <a:ln>
          <a:noFill/>
        </a:ln>
        <a:effectLst/>
      </c:spPr>
    </c:plotArea>
    <c:legend>
      <c:legendPos val="b"/>
      <c:layout>
        <c:manualLayout>
          <c:xMode val="edge"/>
          <c:yMode val="edge"/>
          <c:x val="0.003"/>
          <c:y val="0.688533333333333"/>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263561788833"/>
          <c:y val="0.133441108545035"/>
          <c:w val="0.553754961630061"/>
          <c:h val="0.805481139337952"/>
        </c:manualLayout>
      </c:layout>
      <c:pieChart>
        <c:varyColors val="1"/>
        <c:ser>
          <c:idx val="0"/>
          <c:order val="0"/>
          <c:tx>
            <c:strRef>
              <c:f>Sheet1!$B$1</c:f>
              <c:strCache>
                <c:ptCount val="1"/>
                <c:pt idx="0">
                  <c:v>列1</c:v>
                </c:pt>
              </c:strCache>
            </c:strRef>
          </c:tx>
          <c:spPr/>
          <c:explosion val="0"/>
          <c:dPt>
            <c:idx val="0"/>
            <c:bubble3D val="0"/>
            <c:spPr>
              <a:solidFill>
                <a:schemeClr val="accent1"/>
              </a:solidFill>
              <a:ln w="19050">
                <a:solidFill>
                  <a:schemeClr val="lt1"/>
                </a:solidFill>
              </a:ln>
              <a:effectLst/>
            </c:spPr>
          </c:dPt>
          <c:dPt>
            <c:idx val="1"/>
            <c:bubble3D val="0"/>
            <c:spPr>
              <a:solidFill>
                <a:schemeClr val="accent1">
                  <a:lumMod val="75000"/>
                </a:schemeClr>
              </a:solidFill>
              <a:ln w="19050">
                <a:solidFill>
                  <a:schemeClr val="accent1">
                    <a:lumMod val="75000"/>
                  </a:schemeClr>
                </a:solidFill>
              </a:ln>
              <a:effectLst/>
            </c:spPr>
          </c:dPt>
          <c:dPt>
            <c:idx val="2"/>
            <c:bubble3D val="0"/>
            <c:spPr>
              <a:solidFill>
                <a:schemeClr val="accent1">
                  <a:lumMod val="50000"/>
                </a:schemeClr>
              </a:solidFill>
              <a:ln w="19050">
                <a:solidFill>
                  <a:schemeClr val="lt1"/>
                </a:solidFill>
              </a:ln>
              <a:effectLst/>
            </c:spPr>
          </c:dPt>
          <c:dLbls>
            <c:dLbl>
              <c:idx val="0"/>
              <c:layout>
                <c:manualLayout>
                  <c:x val="-0.0593182318860561"/>
                  <c:y val="-0.225657233521103"/>
                </c:manualLayout>
              </c:layout>
              <c:tx>
                <c:rich>
                  <a:bodyPr rot="0" spcFirstLastPara="0" vertOverflow="ellipsis" vert="horz" wrap="square" lIns="38100" tIns="19050" rIns="38100" bIns="19050" anchor="ctr" anchorCtr="1"/>
                  <a:lstStyle/>
                  <a:p>
                    <a:pPr defTabSz="914400">
                      <a:defRPr lang="zh-CN" sz="900" b="0" i="0" u="none" strike="noStrike" kern="1200" baseline="0">
                        <a:solidFill>
                          <a:schemeClr val="tx1">
                            <a:lumMod val="75000"/>
                            <a:lumOff val="25000"/>
                          </a:schemeClr>
                        </a:solidFill>
                        <a:latin typeface="+mn-lt"/>
                        <a:ea typeface="+mn-ea"/>
                        <a:cs typeface="+mn-cs"/>
                      </a:defRPr>
                    </a:pPr>
                    <a:r>
                      <a:rPr>
                        <a:latin typeface="黑体" panose="02010609060101010101" charset="-122"/>
                        <a:ea typeface="黑体" panose="02010609060101010101" charset="-122"/>
                        <a:cs typeface="黑体" panose="02010609060101010101" charset="-122"/>
                      </a:rPr>
                      <a:t>企业内部转岗 ,</a:t>
                    </a:r>
                    <a:endParaRPr>
                      <a:latin typeface="黑体" panose="02010609060101010101" charset="-122"/>
                      <a:ea typeface="黑体" panose="02010609060101010101" charset="-122"/>
                      <a:cs typeface="黑体" panose="02010609060101010101" charset="-122"/>
                    </a:endParaRPr>
                  </a:p>
                  <a:p>
                    <a:pPr defTabSz="914400">
                      <a:defRPr lang="zh-CN" sz="900" b="0" i="0" u="none" strike="noStrike" kern="1200" baseline="0">
                        <a:solidFill>
                          <a:schemeClr val="tx1">
                            <a:lumMod val="75000"/>
                            <a:lumOff val="25000"/>
                          </a:schemeClr>
                        </a:solidFill>
                        <a:latin typeface="+mn-lt"/>
                        <a:ea typeface="+mn-ea"/>
                        <a:cs typeface="+mn-cs"/>
                      </a:defRPr>
                    </a:pPr>
                    <a:r>
                      <a:rPr>
                        <a:latin typeface="黑体" panose="02010609060101010101" charset="-122"/>
                        <a:ea typeface="黑体" panose="02010609060101010101" charset="-122"/>
                        <a:cs typeface="黑体" panose="02010609060101010101" charset="-122"/>
                      </a:rPr>
                      <a:t> 91.10%</a:t>
                    </a:r>
                    <a:endParaRPr>
                      <a:latin typeface="黑体" panose="02010609060101010101" charset="-122"/>
                      <a:ea typeface="黑体" panose="02010609060101010101" charset="-122"/>
                      <a:cs typeface="黑体" panose="02010609060101010101" charset="-122"/>
                    </a:endParaRPr>
                  </a:p>
                  <a:p>
                    <a:pPr defTabSz="914400">
                      <a:defRPr lang="zh-CN" sz="900" b="0" i="0" u="none" strike="noStrike" kern="1200" baseline="0">
                        <a:solidFill>
                          <a:schemeClr val="tx1">
                            <a:lumMod val="75000"/>
                            <a:lumOff val="25000"/>
                          </a:schemeClr>
                        </a:solidFill>
                        <a:latin typeface="+mn-lt"/>
                        <a:ea typeface="+mn-ea"/>
                        <a:cs typeface="+mn-cs"/>
                      </a:defRPr>
                    </a:pPr>
                    <a:r>
                      <a:rPr>
                        <a:latin typeface="黑体" panose="02010609060101010101" charset="-122"/>
                        <a:ea typeface="黑体" panose="02010609060101010101" charset="-122"/>
                        <a:cs typeface="黑体" panose="02010609060101010101" charset="-122"/>
                      </a:rPr>
                      <a:t>internal job transfer</a:t>
                    </a:r>
                    <a:endParaRPr>
                      <a:latin typeface="黑体" panose="02010609060101010101" charset="-122"/>
                      <a:ea typeface="黑体" panose="02010609060101010101" charset="-122"/>
                      <a:cs typeface="黑体" panose="02010609060101010101" charset="-122"/>
                    </a:endParaRPr>
                  </a:p>
                </c:rich>
              </c:tx>
              <c:dLblPos val="bestFi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0.0650190128057831"/>
                  <c:y val="0.0218295330734236"/>
                </c:manualLayout>
              </c:layout>
              <c:tx>
                <c:rich>
                  <a:bodyPr rot="0" spcFirstLastPara="0" vertOverflow="ellipsis" vert="horz" wrap="square" lIns="38100" tIns="19050" rIns="38100" bIns="19050" anchor="ctr" anchorCtr="1"/>
                  <a:lstStyle/>
                  <a:p>
                    <a:pPr defTabSz="914400">
                      <a:defRPr lang="zh-CN" sz="900" b="0" i="0" u="none" strike="noStrike" kern="1200" baseline="0">
                        <a:solidFill>
                          <a:schemeClr val="tx1">
                            <a:lumMod val="75000"/>
                            <a:lumOff val="25000"/>
                          </a:schemeClr>
                        </a:solidFill>
                        <a:latin typeface="+mn-lt"/>
                        <a:ea typeface="+mn-ea"/>
                        <a:cs typeface="+mn-cs"/>
                      </a:defRPr>
                    </a:pPr>
                    <a:r>
                      <a:rPr>
                        <a:latin typeface="黑体" panose="02010609060101010101" charset="-122"/>
                        <a:ea typeface="黑体" panose="02010609060101010101" charset="-122"/>
                        <a:cs typeface="黑体" panose="02010609060101010101" charset="-122"/>
                      </a:rPr>
                      <a:t>企业内部退养, 1.80%</a:t>
                    </a:r>
                    <a:endParaRPr>
                      <a:latin typeface="黑体" panose="02010609060101010101" charset="-122"/>
                      <a:ea typeface="黑体" panose="02010609060101010101" charset="-122"/>
                      <a:cs typeface="黑体" panose="02010609060101010101" charset="-122"/>
                    </a:endParaRPr>
                  </a:p>
                  <a:p>
                    <a:pPr defTabSz="914400">
                      <a:defRPr lang="zh-CN" sz="900" b="0" i="0" u="none" strike="noStrike" kern="1200" baseline="0">
                        <a:solidFill>
                          <a:schemeClr val="tx1">
                            <a:lumMod val="75000"/>
                            <a:lumOff val="25000"/>
                          </a:schemeClr>
                        </a:solidFill>
                        <a:latin typeface="+mn-lt"/>
                        <a:ea typeface="+mn-ea"/>
                        <a:cs typeface="+mn-cs"/>
                      </a:defRPr>
                    </a:pPr>
                    <a:r>
                      <a:rPr>
                        <a:latin typeface="黑体" panose="02010609060101010101" charset="-122"/>
                        <a:ea typeface="黑体" panose="02010609060101010101" charset="-122"/>
                        <a:cs typeface="黑体" panose="02010609060101010101" charset="-122"/>
                      </a:rPr>
                      <a:t>early retirement"</a:t>
                    </a:r>
                    <a:endParaRPr>
                      <a:latin typeface="黑体" panose="02010609060101010101" charset="-122"/>
                      <a:ea typeface="黑体" panose="02010609060101010101" charset="-122"/>
                      <a:cs typeface="黑体" panose="02010609060101010101" charset="-122"/>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240010584810797"/>
                      <c:h val="0.269822940723634"/>
                    </c:manualLayout>
                  </c15:layout>
                </c:ext>
              </c:extLst>
            </c:dLbl>
            <c:dLbl>
              <c:idx val="2"/>
              <c:layout>
                <c:manualLayout>
                  <c:x val="0.167102363418793"/>
                  <c:y val="0"/>
                </c:manualLayout>
              </c:layout>
              <c:tx>
                <c:rich>
                  <a:bodyPr rot="0" spcFirstLastPara="0" vertOverflow="ellipsis" vert="horz" wrap="square" lIns="38100" tIns="19050" rIns="38100" bIns="19050" anchor="ctr" anchorCtr="1"/>
                  <a:lstStyle/>
                  <a:p>
                    <a:pPr defTabSz="914400">
                      <a:defRPr lang="zh-CN" sz="900" b="0" i="0" u="none" strike="noStrike" kern="1200" baseline="0">
                        <a:solidFill>
                          <a:schemeClr val="tx1">
                            <a:lumMod val="75000"/>
                            <a:lumOff val="25000"/>
                          </a:schemeClr>
                        </a:solidFill>
                        <a:latin typeface="+mn-lt"/>
                        <a:ea typeface="+mn-ea"/>
                        <a:cs typeface="+mn-cs"/>
                      </a:defRPr>
                    </a:pPr>
                    <a:r>
                      <a:t>其他因各种情况解</a:t>
                    </a:r>
                    <a:r>
                      <a:rPr>
                        <a:latin typeface="黑体" panose="02010609060101010101" charset="-122"/>
                        <a:ea typeface="黑体" panose="02010609060101010101" charset="-122"/>
                        <a:cs typeface="黑体" panose="02010609060101010101" charset="-122"/>
                      </a:rPr>
                      <a:t>除或终止劳动关系, 7.10%</a:t>
                    </a:r>
                    <a:endParaRPr>
                      <a:latin typeface="黑体" panose="02010609060101010101" charset="-122"/>
                      <a:ea typeface="黑体" panose="02010609060101010101" charset="-122"/>
                      <a:cs typeface="黑体" panose="02010609060101010101" charset="-122"/>
                    </a:endParaRPr>
                  </a:p>
                  <a:p>
                    <a:pPr defTabSz="914400">
                      <a:defRPr lang="zh-CN" sz="900" b="0" i="0" u="none" strike="noStrike" kern="1200" baseline="0">
                        <a:solidFill>
                          <a:schemeClr val="tx1">
                            <a:lumMod val="75000"/>
                            <a:lumOff val="25000"/>
                          </a:schemeClr>
                        </a:solidFill>
                        <a:latin typeface="+mn-lt"/>
                        <a:ea typeface="+mn-ea"/>
                        <a:cs typeface="+mn-cs"/>
                      </a:defRPr>
                    </a:pPr>
                    <a:r>
                      <a:rPr>
                        <a:latin typeface="黑体" panose="02010609060101010101" charset="-122"/>
                        <a:ea typeface="黑体" panose="02010609060101010101" charset="-122"/>
                        <a:cs typeface="黑体" panose="02010609060101010101" charset="-122"/>
                      </a:rPr>
                      <a:t>termination of</a:t>
                    </a:r>
                    <a:r>
                      <a:t> contract</a:t>
                    </a:r>
                  </a:p>
                </c:rich>
              </c:tx>
              <c:dLblPos val="bestFit"/>
              <c:showLegendKey val="0"/>
              <c:showVal val="1"/>
              <c:showCatName val="1"/>
              <c:showSerName val="0"/>
              <c:showPercent val="0"/>
              <c:showBubbleSize val="0"/>
              <c:extLst>
                <c:ext xmlns:c15="http://schemas.microsoft.com/office/drawing/2012/chart" uri="{CE6537A1-D6FC-4f65-9D91-7224C49458BB}">
                  <c15:layout>
                    <c:manualLayout>
                      <c:w val="0.276925112463615"/>
                      <c:h val="0.228444957659738"/>
                    </c:manualLayout>
                  </c15:layout>
                </c:ext>
              </c:extLst>
            </c:dLbl>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bestFit"/>
            <c:showLegendKey val="0"/>
            <c:showVal val="1"/>
            <c:showCatName val="1"/>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企业内部转岗 </c:v>
                </c:pt>
                <c:pt idx="1">
                  <c:v>企业内部退养</c:v>
                </c:pt>
                <c:pt idx="2">
                  <c:v>其他因各种情况解除或终止劳动关系</c:v>
                </c:pt>
              </c:strCache>
            </c:strRef>
          </c:cat>
          <c:val>
            <c:numRef>
              <c:f>Sheet1!$B$2:$B$4</c:f>
              <c:numCache>
                <c:formatCode>0.00%</c:formatCode>
                <c:ptCount val="3"/>
                <c:pt idx="0">
                  <c:v>0.911</c:v>
                </c:pt>
                <c:pt idx="1">
                  <c:v>0.018</c:v>
                </c:pt>
                <c:pt idx="2">
                  <c:v>0.071</c:v>
                </c:pt>
              </c:numCache>
            </c:numRef>
          </c:val>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山西</c:v>
                </c:pt>
              </c:strCache>
            </c:strRef>
          </c:tx>
          <c:spPr>
            <a:solidFill>
              <a:srgbClr val="E5BA73"/>
            </a:solidFill>
            <a:ln>
              <a:noFill/>
            </a:ln>
            <a:effectLst/>
          </c:spPr>
          <c:invertIfNegative val="0"/>
          <c:dLbls>
            <c:dLbl>
              <c:idx val="0"/>
              <c:layout/>
              <c:dLblPos val="inBase"/>
              <c:showLegendKey val="0"/>
              <c:showVal val="1"/>
              <c:showCatName val="0"/>
              <c:showSerName val="0"/>
              <c:showPercent val="0"/>
              <c:showBubbleSize val="0"/>
              <c:extLst>
                <c:ext xmlns:c15="http://schemas.microsoft.com/office/drawing/2012/chart" uri="{CE6537A1-D6FC-4f65-9D91-7224C49458BB}"/>
              </c:extLst>
            </c:dLbl>
            <c:dLbl>
              <c:idx val="1"/>
              <c:delete val="1"/>
            </c:dLbl>
            <c:dLbl>
              <c:idx val="2"/>
              <c:delete val="1"/>
            </c:dLbl>
            <c:dLbl>
              <c:idx val="3"/>
              <c:delete val="1"/>
            </c:dLbl>
            <c:dLbl>
              <c:idx val="4"/>
              <c:layout/>
              <c:dLblPos val="inBase"/>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540000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inBase"/>
            <c:showLegendKey val="0"/>
            <c:showVal val="0"/>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2017</c:v>
                </c:pt>
                <c:pt idx="1">
                  <c:v>2018</c:v>
                </c:pt>
                <c:pt idx="2">
                  <c:v>2019</c:v>
                </c:pt>
                <c:pt idx="3">
                  <c:v>2020</c:v>
                </c:pt>
                <c:pt idx="4">
                  <c:v>2021</c:v>
                </c:pt>
              </c:numCache>
            </c:numRef>
          </c:cat>
          <c:val>
            <c:numRef>
              <c:f>Sheet1!$B$2:$B$6</c:f>
              <c:numCache>
                <c:formatCode>General</c:formatCode>
                <c:ptCount val="5"/>
                <c:pt idx="0">
                  <c:v>90.94</c:v>
                </c:pt>
                <c:pt idx="1">
                  <c:v>90.4</c:v>
                </c:pt>
                <c:pt idx="2">
                  <c:v>83.11</c:v>
                </c:pt>
                <c:pt idx="3">
                  <c:v>85.62</c:v>
                </c:pt>
                <c:pt idx="4">
                  <c:v>87.86</c:v>
                </c:pt>
              </c:numCache>
            </c:numRef>
          </c:val>
        </c:ser>
        <c:ser>
          <c:idx val="1"/>
          <c:order val="1"/>
          <c:tx>
            <c:strRef>
              <c:f>Sheet1!$C$1</c:f>
              <c:strCache>
                <c:ptCount val="1"/>
                <c:pt idx="0">
                  <c:v>内蒙古</c:v>
                </c:pt>
              </c:strCache>
            </c:strRef>
          </c:tx>
          <c:spPr>
            <a:solidFill>
              <a:srgbClr val="FFDB89"/>
            </a:solidFill>
            <a:ln>
              <a:noFill/>
            </a:ln>
            <a:effectLst/>
          </c:spPr>
          <c:invertIfNegative val="0"/>
          <c:dLbls>
            <c:dLbl>
              <c:idx val="0"/>
              <c:layout/>
              <c:dLblPos val="inBase"/>
              <c:showLegendKey val="0"/>
              <c:showVal val="1"/>
              <c:showCatName val="0"/>
              <c:showSerName val="0"/>
              <c:showPercent val="0"/>
              <c:showBubbleSize val="0"/>
              <c:extLst>
                <c:ext xmlns:c15="http://schemas.microsoft.com/office/drawing/2012/chart" uri="{CE6537A1-D6FC-4f65-9D91-7224C49458BB}"/>
              </c:extLst>
            </c:dLbl>
            <c:dLbl>
              <c:idx val="1"/>
              <c:delete val="1"/>
            </c:dLbl>
            <c:dLbl>
              <c:idx val="2"/>
              <c:delete val="1"/>
            </c:dLbl>
            <c:dLbl>
              <c:idx val="3"/>
              <c:delete val="1"/>
            </c:dLbl>
            <c:dLbl>
              <c:idx val="4"/>
              <c:layout/>
              <c:dLblPos val="inBase"/>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540000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inBase"/>
            <c:showLegendKey val="0"/>
            <c:showVal val="0"/>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2017</c:v>
                </c:pt>
                <c:pt idx="1">
                  <c:v>2018</c:v>
                </c:pt>
                <c:pt idx="2">
                  <c:v>2019</c:v>
                </c:pt>
                <c:pt idx="3">
                  <c:v>2020</c:v>
                </c:pt>
                <c:pt idx="4">
                  <c:v>2021</c:v>
                </c:pt>
              </c:numCache>
            </c:numRef>
          </c:cat>
          <c:val>
            <c:numRef>
              <c:f>Sheet1!$C$2:$C$6</c:f>
              <c:numCache>
                <c:formatCode>General</c:formatCode>
                <c:ptCount val="5"/>
                <c:pt idx="0">
                  <c:v>13.9</c:v>
                </c:pt>
                <c:pt idx="1">
                  <c:v>16.82</c:v>
                </c:pt>
                <c:pt idx="2">
                  <c:v>18.09</c:v>
                </c:pt>
                <c:pt idx="3">
                  <c:v>16.19</c:v>
                </c:pt>
                <c:pt idx="4">
                  <c:v>17.36</c:v>
                </c:pt>
              </c:numCache>
            </c:numRef>
          </c:val>
        </c:ser>
        <c:ser>
          <c:idx val="2"/>
          <c:order val="2"/>
          <c:tx>
            <c:strRef>
              <c:f>Sheet1!$D$1</c:f>
              <c:strCache>
                <c:ptCount val="1"/>
                <c:pt idx="0">
                  <c:v>陕西</c:v>
                </c:pt>
              </c:strCache>
            </c:strRef>
          </c:tx>
          <c:spPr>
            <a:solidFill>
              <a:srgbClr val="FAEAB1"/>
            </a:solidFill>
            <a:ln>
              <a:noFill/>
            </a:ln>
            <a:effectLst/>
          </c:spPr>
          <c:invertIfNegative val="0"/>
          <c:dLbls>
            <c:dLbl>
              <c:idx val="0"/>
              <c:layout/>
              <c:dLblPos val="inBase"/>
              <c:showLegendKey val="0"/>
              <c:showVal val="1"/>
              <c:showCatName val="0"/>
              <c:showSerName val="0"/>
              <c:showPercent val="0"/>
              <c:showBubbleSize val="0"/>
              <c:extLst>
                <c:ext xmlns:c15="http://schemas.microsoft.com/office/drawing/2012/chart" uri="{CE6537A1-D6FC-4f65-9D91-7224C49458BB}"/>
              </c:extLst>
            </c:dLbl>
            <c:dLbl>
              <c:idx val="1"/>
              <c:delete val="1"/>
            </c:dLbl>
            <c:dLbl>
              <c:idx val="2"/>
              <c:delete val="1"/>
            </c:dLbl>
            <c:dLbl>
              <c:idx val="3"/>
              <c:delete val="1"/>
            </c:dLbl>
            <c:dLbl>
              <c:idx val="4"/>
              <c:layout/>
              <c:dLblPos val="inBase"/>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540000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inBase"/>
            <c:showLegendKey val="0"/>
            <c:showVal val="0"/>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2017</c:v>
                </c:pt>
                <c:pt idx="1">
                  <c:v>2018</c:v>
                </c:pt>
                <c:pt idx="2">
                  <c:v>2019</c:v>
                </c:pt>
                <c:pt idx="3">
                  <c:v>2020</c:v>
                </c:pt>
                <c:pt idx="4">
                  <c:v>2021</c:v>
                </c:pt>
              </c:numCache>
            </c:numRef>
          </c:cat>
          <c:val>
            <c:numRef>
              <c:f>Sheet1!$D$2:$D$6</c:f>
              <c:numCache>
                <c:formatCode>General</c:formatCode>
                <c:ptCount val="5"/>
                <c:pt idx="0">
                  <c:v>18.56</c:v>
                </c:pt>
                <c:pt idx="1">
                  <c:v>17.01</c:v>
                </c:pt>
                <c:pt idx="2">
                  <c:v>16.92</c:v>
                </c:pt>
                <c:pt idx="3">
                  <c:v>16.4</c:v>
                </c:pt>
                <c:pt idx="4" c:formatCode="0.00_ ">
                  <c:v>16.9303</c:v>
                </c:pt>
              </c:numCache>
            </c:numRef>
          </c:val>
        </c:ser>
        <c:dLbls>
          <c:showLegendKey val="0"/>
          <c:showVal val="1"/>
          <c:showCatName val="0"/>
          <c:showSerName val="0"/>
          <c:showPercent val="0"/>
          <c:showBubbleSize val="0"/>
        </c:dLbls>
        <c:gapWidth val="219"/>
        <c:overlap val="-27"/>
        <c:axId val="850667619"/>
        <c:axId val="227539267"/>
      </c:barChart>
      <c:catAx>
        <c:axId val="850667619"/>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227539267"/>
        <c:crosses val="autoZero"/>
        <c:auto val="1"/>
        <c:lblAlgn val="ctr"/>
        <c:lblOffset val="100"/>
        <c:noMultiLvlLbl val="0"/>
      </c:catAx>
      <c:valAx>
        <c:axId val="2275392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0" vertOverflow="ellipsis" vert="horz" wrap="square" anchor="ctr" anchorCtr="1"/>
              <a:lstStyle/>
              <a:p>
                <a:pPr defTabSz="914400">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sz="900">
                    <a:latin typeface="微软雅黑" panose="020B0503020204020204" charset="-122"/>
                    <a:ea typeface="微软雅黑" panose="020B0503020204020204" charset="-122"/>
                    <a:cs typeface="微软雅黑" panose="020B0503020204020204" charset="-122"/>
                    <a:sym typeface="微软雅黑" panose="020B0503020204020204" charset="-122"/>
                  </a:rPr>
                  <a:t>就业人数（万人）</a:t>
                </a:r>
                <a:endParaRPr sz="900">
                  <a:latin typeface="微软雅黑" panose="020B0503020204020204" charset="-122"/>
                  <a:ea typeface="微软雅黑" panose="020B0503020204020204" charset="-122"/>
                  <a:cs typeface="微软雅黑" panose="020B0503020204020204" charset="-122"/>
                  <a:sym typeface="微软雅黑" panose="020B0503020204020204" charset="-122"/>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850667619"/>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legendEntry>
      <c:legendEntry>
        <c:idx val="1"/>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legendEntry>
      <c:legendEntry>
        <c:idx val="2"/>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legendEntry>
      <c:layout>
        <c:manualLayout>
          <c:xMode val="edge"/>
          <c:yMode val="edge"/>
          <c:x val="0.0563594337414143"/>
          <c:y val="0.897101495036692"/>
          <c:w val="0.881501472031403"/>
          <c:h val="0.0633764341649973"/>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legend>
    <c:plotVisOnly val="1"/>
    <c:dispBlanksAs val="gap"/>
    <c:showDLblsOverMax val="0"/>
  </c:chart>
  <c:spPr>
    <a:noFill/>
    <a:ln w="9525" cap="flat" cmpd="sng" algn="ctr">
      <a:noFill/>
      <a:round/>
    </a:ln>
    <a:effectLst/>
  </c:spPr>
  <c:txPr>
    <a:bodyPr/>
    <a:lstStyle/>
    <a:p>
      <a:pPr>
        <a:defRPr lang="zh-CN">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就业占比
Employment Share </c:v>
                </c:pt>
              </c:strCache>
            </c:strRef>
          </c:tx>
          <c:spPr>
            <a:solidFill>
              <a:schemeClr val="accent1"/>
            </a:solidFill>
            <a:ln>
              <a:noFill/>
            </a:ln>
            <a:effectLst/>
          </c:spPr>
          <c:invertIfNegative val="0"/>
          <c:dLbls>
            <c:delete val="1"/>
          </c:dLbls>
          <c:cat>
            <c:strRef>
              <c:f>Sheet1!$A$2:$A$5</c:f>
              <c:strCache>
                <c:ptCount val="4"/>
                <c:pt idx="0" c:formatCode="@">
                  <c:v>煤炭开采和洗选业 
Coal Mining and Dressing</c:v>
                </c:pt>
                <c:pt idx="1" c:formatCode="@">
                  <c:v> 黑色金属冶炼和压延加工业
Smelting and Pressing of Ferrous Metals</c:v>
                </c:pt>
                <c:pt idx="2" c:formatCode="@">
                  <c:v>电力、热力生产和供应业 
Production and Supply of Electricity and Heat</c:v>
                </c:pt>
                <c:pt idx="3" c:formatCode="@">
                  <c:v>石油、煤炭及其他燃料加工业  
Petroleum, Coal and Other Fuels Processing</c:v>
                </c:pt>
              </c:strCache>
            </c:strRef>
          </c:cat>
          <c:val>
            <c:numRef>
              <c:f>Sheet1!$B$2:$B$5</c:f>
              <c:numCache>
                <c:formatCode>0%</c:formatCode>
                <c:ptCount val="4"/>
                <c:pt idx="0">
                  <c:v>0.442485898468977</c:v>
                </c:pt>
                <c:pt idx="1">
                  <c:v>0.0678384367445608</c:v>
                </c:pt>
                <c:pt idx="2">
                  <c:v>0.0525785656728445</c:v>
                </c:pt>
                <c:pt idx="3">
                  <c:v>0.0439161966156326</c:v>
                </c:pt>
              </c:numCache>
            </c:numRef>
          </c:val>
        </c:ser>
        <c:ser>
          <c:idx val="1"/>
          <c:order val="1"/>
          <c:tx>
            <c:strRef>
              <c:f>Sheet1!$C$1</c:f>
              <c:strCache>
                <c:ptCount val="1"/>
                <c:pt idx="0">
                  <c:v>营业收入占比
Revenue Share</c:v>
                </c:pt>
              </c:strCache>
            </c:strRef>
          </c:tx>
          <c:spPr>
            <a:solidFill>
              <a:schemeClr val="accent2"/>
            </a:solidFill>
            <a:ln>
              <a:noFill/>
            </a:ln>
            <a:effectLst/>
          </c:spPr>
          <c:invertIfNegative val="0"/>
          <c:dLbls>
            <c:delete val="1"/>
          </c:dLbls>
          <c:cat>
            <c:strRef>
              <c:f>Sheet1!$A$2:$A$5</c:f>
              <c:strCache>
                <c:ptCount val="4"/>
                <c:pt idx="0" c:formatCode="@">
                  <c:v>煤炭开采和洗选业 
Coal Mining and Dressing</c:v>
                </c:pt>
                <c:pt idx="1" c:formatCode="@">
                  <c:v> 黑色金属冶炼和压延加工业
Smelting and Pressing of Ferrous Metals</c:v>
                </c:pt>
                <c:pt idx="2" c:formatCode="@">
                  <c:v>电力、热力生产和供应业 
Production and Supply of Electricity and Heat</c:v>
                </c:pt>
                <c:pt idx="3" c:formatCode="@">
                  <c:v>石油、煤炭及其他燃料加工业  
Petroleum, Coal and Other Fuels Processing</c:v>
                </c:pt>
              </c:strCache>
            </c:strRef>
          </c:cat>
          <c:val>
            <c:numRef>
              <c:f>Sheet1!$C$2:$C$5</c:f>
              <c:numCache>
                <c:formatCode>0%</c:formatCode>
                <c:ptCount val="4"/>
                <c:pt idx="0">
                  <c:v>0.403180869704844</c:v>
                </c:pt>
                <c:pt idx="1">
                  <c:v>0.142741181050879</c:v>
                </c:pt>
                <c:pt idx="2">
                  <c:v>0.0768903696534253</c:v>
                </c:pt>
                <c:pt idx="3">
                  <c:v>0.0911587917901458</c:v>
                </c:pt>
              </c:numCache>
            </c:numRef>
          </c:val>
        </c:ser>
        <c:dLbls>
          <c:showLegendKey val="0"/>
          <c:showVal val="0"/>
          <c:showCatName val="0"/>
          <c:showSerName val="0"/>
          <c:showPercent val="0"/>
          <c:showBubbleSize val="0"/>
        </c:dLbls>
        <c:gapWidth val="150"/>
        <c:overlap val="0"/>
        <c:axId val="378292152"/>
        <c:axId val="900805122"/>
      </c:barChart>
      <c:catAx>
        <c:axId val="37829215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00805122"/>
        <c:crosses val="autoZero"/>
        <c:auto val="1"/>
        <c:lblAlgn val="ctr"/>
        <c:lblOffset val="100"/>
        <c:noMultiLvlLbl val="0"/>
      </c:catAx>
      <c:valAx>
        <c:axId val="90080512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782921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dTable>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100"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4101"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
        <p:nvSpPr>
          <p:cNvPr id="4" name="灯片编号占位符 3"/>
          <p:cNvSpPr>
            <a:spLocks noGrp="1"/>
          </p:cNvSpPr>
          <p:nvPr>
            <p:ph type="sldNum" sz="quarter" idx="5"/>
          </p:nvPr>
        </p:nvSpPr>
        <p:spPr/>
        <p:txBody>
          <a:bodyPr/>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幻灯片图像占位符 1"/>
          <p:cNvSpPr>
            <a:spLocks noGrp="1" noRot="1"/>
          </p:cNvSpPr>
          <p:nvPr>
            <p:ph type="sldImg"/>
          </p:nvPr>
        </p:nvSpPr>
        <p:spPr/>
      </p:sp>
      <p:sp>
        <p:nvSpPr>
          <p:cNvPr id="13314" name="文本占位符 2"/>
          <p:cNvSpPr>
            <a:spLocks noGrp="1"/>
          </p:cNvSpPr>
          <p:nvPr>
            <p:ph type="body"/>
          </p:nvPr>
        </p:nvSpPr>
        <p:spPr/>
        <p:txBody>
          <a:bodyPr lIns="91440" tIns="45720" rIns="91440" bIns="45720" anchor="t" anchorCtr="0"/>
          <a:p>
            <a:pPr lvl="0"/>
          </a:p>
        </p:txBody>
      </p:sp>
      <p:sp>
        <p:nvSpPr>
          <p:cNvPr id="2" name="灯片编号占位符 1"/>
          <p:cNvSpPr>
            <a:spLocks noGrp="1"/>
          </p:cNvSpPr>
          <p:nvPr>
            <p:ph type="sldNum" sz="quarter" idx="5"/>
          </p:nvPr>
        </p:nvSpPr>
        <p:spPr/>
        <p:txBody>
          <a:bodyPr/>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幻灯片图像占位符 1"/>
          <p:cNvSpPr>
            <a:spLocks noGrp="1" noRot="1"/>
          </p:cNvSpPr>
          <p:nvPr>
            <p:ph type="sldImg"/>
          </p:nvPr>
        </p:nvSpPr>
        <p:spPr/>
      </p:sp>
      <p:sp>
        <p:nvSpPr>
          <p:cNvPr id="13314" name="文本占位符 2"/>
          <p:cNvSpPr>
            <a:spLocks noGrp="1"/>
          </p:cNvSpPr>
          <p:nvPr>
            <p:ph type="body"/>
          </p:nvPr>
        </p:nvSpPr>
        <p:spPr/>
        <p:txBody>
          <a:bodyPr lIns="91440" tIns="45720" rIns="91440" bIns="45720" anchor="t" anchorCtr="0"/>
          <a:p>
            <a:pPr lvl="0"/>
            <a:endParaRPr lang="en-US" altLang="zh-CN"/>
          </a:p>
        </p:txBody>
      </p:sp>
      <p:sp>
        <p:nvSpPr>
          <p:cNvPr id="2" name="灯片编号占位符 1"/>
          <p:cNvSpPr>
            <a:spLocks noGrp="1"/>
          </p:cNvSpPr>
          <p:nvPr>
            <p:ph type="sldNum" sz="quarter" idx="5"/>
          </p:nvPr>
        </p:nvSpPr>
        <p:spPr/>
        <p:txBody>
          <a:bodyPr/>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幻灯片图像占位符 1"/>
          <p:cNvSpPr>
            <a:spLocks noGrp="1" noRot="1"/>
          </p:cNvSpPr>
          <p:nvPr>
            <p:ph type="sldImg"/>
          </p:nvPr>
        </p:nvSpPr>
        <p:spPr/>
      </p:sp>
      <p:sp>
        <p:nvSpPr>
          <p:cNvPr id="13314" name="文本占位符 2"/>
          <p:cNvSpPr>
            <a:spLocks noGrp="1"/>
          </p:cNvSpPr>
          <p:nvPr>
            <p:ph type="body"/>
          </p:nvPr>
        </p:nvSpPr>
        <p:spPr/>
        <p:txBody>
          <a:bodyPr lIns="91440" tIns="45720" rIns="91440" bIns="45720" anchor="t" anchorCtr="0"/>
          <a:p>
            <a:pPr lvl="0"/>
            <a:endParaRPr lang="en-US" altLang="zh-CN"/>
          </a:p>
        </p:txBody>
      </p:sp>
      <p:sp>
        <p:nvSpPr>
          <p:cNvPr id="2" name="灯片编号占位符 1"/>
          <p:cNvSpPr>
            <a:spLocks noGrp="1"/>
          </p:cNvSpPr>
          <p:nvPr>
            <p:ph type="sldNum" sz="quarter" idx="5"/>
          </p:nvPr>
        </p:nvSpPr>
        <p:spPr/>
        <p:txBody>
          <a:bodyPr/>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幻灯片图像占位符 1"/>
          <p:cNvSpPr>
            <a:spLocks noGrp="1" noRot="1"/>
          </p:cNvSpPr>
          <p:nvPr>
            <p:ph type="sldImg"/>
          </p:nvPr>
        </p:nvSpPr>
        <p:spPr/>
      </p:sp>
      <p:sp>
        <p:nvSpPr>
          <p:cNvPr id="13314" name="文本占位符 2"/>
          <p:cNvSpPr>
            <a:spLocks noGrp="1"/>
          </p:cNvSpPr>
          <p:nvPr>
            <p:ph type="body"/>
          </p:nvPr>
        </p:nvSpPr>
        <p:spPr/>
        <p:txBody>
          <a:bodyPr lIns="91440" tIns="45720" rIns="91440" bIns="45720" anchor="t" anchorCtr="0"/>
          <a:p>
            <a:pPr lvl="0"/>
            <a:endParaRPr lang="en-US" altLang="zh-CN"/>
          </a:p>
        </p:txBody>
      </p:sp>
      <p:sp>
        <p:nvSpPr>
          <p:cNvPr id="2" name="灯片编号占位符 1"/>
          <p:cNvSpPr>
            <a:spLocks noGrp="1"/>
          </p:cNvSpPr>
          <p:nvPr>
            <p:ph type="sldNum" sz="quarter" idx="5"/>
          </p:nvPr>
        </p:nvSpPr>
        <p:spPr/>
        <p:txBody>
          <a:bodyPr/>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幻灯片图像占位符 1"/>
          <p:cNvSpPr>
            <a:spLocks noGrp="1" noRot="1"/>
          </p:cNvSpPr>
          <p:nvPr>
            <p:ph type="sldImg"/>
          </p:nvPr>
        </p:nvSpPr>
        <p:spPr/>
      </p:sp>
      <p:sp>
        <p:nvSpPr>
          <p:cNvPr id="13314" name="文本占位符 2"/>
          <p:cNvSpPr>
            <a:spLocks noGrp="1"/>
          </p:cNvSpPr>
          <p:nvPr>
            <p:ph type="body"/>
          </p:nvPr>
        </p:nvSpPr>
        <p:spPr/>
        <p:txBody>
          <a:bodyPr lIns="91440" tIns="45720" rIns="91440" bIns="45720" anchor="t" anchorCtr="0"/>
          <a:p>
            <a:pPr lvl="0"/>
            <a:endParaRPr lang="zh-CN" altLang="en-US"/>
          </a:p>
        </p:txBody>
      </p:sp>
      <p:sp>
        <p:nvSpPr>
          <p:cNvPr id="2" name="灯片编号占位符 1"/>
          <p:cNvSpPr>
            <a:spLocks noGrp="1"/>
          </p:cNvSpPr>
          <p:nvPr>
            <p:ph type="sldNum" sz="quarter" idx="5"/>
          </p:nvPr>
        </p:nvSpPr>
        <p:spPr/>
        <p:txBody>
          <a:bodyPr/>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幻灯片图像占位符 1"/>
          <p:cNvSpPr>
            <a:spLocks noGrp="1" noRot="1"/>
          </p:cNvSpPr>
          <p:nvPr>
            <p:ph type="sldImg"/>
          </p:nvPr>
        </p:nvSpPr>
        <p:spPr/>
      </p:sp>
      <p:sp>
        <p:nvSpPr>
          <p:cNvPr id="13314" name="文本占位符 2"/>
          <p:cNvSpPr>
            <a:spLocks noGrp="1"/>
          </p:cNvSpPr>
          <p:nvPr>
            <p:ph type="body"/>
          </p:nvPr>
        </p:nvSpPr>
        <p:spPr/>
        <p:txBody>
          <a:bodyPr lIns="91440" tIns="45720" rIns="91440" bIns="45720" anchor="t" anchorCtr="0"/>
          <a:p>
            <a:pPr lvl="0"/>
            <a:endParaRPr lang="en-US" altLang="zh-CN"/>
          </a:p>
        </p:txBody>
      </p:sp>
      <p:sp>
        <p:nvSpPr>
          <p:cNvPr id="2" name="灯片编号占位符 1"/>
          <p:cNvSpPr>
            <a:spLocks noGrp="1"/>
          </p:cNvSpPr>
          <p:nvPr>
            <p:ph type="sldNum" sz="quarter" idx="5"/>
          </p:nvPr>
        </p:nvSpPr>
        <p:spPr/>
        <p:txBody>
          <a:bodyPr/>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幻灯片图像占位符 1"/>
          <p:cNvSpPr>
            <a:spLocks noGrp="1" noRot="1"/>
          </p:cNvSpPr>
          <p:nvPr>
            <p:ph type="sldImg"/>
          </p:nvPr>
        </p:nvSpPr>
        <p:spPr/>
      </p:sp>
      <p:sp>
        <p:nvSpPr>
          <p:cNvPr id="15362" name="文本占位符 2"/>
          <p:cNvSpPr>
            <a:spLocks noGrp="1"/>
          </p:cNvSpPr>
          <p:nvPr>
            <p:ph type="body"/>
          </p:nvPr>
        </p:nvSpPr>
        <p:spPr/>
        <p:txBody>
          <a:bodyPr lIns="91440" tIns="45720" rIns="91440" bIns="45720" anchor="t" anchorCtr="0"/>
          <a:p>
            <a:pPr lvl="0"/>
            <a:endParaRPr lang="zh-CN" altLang="en-US"/>
          </a:p>
        </p:txBody>
      </p:sp>
      <p:sp>
        <p:nvSpPr>
          <p:cNvPr id="2" name="灯片编号占位符 1"/>
          <p:cNvSpPr>
            <a:spLocks noGrp="1"/>
          </p:cNvSpPr>
          <p:nvPr>
            <p:ph type="sldNum" sz="quarter" idx="5"/>
          </p:nvPr>
        </p:nvSpPr>
        <p:spPr/>
        <p:txBody>
          <a:bodyPr/>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幻灯片图像占位符 1"/>
          <p:cNvSpPr>
            <a:spLocks noGrp="1" noRot="1"/>
          </p:cNvSpPr>
          <p:nvPr>
            <p:ph type="sldImg"/>
          </p:nvPr>
        </p:nvSpPr>
        <p:spPr/>
      </p:sp>
      <p:sp>
        <p:nvSpPr>
          <p:cNvPr id="11266" name="文本占位符 2"/>
          <p:cNvSpPr>
            <a:spLocks noGrp="1"/>
          </p:cNvSpPr>
          <p:nvPr>
            <p:ph type="body"/>
          </p:nvPr>
        </p:nvSpPr>
        <p:spPr/>
        <p:txBody>
          <a:bodyPr lIns="91440" tIns="45720" rIns="91440" bIns="45720" anchor="t" anchorCtr="0"/>
          <a:p>
            <a:pPr lvl="0"/>
            <a:endParaRPr lang="en-US" altLang="zh-CN" u="sng"/>
          </a:p>
        </p:txBody>
      </p:sp>
      <p:sp>
        <p:nvSpPr>
          <p:cNvPr id="2" name="灯片编号占位符 1"/>
          <p:cNvSpPr>
            <a:spLocks noGrp="1"/>
          </p:cNvSpPr>
          <p:nvPr>
            <p:ph type="sldNum" sz="quarter" idx="5"/>
          </p:nvPr>
        </p:nvSpPr>
        <p:spPr/>
        <p:txBody>
          <a:bodyPr/>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幻灯片图像占位符 1"/>
          <p:cNvSpPr>
            <a:spLocks noGrp="1" noRot="1" noChangeAspect="1"/>
          </p:cNvSpPr>
          <p:nvPr>
            <p:ph type="sldImg"/>
          </p:nvPr>
        </p:nvSpPr>
        <p:spPr/>
      </p:sp>
      <p:sp>
        <p:nvSpPr>
          <p:cNvPr id="9218" name="备注占位符 2"/>
          <p:cNvSpPr>
            <a:spLocks noGrp="1"/>
          </p:cNvSpPr>
          <p:nvPr>
            <p:ph type="body"/>
          </p:nvPr>
        </p:nvSpPr>
        <p:spPr/>
        <p:txBody>
          <a:bodyPr lIns="91440" tIns="45720" rIns="91440" bIns="45720" anchor="t" anchorCtr="0"/>
          <a:p>
            <a:pPr lvl="0"/>
            <a:endParaRPr lang="zh-CN" altLang="en-US"/>
          </a:p>
        </p:txBody>
      </p:sp>
      <p:sp>
        <p:nvSpPr>
          <p:cNvPr id="921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幻灯片图像占位符 1"/>
          <p:cNvSpPr>
            <a:spLocks noGrp="1" noRot="1"/>
          </p:cNvSpPr>
          <p:nvPr>
            <p:ph type="sldImg"/>
          </p:nvPr>
        </p:nvSpPr>
        <p:spPr/>
      </p:sp>
      <p:sp>
        <p:nvSpPr>
          <p:cNvPr id="13314" name="文本占位符 2"/>
          <p:cNvSpPr>
            <a:spLocks noGrp="1"/>
          </p:cNvSpPr>
          <p:nvPr>
            <p:ph type="body"/>
          </p:nvPr>
        </p:nvSpPr>
        <p:spPr/>
        <p:txBody>
          <a:bodyPr lIns="91440" tIns="45720" rIns="91440" bIns="45720" anchor="t" anchorCtr="0"/>
          <a:p>
            <a:pPr lvl="0"/>
            <a:endParaRPr lang="zh-CN" altLang="en-US"/>
          </a:p>
        </p:txBody>
      </p:sp>
      <p:sp>
        <p:nvSpPr>
          <p:cNvPr id="2" name="灯片编号占位符 1"/>
          <p:cNvSpPr>
            <a:spLocks noGrp="1"/>
          </p:cNvSpPr>
          <p:nvPr>
            <p:ph type="sldNum" sz="quarter" idx="5"/>
          </p:nvPr>
        </p:nvSpPr>
        <p:spPr/>
        <p:txBody>
          <a:bodyPr/>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幻灯片图像占位符 1"/>
          <p:cNvSpPr>
            <a:spLocks noGrp="1" noRot="1"/>
          </p:cNvSpPr>
          <p:nvPr>
            <p:ph type="sldImg"/>
          </p:nvPr>
        </p:nvSpPr>
        <p:spPr/>
      </p:sp>
      <p:sp>
        <p:nvSpPr>
          <p:cNvPr id="13314" name="文本占位符 2"/>
          <p:cNvSpPr>
            <a:spLocks noGrp="1"/>
          </p:cNvSpPr>
          <p:nvPr>
            <p:ph type="body"/>
          </p:nvPr>
        </p:nvSpPr>
        <p:spPr/>
        <p:txBody>
          <a:bodyPr lIns="91440" tIns="45720" rIns="91440" bIns="45720" anchor="t" anchorCtr="0"/>
          <a:p>
            <a:pPr lvl="0"/>
            <a:endParaRPr lang="zh-CN" altLang="en-US"/>
          </a:p>
        </p:txBody>
      </p:sp>
      <p:sp>
        <p:nvSpPr>
          <p:cNvPr id="2" name="灯片编号占位符 1"/>
          <p:cNvSpPr>
            <a:spLocks noGrp="1"/>
          </p:cNvSpPr>
          <p:nvPr>
            <p:ph type="sldNum" sz="quarter" idx="5"/>
          </p:nvPr>
        </p:nvSpPr>
        <p:spPr/>
        <p:txBody>
          <a:bodyPr/>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幻灯片图像占位符 1"/>
          <p:cNvSpPr>
            <a:spLocks noGrp="1" noRot="1"/>
          </p:cNvSpPr>
          <p:nvPr>
            <p:ph type="sldImg"/>
          </p:nvPr>
        </p:nvSpPr>
        <p:spPr/>
      </p:sp>
      <p:sp>
        <p:nvSpPr>
          <p:cNvPr id="13314" name="文本占位符 2"/>
          <p:cNvSpPr>
            <a:spLocks noGrp="1"/>
          </p:cNvSpPr>
          <p:nvPr>
            <p:ph type="body"/>
          </p:nvPr>
        </p:nvSpPr>
        <p:spPr/>
        <p:txBody>
          <a:bodyPr lIns="91440" tIns="45720" rIns="91440" bIns="45720" anchor="t" anchorCtr="0"/>
          <a:p>
            <a:pPr lvl="0"/>
            <a:endParaRPr lang="zh-CN" altLang="en-US"/>
          </a:p>
        </p:txBody>
      </p:sp>
      <p:sp>
        <p:nvSpPr>
          <p:cNvPr id="2" name="灯片编号占位符 1"/>
          <p:cNvSpPr>
            <a:spLocks noGrp="1"/>
          </p:cNvSpPr>
          <p:nvPr>
            <p:ph type="sldNum" sz="quarter" idx="5"/>
          </p:nvPr>
        </p:nvSpPr>
        <p:spPr/>
        <p:txBody>
          <a:bodyPr/>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幻灯片图像占位符 1"/>
          <p:cNvSpPr>
            <a:spLocks noGrp="1" noRot="1"/>
          </p:cNvSpPr>
          <p:nvPr>
            <p:ph type="sldImg"/>
          </p:nvPr>
        </p:nvSpPr>
        <p:spPr/>
      </p:sp>
      <p:sp>
        <p:nvSpPr>
          <p:cNvPr id="13314" name="文本占位符 2"/>
          <p:cNvSpPr>
            <a:spLocks noGrp="1"/>
          </p:cNvSpPr>
          <p:nvPr>
            <p:ph type="body"/>
          </p:nvPr>
        </p:nvSpPr>
        <p:spPr/>
        <p:txBody>
          <a:bodyPr lIns="91440" tIns="45720" rIns="91440" bIns="45720" anchor="t" anchorCtr="0"/>
          <a:p>
            <a:pPr lvl="0"/>
            <a:endParaRPr lang="zh-CN" kern="100" dirty="0">
              <a:latin typeface="微软雅黑" panose="020B0503020204020204" charset="-122"/>
              <a:ea typeface="微软雅黑" panose="020B0503020204020204" charset="-122"/>
              <a:sym typeface="+mn-ea"/>
            </a:endParaRPr>
          </a:p>
        </p:txBody>
      </p:sp>
      <p:sp>
        <p:nvSpPr>
          <p:cNvPr id="2" name="灯片编号占位符 1"/>
          <p:cNvSpPr>
            <a:spLocks noGrp="1"/>
          </p:cNvSpPr>
          <p:nvPr>
            <p:ph type="sldNum" sz="quarter" idx="5"/>
          </p:nvPr>
        </p:nvSpPr>
        <p:spPr/>
        <p:txBody>
          <a:bodyPr/>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幻灯片图像占位符 1"/>
          <p:cNvSpPr>
            <a:spLocks noGrp="1" noRot="1"/>
          </p:cNvSpPr>
          <p:nvPr>
            <p:ph type="sldImg"/>
          </p:nvPr>
        </p:nvSpPr>
        <p:spPr/>
      </p:sp>
      <p:sp>
        <p:nvSpPr>
          <p:cNvPr id="13314" name="文本占位符 2"/>
          <p:cNvSpPr>
            <a:spLocks noGrp="1"/>
          </p:cNvSpPr>
          <p:nvPr>
            <p:ph type="body"/>
          </p:nvPr>
        </p:nvSpPr>
        <p:spPr/>
        <p:txBody>
          <a:bodyPr lIns="91440" tIns="45720" rIns="91440" bIns="45720" anchor="t" anchorCtr="0"/>
          <a:p>
            <a:pPr lvl="0"/>
            <a:endParaRPr lang="zh-CN" kern="100" dirty="0">
              <a:latin typeface="微软雅黑" panose="020B0503020204020204" charset="-122"/>
              <a:ea typeface="微软雅黑" panose="020B0503020204020204" charset="-122"/>
              <a:sym typeface="+mn-ea"/>
            </a:endParaRPr>
          </a:p>
        </p:txBody>
      </p:sp>
      <p:sp>
        <p:nvSpPr>
          <p:cNvPr id="2" name="灯片编号占位符 1"/>
          <p:cNvSpPr>
            <a:spLocks noGrp="1"/>
          </p:cNvSpPr>
          <p:nvPr>
            <p:ph type="sldNum" sz="quarter" idx="5"/>
          </p:nvPr>
        </p:nvSpPr>
        <p:spPr/>
        <p:txBody>
          <a:bodyPr/>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幻灯片图像占位符 1"/>
          <p:cNvSpPr>
            <a:spLocks noGrp="1" noRot="1"/>
          </p:cNvSpPr>
          <p:nvPr>
            <p:ph type="sldImg"/>
          </p:nvPr>
        </p:nvSpPr>
        <p:spPr/>
      </p:sp>
      <p:sp>
        <p:nvSpPr>
          <p:cNvPr id="15362" name="文本占位符 2"/>
          <p:cNvSpPr>
            <a:spLocks noGrp="1"/>
          </p:cNvSpPr>
          <p:nvPr>
            <p:ph type="body"/>
          </p:nvPr>
        </p:nvSpPr>
        <p:spPr/>
        <p:txBody>
          <a:bodyPr lIns="91440" tIns="45720" rIns="91440" bIns="45720" anchor="t" anchorCtr="0"/>
          <a:p>
            <a:pPr lvl="0"/>
            <a:endParaRPr lang="zh-CN" altLang="en-US"/>
          </a:p>
        </p:txBody>
      </p:sp>
      <p:sp>
        <p:nvSpPr>
          <p:cNvPr id="2" name="灯片编号占位符 1"/>
          <p:cNvSpPr>
            <a:spLocks noGrp="1"/>
          </p:cNvSpPr>
          <p:nvPr>
            <p:ph type="sldNum" sz="quarter" idx="5"/>
          </p:nvPr>
        </p:nvSpPr>
        <p:spPr/>
        <p:txBody>
          <a:bodyPr/>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3"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p:nvPr>
        </p:nvSpPr>
        <p:spPr>
          <a:xfrm>
            <a:off x="609600" y="1600200"/>
            <a:ext cx="10972800" cy="4525963"/>
          </a:xfrm>
          <a:prstGeom prst="rect">
            <a:avLst/>
          </a:prstGeom>
          <a:noFill/>
          <a:ln w="9525">
            <a:noFill/>
          </a:ln>
        </p:spPr>
        <p:txBody>
          <a:bodyPr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标题 1025"/>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2051" name="文本占位符 1026"/>
          <p:cNvSpPr>
            <a:spLocks noGrp="1"/>
          </p:cNvSpPr>
          <p:nvPr>
            <p:ph type="body"/>
          </p:nvPr>
        </p:nvSpPr>
        <p:spPr>
          <a:xfrm>
            <a:off x="609600" y="1600200"/>
            <a:ext cx="10972800" cy="4525963"/>
          </a:xfrm>
          <a:prstGeom prst="rect">
            <a:avLst/>
          </a:prstGeom>
          <a:noFill/>
          <a:ln w="9525">
            <a:noFill/>
          </a:ln>
        </p:spPr>
        <p:txBody>
          <a:bodyPr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chart" Target="../charts/chart7.xml"/></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1.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chart" Target="../charts/chart8.xml"/></Relationships>
</file>

<file path=ppt/slides/_rels/slide12.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image" Target="../media/image6.svg"/><Relationship Id="rId6" Type="http://schemas.openxmlformats.org/officeDocument/2006/relationships/image" Target="../media/image5.png"/><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2" Type="http://schemas.openxmlformats.org/officeDocument/2006/relationships/notesSlide" Target="../notesSlides/notesSlide12.xml"/><Relationship Id="rId11" Type="http://schemas.openxmlformats.org/officeDocument/2006/relationships/slideLayout" Target="../slideLayouts/slideLayout1.xml"/><Relationship Id="rId10" Type="http://schemas.openxmlformats.org/officeDocument/2006/relationships/tags" Target="../tags/tag54.xml"/><Relationship Id="rId1" Type="http://schemas.openxmlformats.org/officeDocument/2006/relationships/tags" Target="../tags/tag47.xml"/></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1.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chart" Target="../charts/chart9.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15.xml"/><Relationship Id="rId8" Type="http://schemas.openxmlformats.org/officeDocument/2006/relationships/slideLayout" Target="../slideLayouts/slideLayout1.xml"/><Relationship Id="rId7" Type="http://schemas.openxmlformats.org/officeDocument/2006/relationships/image" Target="../media/image7.jpeg"/><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6.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image" Target="../media/image8.png"/><Relationship Id="rId2" Type="http://schemas.openxmlformats.org/officeDocument/2006/relationships/tags" Target="../tags/tag74.xml"/><Relationship Id="rId15" Type="http://schemas.openxmlformats.org/officeDocument/2006/relationships/notesSlide" Target="../notesSlides/notesSlide16.xml"/><Relationship Id="rId14" Type="http://schemas.openxmlformats.org/officeDocument/2006/relationships/slideLayout" Target="../slideLayouts/slideLayout1.xml"/><Relationship Id="rId13" Type="http://schemas.openxmlformats.org/officeDocument/2006/relationships/tags" Target="../tags/tag83.xml"/><Relationship Id="rId12" Type="http://schemas.openxmlformats.org/officeDocument/2006/relationships/image" Target="../media/image9.png"/><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tags" Target="../tags/tag73.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2.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3.png"/><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chart" Target="../charts/chart5.xml"/><Relationship Id="rId3" Type="http://schemas.openxmlformats.org/officeDocument/2006/relationships/chart" Target="../charts/chart4.xml"/><Relationship Id="rId2" Type="http://schemas.openxmlformats.org/officeDocument/2006/relationships/chart" Target="../charts/chart3.xml"/><Relationship Id="rId13" Type="http://schemas.openxmlformats.org/officeDocument/2006/relationships/notesSlide" Target="../notesSlides/notesSlide6.xml"/><Relationship Id="rId12" Type="http://schemas.openxmlformats.org/officeDocument/2006/relationships/slideLayout" Target="../slideLayouts/slideLayout1.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chart" Target="../charts/chart2.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chart" Target="../charts/chart6.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_rels/slide9.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3" Type="http://schemas.openxmlformats.org/officeDocument/2006/relationships/notesSlide" Target="../notesSlides/notesSlide9.xml"/><Relationship Id="rId12" Type="http://schemas.openxmlformats.org/officeDocument/2006/relationships/slideLayout" Target="../slideLayouts/slideLayout1.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9" name="图片 2" descr="科城logo彩色无底-03-03"/>
          <p:cNvPicPr>
            <a:picLocks noChangeAspect="1"/>
          </p:cNvPicPr>
          <p:nvPr/>
        </p:nvPicPr>
        <p:blipFill>
          <a:blip r:embed="rId1"/>
          <a:stretch>
            <a:fillRect/>
          </a:stretch>
        </p:blipFill>
        <p:spPr>
          <a:xfrm>
            <a:off x="4218940" y="5733415"/>
            <a:ext cx="3756660" cy="578485"/>
          </a:xfrm>
          <a:prstGeom prst="rect">
            <a:avLst/>
          </a:prstGeom>
          <a:noFill/>
          <a:ln w="9525">
            <a:noFill/>
          </a:ln>
        </p:spPr>
      </p:pic>
      <p:pic>
        <p:nvPicPr>
          <p:cNvPr id="2" name="http://photo-static-api.fotomore.com/creative/vcg/400/new/VCG41N1352033087.jpg" descr="templates\picture_hover\&amp;pky350_sjzg_VCG41N1352033087&amp;2&amp;src_toppic_inpsrchzd1&amp;"/>
          <p:cNvPicPr>
            <a:picLocks noChangeAspect="1"/>
          </p:cNvPicPr>
          <p:nvPr/>
        </p:nvPicPr>
        <p:blipFill>
          <a:blip r:embed="rId2"/>
          <a:srcRect b="46574"/>
          <a:stretch>
            <a:fillRect/>
          </a:stretch>
        </p:blipFill>
        <p:spPr>
          <a:xfrm>
            <a:off x="-24765" y="0"/>
            <a:ext cx="12216130" cy="5125085"/>
          </a:xfrm>
          <a:prstGeom prst="rect">
            <a:avLst/>
          </a:prstGeom>
        </p:spPr>
      </p:pic>
      <p:sp>
        <p:nvSpPr>
          <p:cNvPr id="4" name="矩形 3"/>
          <p:cNvSpPr/>
          <p:nvPr/>
        </p:nvSpPr>
        <p:spPr>
          <a:xfrm>
            <a:off x="1127760" y="1339215"/>
            <a:ext cx="10541000" cy="3175635"/>
          </a:xfrm>
          <a:prstGeom prst="rect">
            <a:avLst/>
          </a:prstGeom>
          <a:solidFill>
            <a:schemeClr val="bg1">
              <a:lumMod val="8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991995" y="1988820"/>
            <a:ext cx="8437245" cy="2183765"/>
          </a:xfrm>
          <a:prstGeom prst="rect">
            <a:avLst/>
          </a:prstGeom>
          <a:noFill/>
        </p:spPr>
        <p:txBody>
          <a:bodyPr wrap="square" rtlCol="0">
            <a:spAutoFit/>
          </a:bodyPr>
          <a:p>
            <a:pPr algn="ctr"/>
            <a:r>
              <a:rPr lang="zh-CN" altLang="en-US" sz="4000">
                <a:solidFill>
                  <a:schemeClr val="tx1"/>
                </a:solidFill>
                <a:effectLst>
                  <a:outerShdw blurRad="38100" dist="19050" dir="2700000" algn="tl" rotWithShape="0">
                    <a:schemeClr val="dk1">
                      <a:alpha val="40000"/>
                    </a:schemeClr>
                  </a:outerShdw>
                </a:effectLst>
                <a:latin typeface="+mj-lt"/>
                <a:ea typeface="微软雅黑" panose="020B0503020204020204" charset="-122"/>
                <a:cs typeface="+mj-lt"/>
              </a:rPr>
              <a:t>山西省公正转型的挑战和行动</a:t>
            </a:r>
            <a:endParaRPr lang="zh-CN" altLang="en-US" sz="4000">
              <a:solidFill>
                <a:schemeClr val="tx1"/>
              </a:solidFill>
              <a:effectLst>
                <a:outerShdw blurRad="38100" dist="19050" dir="2700000" algn="tl" rotWithShape="0">
                  <a:schemeClr val="dk1">
                    <a:alpha val="40000"/>
                  </a:schemeClr>
                </a:outerShdw>
              </a:effectLst>
              <a:latin typeface="+mj-lt"/>
              <a:ea typeface="微软雅黑" panose="020B0503020204020204" charset="-122"/>
              <a:cs typeface="+mj-lt"/>
            </a:endParaRPr>
          </a:p>
          <a:p>
            <a:pPr algn="ctr"/>
            <a:endParaRPr lang="en-US" altLang="zh-CN" sz="3200">
              <a:solidFill>
                <a:schemeClr val="tx1"/>
              </a:solidFill>
              <a:effectLst>
                <a:outerShdw blurRad="38100" dist="19050" dir="2700000" algn="tl" rotWithShape="0">
                  <a:schemeClr val="dk1">
                    <a:alpha val="40000"/>
                  </a:schemeClr>
                </a:outerShdw>
              </a:effectLst>
              <a:latin typeface="+mj-lt"/>
              <a:ea typeface="微软雅黑" panose="020B0503020204020204" charset="-122"/>
              <a:cs typeface="+mj-lt"/>
            </a:endParaRPr>
          </a:p>
          <a:p>
            <a:pPr algn="ctr"/>
            <a:r>
              <a:rPr lang="en-US" altLang="zh-CN" sz="3200">
                <a:solidFill>
                  <a:schemeClr val="tx1"/>
                </a:solidFill>
                <a:effectLst>
                  <a:outerShdw blurRad="38100" dist="19050" dir="2700000" algn="tl" rotWithShape="0">
                    <a:schemeClr val="dk1">
                      <a:alpha val="40000"/>
                    </a:schemeClr>
                  </a:outerShdw>
                </a:effectLst>
                <a:latin typeface="+mj-lt"/>
                <a:ea typeface="微软雅黑" panose="020B0503020204020204" charset="-122"/>
                <a:cs typeface="+mj-lt"/>
              </a:rPr>
              <a:t>The Challenges and Actions of Just Transition in Shanxi Province</a:t>
            </a:r>
            <a:endParaRPr lang="zh-CN" altLang="en-US" sz="32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9"/>
          <p:cNvSpPr/>
          <p:nvPr>
            <p:custDataLst>
              <p:tags r:id="rId2"/>
            </p:custDataLst>
          </p:nvPr>
        </p:nvSpPr>
        <p:spPr>
          <a:xfrm>
            <a:off x="262890" y="454025"/>
            <a:ext cx="215900" cy="742950"/>
          </a:xfrm>
          <a:prstGeom prst="rect">
            <a:avLst/>
          </a:prstGeom>
          <a:solidFill>
            <a:srgbClr val="3C8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3073"/>
          <p:cNvSpPr>
            <a:spLocks noGrp="1"/>
          </p:cNvSpPr>
          <p:nvPr>
            <p:custDataLst>
              <p:tags r:id="rId3"/>
            </p:custDataLst>
          </p:nvPr>
        </p:nvSpPr>
        <p:spPr>
          <a:xfrm>
            <a:off x="479425" y="565150"/>
            <a:ext cx="11071225" cy="687705"/>
          </a:xfrm>
          <a:prstGeom prst="rect">
            <a:avLst/>
          </a:prstGeom>
          <a:noFill/>
          <a:ln w="9525">
            <a:noFill/>
          </a:ln>
        </p:spPr>
        <p:txBody>
          <a:bodyPr anchor="ctr" anchorCtr="0"/>
          <a:lstStyle>
            <a:lvl1pPr marL="0" lvl="0" indent="0" algn="ctr" defTabSz="914400" eaLnBrk="1" fontAlgn="base" latinLnBrk="0" hangingPunct="1">
              <a:lnSpc>
                <a:spcPct val="100000"/>
              </a:lnSpc>
              <a:spcBef>
                <a:spcPct val="0"/>
              </a:spcBef>
              <a:spcAft>
                <a:spcPct val="0"/>
              </a:spcAft>
              <a:buNone/>
              <a:defRPr sz="4500" b="0" i="0" u="none" kern="1200" baseline="0">
                <a:solidFill>
                  <a:schemeClr val="tx2"/>
                </a:solidFill>
                <a:latin typeface="+mj-lt"/>
                <a:ea typeface="+mj-ea"/>
                <a:cs typeface="+mj-cs"/>
              </a:defRPr>
            </a:lvl1pPr>
          </a:lstStyle>
          <a:p>
            <a:pPr algn="l" defTabSz="914400" fontAlgn="base">
              <a:buClrTx/>
              <a:buSzTx/>
              <a:buFontTx/>
              <a:buNone/>
            </a:pPr>
            <a:r>
              <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rPr>
              <a:t>公正转型行动</a:t>
            </a:r>
            <a:r>
              <a:rPr lang="en-US" alt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rPr>
              <a:t>-</a:t>
            </a:r>
            <a:r>
              <a:rPr lang="zh-CN" altLang="en-US"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rPr>
              <a:t>就业安置</a:t>
            </a:r>
            <a:endPar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a:p>
            <a:pPr algn="l" defTabSz="914400" fontAlgn="base">
              <a:buClrTx/>
              <a:buSzTx/>
              <a:buFontTx/>
              <a:buNone/>
            </a:pPr>
            <a:r>
              <a:rPr 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Actions on Just Transition：</a:t>
            </a:r>
            <a:r>
              <a:rPr lang="en-US" alt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E</a:t>
            </a:r>
            <a:r>
              <a:rPr 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mployment </a:t>
            </a:r>
            <a:r>
              <a:rPr lang="en-US" alt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P</a:t>
            </a:r>
            <a:r>
              <a:rPr 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lacement</a:t>
            </a:r>
            <a:endParaRPr 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6" name="文本框 5"/>
          <p:cNvSpPr txBox="1"/>
          <p:nvPr>
            <p:custDataLst>
              <p:tags r:id="rId4"/>
            </p:custDataLst>
          </p:nvPr>
        </p:nvSpPr>
        <p:spPr>
          <a:xfrm>
            <a:off x="4655820" y="1413510"/>
            <a:ext cx="7183755" cy="2369820"/>
          </a:xfrm>
          <a:prstGeom prst="rect">
            <a:avLst/>
          </a:prstGeom>
          <a:noFill/>
        </p:spPr>
        <p:txBody>
          <a:bodyPr wrap="square" rtlCol="0" anchor="t">
            <a:noAutofit/>
          </a:bodyPr>
          <a:p>
            <a:r>
              <a:rPr lang="zh-CN" altLang="en-US" sz="1600">
                <a:latin typeface="微软雅黑" panose="020B0503020204020204" charset="-122"/>
                <a:ea typeface="微软雅黑" panose="020B0503020204020204" charset="-122"/>
                <a:cs typeface="微软雅黑" panose="020B0503020204020204" charset="-122"/>
                <a:sym typeface="+mn-ea"/>
              </a:rPr>
              <a:t>山西相继出台《关于全力做好职工就业安置的实施细则》《关于做好化解煤炭钢铁行业过剩产能职工安置工作的实施意见》等政策，通过内部安置、外部分流、转移就业、创新创业、自主择业、培训转岗、内部退养、公益性岗位托底安置等多种方式妥善推进职工安置。2016年和2017年去产能职工安置率分别为99.6%和88.6%。</a:t>
            </a:r>
            <a:endParaRPr lang="zh-CN" altLang="en-US" sz="1600">
              <a:latin typeface="微软雅黑" panose="020B0503020204020204" charset="-122"/>
              <a:ea typeface="微软雅黑" panose="020B0503020204020204" charset="-122"/>
              <a:cs typeface="微软雅黑" panose="020B0503020204020204" charset="-122"/>
              <a:sym typeface="+mn-ea"/>
            </a:endParaRPr>
          </a:p>
          <a:p>
            <a:r>
              <a:rPr lang="zh-CN" altLang="en-US" sz="1400" dirty="0">
                <a:latin typeface="微软雅黑" panose="020B0503020204020204" charset="-122"/>
                <a:ea typeface="微软雅黑" panose="020B0503020204020204" charset="-122"/>
                <a:cs typeface="微软雅黑" panose="020B0503020204020204" charset="-122"/>
              </a:rPr>
              <a:t>Shanxi has issued "the </a:t>
            </a:r>
            <a:r>
              <a:rPr lang="en-US" altLang="zh-CN" sz="1400" dirty="0">
                <a:latin typeface="微软雅黑" panose="020B0503020204020204" charset="-122"/>
                <a:ea typeface="微软雅黑" panose="020B0503020204020204" charset="-122"/>
                <a:cs typeface="微软雅黑" panose="020B0503020204020204" charset="-122"/>
              </a:rPr>
              <a:t>I</a:t>
            </a:r>
            <a:r>
              <a:rPr lang="zh-CN" altLang="en-US" sz="1400" dirty="0">
                <a:latin typeface="微软雅黑" panose="020B0503020204020204" charset="-122"/>
                <a:ea typeface="微软雅黑" panose="020B0503020204020204" charset="-122"/>
                <a:cs typeface="微软雅黑" panose="020B0503020204020204" charset="-122"/>
              </a:rPr>
              <a:t>mplementation of the </a:t>
            </a:r>
            <a:r>
              <a:rPr lang="en-US" altLang="zh-CN" sz="1400" dirty="0">
                <a:latin typeface="微软雅黑" panose="020B0503020204020204" charset="-122"/>
                <a:ea typeface="微软雅黑" panose="020B0503020204020204" charset="-122"/>
                <a:cs typeface="微软雅黑" panose="020B0503020204020204" charset="-122"/>
              </a:rPr>
              <a:t>R</a:t>
            </a:r>
            <a:r>
              <a:rPr lang="zh-CN" altLang="en-US" sz="1400" dirty="0">
                <a:latin typeface="微软雅黑" panose="020B0503020204020204" charset="-122"/>
                <a:ea typeface="微软雅黑" panose="020B0503020204020204" charset="-122"/>
                <a:cs typeface="微软雅黑" panose="020B0503020204020204" charset="-122"/>
              </a:rPr>
              <a:t>ules </a:t>
            </a:r>
            <a:r>
              <a:rPr lang="en-US" altLang="zh-CN" sz="1400" dirty="0">
                <a:latin typeface="微软雅黑" panose="020B0503020204020204" charset="-122"/>
                <a:ea typeface="微软雅黑" panose="020B0503020204020204" charset="-122"/>
                <a:cs typeface="微软雅黑" panose="020B0503020204020204" charset="-122"/>
              </a:rPr>
              <a:t>of</a:t>
            </a:r>
            <a:r>
              <a:rPr lang="zh-CN" altLang="en-US" sz="1400" dirty="0">
                <a:latin typeface="微软雅黑" panose="020B0503020204020204" charset="-122"/>
                <a:ea typeface="微软雅黑" panose="020B0503020204020204" charset="-122"/>
                <a:cs typeface="微软雅黑" panose="020B0503020204020204" charset="-122"/>
              </a:rPr>
              <a:t> </a:t>
            </a:r>
            <a:r>
              <a:rPr lang="en-US" altLang="zh-CN" sz="1400" dirty="0">
                <a:latin typeface="微软雅黑" panose="020B0503020204020204" charset="-122"/>
                <a:ea typeface="微软雅黑" panose="020B0503020204020204" charset="-122"/>
                <a:cs typeface="微软雅黑" panose="020B0503020204020204" charset="-122"/>
              </a:rPr>
              <a:t>E</a:t>
            </a:r>
            <a:r>
              <a:rPr lang="zh-CN" altLang="en-US" sz="1400" dirty="0">
                <a:latin typeface="微软雅黑" panose="020B0503020204020204" charset="-122"/>
                <a:ea typeface="微软雅黑" panose="020B0503020204020204" charset="-122"/>
                <a:cs typeface="微软雅黑" panose="020B0503020204020204" charset="-122"/>
              </a:rPr>
              <a:t>mployment and </a:t>
            </a:r>
            <a:r>
              <a:rPr lang="en-US" altLang="zh-CN" sz="1400" dirty="0">
                <a:latin typeface="微软雅黑" panose="020B0503020204020204" charset="-122"/>
                <a:ea typeface="微软雅黑" panose="020B0503020204020204" charset="-122"/>
                <a:cs typeface="微软雅黑" panose="020B0503020204020204" charset="-122"/>
              </a:rPr>
              <a:t>R</a:t>
            </a:r>
            <a:r>
              <a:rPr lang="zh-CN" altLang="en-US" sz="1400" dirty="0">
                <a:latin typeface="微软雅黑" panose="020B0503020204020204" charset="-122"/>
                <a:ea typeface="微软雅黑" panose="020B0503020204020204" charset="-122"/>
                <a:cs typeface="微软雅黑" panose="020B0503020204020204" charset="-122"/>
              </a:rPr>
              <a:t>esettlement of </a:t>
            </a:r>
            <a:r>
              <a:rPr lang="en-US" altLang="zh-CN" sz="1400" dirty="0">
                <a:latin typeface="微软雅黑" panose="020B0503020204020204" charset="-122"/>
                <a:ea typeface="微软雅黑" panose="020B0503020204020204" charset="-122"/>
                <a:cs typeface="微软雅黑" panose="020B0503020204020204" charset="-122"/>
              </a:rPr>
              <a:t>W</a:t>
            </a:r>
            <a:r>
              <a:rPr lang="zh-CN" altLang="en-US" sz="1400" dirty="0">
                <a:latin typeface="微软雅黑" panose="020B0503020204020204" charset="-122"/>
                <a:ea typeface="微软雅黑" panose="020B0503020204020204" charset="-122"/>
                <a:cs typeface="微软雅黑" panose="020B0503020204020204" charset="-122"/>
              </a:rPr>
              <a:t>orkers" </a:t>
            </a:r>
            <a:r>
              <a:rPr lang="en-US" altLang="zh-CN" sz="1400" dirty="0">
                <a:latin typeface="微软雅黑" panose="020B0503020204020204" charset="-122"/>
                <a:ea typeface="微软雅黑" panose="020B0503020204020204" charset="-122"/>
                <a:cs typeface="微软雅黑" panose="020B0503020204020204" charset="-122"/>
              </a:rPr>
              <a:t>“Implementation Opinions on Effectively Resolving the Placement of Surplus Employees in the Coal, Steel and Iron Industries”</a:t>
            </a:r>
            <a:r>
              <a:rPr lang="zh-CN" altLang="en-US" sz="1400" dirty="0">
                <a:latin typeface="微软雅黑" panose="020B0503020204020204" charset="-122"/>
                <a:ea typeface="微软雅黑" panose="020B0503020204020204" charset="-122"/>
                <a:cs typeface="微软雅黑" panose="020B0503020204020204" charset="-122"/>
              </a:rPr>
              <a:t>and other polic</a:t>
            </a:r>
            <a:r>
              <a:rPr lang="en-US" altLang="zh-CN" sz="1400" dirty="0">
                <a:latin typeface="微软雅黑" panose="020B0503020204020204" charset="-122"/>
                <a:ea typeface="微软雅黑" panose="020B0503020204020204" charset="-122"/>
                <a:cs typeface="微软雅黑" panose="020B0503020204020204" charset="-122"/>
              </a:rPr>
              <a:t>ies.</a:t>
            </a:r>
            <a:r>
              <a:rPr lang="zh-CN" altLang="en-US" sz="1400" dirty="0">
                <a:latin typeface="微软雅黑" panose="020B0503020204020204" charset="-122"/>
                <a:ea typeface="微软雅黑" panose="020B0503020204020204" charset="-122"/>
                <a:cs typeface="微软雅黑" panose="020B0503020204020204" charset="-122"/>
              </a:rPr>
              <a:t> By various </a:t>
            </a:r>
            <a:r>
              <a:rPr lang="en-US" altLang="zh-CN" sz="1400" dirty="0">
                <a:latin typeface="微软雅黑" panose="020B0503020204020204" charset="-122"/>
                <a:ea typeface="微软雅黑" panose="020B0503020204020204" charset="-122"/>
                <a:cs typeface="微软雅黑" panose="020B0503020204020204" charset="-122"/>
              </a:rPr>
              <a:t>measuares </a:t>
            </a:r>
            <a:r>
              <a:rPr lang="zh-CN" altLang="en-US" sz="1400" dirty="0">
                <a:latin typeface="微软雅黑" panose="020B0503020204020204" charset="-122"/>
                <a:ea typeface="微软雅黑" panose="020B0503020204020204" charset="-122"/>
                <a:cs typeface="微软雅黑" panose="020B0503020204020204" charset="-122"/>
              </a:rPr>
              <a:t>such as internal job placement, external job transfer, job retraining, innovation and entrepreneurship, self-employment, vocational training for job transition, internal retirement,and public welfare job placement, the job placement of employees </a:t>
            </a:r>
            <a:r>
              <a:rPr lang="en-US" altLang="zh-CN" sz="1400" dirty="0">
                <a:latin typeface="微软雅黑" panose="020B0503020204020204" charset="-122"/>
                <a:ea typeface="微软雅黑" panose="020B0503020204020204" charset="-122"/>
                <a:cs typeface="微软雅黑" panose="020B0503020204020204" charset="-122"/>
              </a:rPr>
              <a:t>was </a:t>
            </a:r>
            <a:r>
              <a:rPr lang="zh-CN" altLang="en-US" sz="1400" dirty="0">
                <a:latin typeface="微软雅黑" panose="020B0503020204020204" charset="-122"/>
                <a:ea typeface="微软雅黑" panose="020B0503020204020204" charset="-122"/>
                <a:cs typeface="微软雅黑" panose="020B0503020204020204" charset="-122"/>
              </a:rPr>
              <a:t>properly carried out. The placement rates for laid-off workers due to overcapacity were 99.6% and 88.6% in 2016 and 2017.</a:t>
            </a:r>
            <a:endParaRPr lang="zh-CN" altLang="en-US" sz="1400" dirty="0">
              <a:latin typeface="微软雅黑" panose="020B0503020204020204" charset="-122"/>
              <a:ea typeface="微软雅黑" panose="020B0503020204020204" charset="-122"/>
              <a:cs typeface="微软雅黑" panose="020B0503020204020204" charset="-122"/>
            </a:endParaRPr>
          </a:p>
          <a:p>
            <a:endParaRPr lang="zh-CN" altLang="en-US" sz="1600">
              <a:latin typeface="微软雅黑" panose="020B0503020204020204" charset="-122"/>
              <a:ea typeface="微软雅黑" panose="020B0503020204020204" charset="-122"/>
              <a:cs typeface="微软雅黑" panose="020B0503020204020204" charset="-122"/>
            </a:endParaRPr>
          </a:p>
          <a:p>
            <a:r>
              <a:rPr lang="en-US" altLang="zh-CN" sz="1600">
                <a:latin typeface="微软雅黑" panose="020B0503020204020204" charset="-122"/>
                <a:ea typeface="微软雅黑" panose="020B0503020204020204" charset="-122"/>
                <a:cs typeface="微软雅黑" panose="020B0503020204020204" charset="-122"/>
              </a:rPr>
              <a:t>                </a:t>
            </a:r>
            <a:endParaRPr lang="zh-CN" altLang="en-US" sz="1400">
              <a:latin typeface="微软雅黑" panose="020B0503020204020204" charset="-122"/>
              <a:ea typeface="微软雅黑" panose="020B0503020204020204" charset="-122"/>
              <a:cs typeface="微软雅黑" panose="020B0503020204020204" charset="-122"/>
            </a:endParaRPr>
          </a:p>
          <a:p>
            <a:endParaRPr lang="zh-CN" altLang="en-US" sz="1400">
              <a:latin typeface="微软雅黑" panose="020B0503020204020204" charset="-122"/>
              <a:ea typeface="微软雅黑" panose="020B0503020204020204" charset="-122"/>
              <a:cs typeface="微软雅黑" panose="020B0503020204020204" charset="-122"/>
            </a:endParaRPr>
          </a:p>
        </p:txBody>
      </p:sp>
      <p:graphicFrame>
        <p:nvGraphicFramePr>
          <p:cNvPr id="4" name="图表 3"/>
          <p:cNvGraphicFramePr/>
          <p:nvPr/>
        </p:nvGraphicFramePr>
        <p:xfrm>
          <a:off x="-94615" y="1772285"/>
          <a:ext cx="4799330" cy="3299460"/>
        </p:xfrm>
        <a:graphic>
          <a:graphicData uri="http://schemas.openxmlformats.org/drawingml/2006/chart">
            <c:chart xmlns:c="http://schemas.openxmlformats.org/drawingml/2006/chart" xmlns:r="http://schemas.openxmlformats.org/officeDocument/2006/relationships" r:id="rId1"/>
          </a:graphicData>
        </a:graphic>
      </p:graphicFrame>
      <p:sp>
        <p:nvSpPr>
          <p:cNvPr id="7" name="文本框 6"/>
          <p:cNvSpPr txBox="1"/>
          <p:nvPr/>
        </p:nvSpPr>
        <p:spPr>
          <a:xfrm>
            <a:off x="133350" y="4941570"/>
            <a:ext cx="4309110" cy="1137285"/>
          </a:xfrm>
          <a:prstGeom prst="rect">
            <a:avLst/>
          </a:prstGeom>
          <a:noFill/>
        </p:spPr>
        <p:txBody>
          <a:bodyPr wrap="square" rtlCol="0">
            <a:spAutoFit/>
          </a:bodyPr>
          <a:p>
            <a:pPr algn="ctr"/>
            <a:r>
              <a:rPr lang="en-US" altLang="zh-CN" sz="1400">
                <a:latin typeface="黑体" panose="02010609060101010101" charset="-122"/>
                <a:ea typeface="黑体" panose="02010609060101010101" charset="-122"/>
                <a:sym typeface="+mn-ea"/>
              </a:rPr>
              <a:t>图 2016年山西省煤炭行业去产能职工分流安置渠道</a:t>
            </a:r>
            <a:endParaRPr lang="en-US" altLang="zh-CN" sz="1400">
              <a:latin typeface="黑体" panose="02010609060101010101" charset="-122"/>
              <a:ea typeface="黑体" panose="02010609060101010101" charset="-122"/>
              <a:sym typeface="+mn-ea"/>
            </a:endParaRPr>
          </a:p>
          <a:p>
            <a:pPr algn="ctr"/>
            <a:r>
              <a:rPr lang="en-US" altLang="zh-CN" sz="1400">
                <a:latin typeface="黑体" panose="02010609060101010101" charset="-122"/>
                <a:ea typeface="黑体" panose="02010609060101010101" charset="-122"/>
                <a:sym typeface="+mn-ea"/>
              </a:rPr>
              <a:t>Fig. Replacement Channels for Cutting Overcapacity Employees of Coal Industry Shanxi Province in 2016</a:t>
            </a:r>
            <a:endParaRPr lang="en-US" altLang="zh-CN" sz="1400">
              <a:latin typeface="黑体" panose="02010609060101010101" charset="-122"/>
              <a:ea typeface="黑体" panose="02010609060101010101" charset="-122"/>
              <a:sym typeface="+mn-ea"/>
            </a:endParaRPr>
          </a:p>
          <a:p>
            <a:pPr algn="l">
              <a:buClrTx/>
              <a:buSzTx/>
              <a:buNone/>
            </a:pPr>
            <a:r>
              <a:rPr kumimoji="1" lang="zh-CN" altLang="en-US" sz="1200" dirty="0">
                <a:latin typeface="楷体" panose="02010609060101010101" charset="-122"/>
                <a:ea typeface="楷体" panose="02010609060101010101" charset="-122"/>
                <a:cs typeface="楷体" panose="02010609060101010101" charset="-122"/>
                <a:sym typeface="+mn-ea"/>
              </a:rPr>
              <a:t>数据来源（</a:t>
            </a:r>
            <a:r>
              <a:rPr kumimoji="1" lang="zh-CN" altLang="en-US" sz="1200" dirty="0">
                <a:latin typeface="楷体" panose="02010609060101010101" charset="-122"/>
                <a:ea typeface="楷体" panose="02010609060101010101" charset="-122"/>
                <a:cs typeface="楷体" panose="02010609060101010101" charset="-122"/>
                <a:sym typeface="+mn-ea"/>
              </a:rPr>
              <a:t>DataSource）</a:t>
            </a:r>
            <a:endParaRPr lang="en-US" altLang="zh-CN" sz="1400">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4955540" y="4740275"/>
            <a:ext cx="2804795" cy="714375"/>
          </a:xfrm>
          <a:prstGeom prst="rect">
            <a:avLst/>
          </a:prstGeom>
          <a:solidFill>
            <a:schemeClr val="accent1">
              <a:lumMod val="90000"/>
            </a:schemeClr>
          </a:solidFill>
        </p:spPr>
        <p:txBody>
          <a:bodyPr wrap="square" rtlCol="0">
            <a:noAutofit/>
          </a:bodyPr>
          <a:p>
            <a:pPr algn="ctr"/>
            <a:r>
              <a:rPr lang="zh-CN" altLang="en-US" sz="1400">
                <a:solidFill>
                  <a:schemeClr val="bg1"/>
                </a:solidFill>
                <a:latin typeface="微软雅黑" panose="020B0503020204020204" charset="-122"/>
                <a:ea typeface="微软雅黑" panose="020B0503020204020204" charset="-122"/>
                <a:cs typeface="微软雅黑" panose="020B0503020204020204" charset="-122"/>
                <a:sym typeface="+mn-ea"/>
              </a:rPr>
              <a:t>出台职工安置政策</a:t>
            </a:r>
            <a:endParaRPr lang="zh-CN" altLang="en-US" sz="1400">
              <a:solidFill>
                <a:schemeClr val="bg1"/>
              </a:solidFill>
              <a:latin typeface="微软雅黑" panose="020B0503020204020204" charset="-122"/>
              <a:ea typeface="微软雅黑" panose="020B0503020204020204" charset="-122"/>
              <a:cs typeface="微软雅黑" panose="020B0503020204020204" charset="-122"/>
            </a:endParaRPr>
          </a:p>
          <a:p>
            <a:pPr algn="ctr"/>
            <a:r>
              <a:rPr lang="en-US" altLang="zh-CN" sz="1400">
                <a:solidFill>
                  <a:schemeClr val="bg1"/>
                </a:solidFill>
              </a:rPr>
              <a:t>I</a:t>
            </a:r>
            <a:r>
              <a:rPr lang="zh-CN" altLang="en-US" sz="1400">
                <a:solidFill>
                  <a:schemeClr val="bg1"/>
                </a:solidFill>
              </a:rPr>
              <a:t>ntroduce policies for employee placement</a:t>
            </a:r>
            <a:endParaRPr lang="zh-CN" altLang="en-US" sz="1400">
              <a:solidFill>
                <a:schemeClr val="bg1"/>
              </a:solidFill>
            </a:endParaRPr>
          </a:p>
        </p:txBody>
      </p:sp>
      <p:sp>
        <p:nvSpPr>
          <p:cNvPr id="8" name="文本框 7"/>
          <p:cNvSpPr txBox="1"/>
          <p:nvPr>
            <p:custDataLst>
              <p:tags r:id="rId5"/>
            </p:custDataLst>
          </p:nvPr>
        </p:nvSpPr>
        <p:spPr>
          <a:xfrm>
            <a:off x="8256270" y="4725035"/>
            <a:ext cx="2816860" cy="706755"/>
          </a:xfrm>
          <a:prstGeom prst="rect">
            <a:avLst/>
          </a:prstGeom>
          <a:solidFill>
            <a:schemeClr val="accent1">
              <a:lumMod val="90000"/>
            </a:schemeClr>
          </a:solidFill>
        </p:spPr>
        <p:txBody>
          <a:bodyPr wrap="square" rtlCol="0">
            <a:noAutofit/>
          </a:bodyPr>
          <a:p>
            <a:pPr algn="ctr"/>
            <a:r>
              <a:rPr lang="zh-CN" altLang="en-US" sz="1400">
                <a:solidFill>
                  <a:schemeClr val="bg1"/>
                </a:solidFill>
                <a:latin typeface="微软雅黑" panose="020B0503020204020204" charset="-122"/>
                <a:ea typeface="微软雅黑" panose="020B0503020204020204" charset="-122"/>
                <a:cs typeface="微软雅黑" panose="020B0503020204020204" charset="-122"/>
                <a:sym typeface="+mn-ea"/>
              </a:rPr>
              <a:t>明确各类资金的具体来源</a:t>
            </a:r>
            <a:endParaRPr lang="zh-CN" altLang="en-US" sz="1400">
              <a:solidFill>
                <a:schemeClr val="bg1"/>
              </a:solidFill>
              <a:latin typeface="微软雅黑" panose="020B0503020204020204" charset="-122"/>
              <a:ea typeface="微软雅黑" panose="020B0503020204020204" charset="-122"/>
              <a:cs typeface="微软雅黑" panose="020B0503020204020204" charset="-122"/>
              <a:sym typeface="+mn-ea"/>
            </a:endParaRPr>
          </a:p>
          <a:p>
            <a:pPr algn="ctr"/>
            <a:r>
              <a:rPr lang="zh-CN" altLang="en-US" sz="1400">
                <a:solidFill>
                  <a:schemeClr val="bg1"/>
                </a:solidFill>
              </a:rPr>
              <a:t>Specify the sources of  funds</a:t>
            </a:r>
            <a:endParaRPr lang="zh-CN" altLang="en-US" sz="1400">
              <a:solidFill>
                <a:schemeClr val="bg1"/>
              </a:solidFill>
            </a:endParaRPr>
          </a:p>
        </p:txBody>
      </p:sp>
      <p:sp>
        <p:nvSpPr>
          <p:cNvPr id="9" name="文本框 8"/>
          <p:cNvSpPr txBox="1"/>
          <p:nvPr>
            <p:custDataLst>
              <p:tags r:id="rId6"/>
            </p:custDataLst>
          </p:nvPr>
        </p:nvSpPr>
        <p:spPr>
          <a:xfrm>
            <a:off x="4954270" y="5698490"/>
            <a:ext cx="2793365" cy="704850"/>
          </a:xfrm>
          <a:prstGeom prst="rect">
            <a:avLst/>
          </a:prstGeom>
          <a:solidFill>
            <a:srgbClr val="9ED3D7"/>
          </a:solidFill>
        </p:spPr>
        <p:txBody>
          <a:bodyPr wrap="square" rtlCol="0">
            <a:noAutofit/>
          </a:bodyPr>
          <a:p>
            <a:pPr algn="ctr"/>
            <a:r>
              <a:rPr lang="zh-CN" altLang="en-US" sz="1400">
                <a:solidFill>
                  <a:schemeClr val="bg1"/>
                </a:solidFill>
                <a:latin typeface="微软雅黑" panose="020B0503020204020204" charset="-122"/>
                <a:ea typeface="微软雅黑" panose="020B0503020204020204" charset="-122"/>
                <a:cs typeface="微软雅黑" panose="020B0503020204020204" charset="-122"/>
                <a:sym typeface="+mn-ea"/>
              </a:rPr>
              <a:t>提供财政资金支持</a:t>
            </a:r>
            <a:endParaRPr lang="zh-CN" altLang="en-US" sz="1400">
              <a:solidFill>
                <a:schemeClr val="bg1"/>
              </a:solidFill>
              <a:latin typeface="微软雅黑" panose="020B0503020204020204" charset="-122"/>
              <a:ea typeface="微软雅黑" panose="020B0503020204020204" charset="-122"/>
              <a:cs typeface="微软雅黑" panose="020B0503020204020204" charset="-122"/>
              <a:sym typeface="+mn-ea"/>
            </a:endParaRPr>
          </a:p>
          <a:p>
            <a:pPr algn="ctr"/>
            <a:r>
              <a:rPr lang="en-US" altLang="zh-CN" sz="1400">
                <a:solidFill>
                  <a:schemeClr val="bg1"/>
                </a:solidFill>
              </a:rPr>
              <a:t>P</a:t>
            </a:r>
            <a:r>
              <a:rPr lang="zh-CN" altLang="en-US" sz="1400">
                <a:solidFill>
                  <a:schemeClr val="bg1"/>
                </a:solidFill>
              </a:rPr>
              <a:t>rovide financial funding support</a:t>
            </a:r>
            <a:endParaRPr lang="zh-CN" altLang="en-US" sz="1400">
              <a:solidFill>
                <a:schemeClr val="bg1"/>
              </a:solidFill>
            </a:endParaRPr>
          </a:p>
        </p:txBody>
      </p:sp>
      <p:sp>
        <p:nvSpPr>
          <p:cNvPr id="11" name="文本框 10"/>
          <p:cNvSpPr txBox="1"/>
          <p:nvPr>
            <p:custDataLst>
              <p:tags r:id="rId7"/>
            </p:custDataLst>
          </p:nvPr>
        </p:nvSpPr>
        <p:spPr>
          <a:xfrm>
            <a:off x="8259445" y="5661660"/>
            <a:ext cx="2813685" cy="703580"/>
          </a:xfrm>
          <a:prstGeom prst="rect">
            <a:avLst/>
          </a:prstGeom>
          <a:solidFill>
            <a:srgbClr val="9ED3D7"/>
          </a:solidFill>
        </p:spPr>
        <p:txBody>
          <a:bodyPr wrap="square" rtlCol="0">
            <a:noAutofit/>
          </a:bodyPr>
          <a:p>
            <a:pPr algn="ctr"/>
            <a:r>
              <a:rPr lang="zh-CN" altLang="en-US" sz="1400">
                <a:solidFill>
                  <a:schemeClr val="bg1"/>
                </a:solidFill>
                <a:latin typeface="微软雅黑" panose="020B0503020204020204" charset="-122"/>
                <a:ea typeface="微软雅黑" panose="020B0503020204020204" charset="-122"/>
                <a:cs typeface="微软雅黑" panose="020B0503020204020204" charset="-122"/>
                <a:sym typeface="+mn-ea"/>
              </a:rPr>
              <a:t>加强交流对话</a:t>
            </a:r>
            <a:endParaRPr lang="zh-CN" altLang="en-US" sz="1400">
              <a:solidFill>
                <a:schemeClr val="bg1"/>
              </a:solidFill>
              <a:latin typeface="微软雅黑" panose="020B0503020204020204" charset="-122"/>
              <a:ea typeface="微软雅黑" panose="020B0503020204020204" charset="-122"/>
              <a:cs typeface="微软雅黑" panose="020B0503020204020204" charset="-122"/>
              <a:sym typeface="+mn-ea"/>
            </a:endParaRPr>
          </a:p>
          <a:p>
            <a:pPr algn="ctr"/>
            <a:r>
              <a:rPr lang="en-US" altLang="zh-CN" sz="1400">
                <a:solidFill>
                  <a:schemeClr val="bg1"/>
                </a:solidFill>
              </a:rPr>
              <a:t>S</a:t>
            </a:r>
            <a:r>
              <a:rPr lang="zh-CN" altLang="en-US" sz="1400">
                <a:solidFill>
                  <a:schemeClr val="bg1"/>
                </a:solidFill>
              </a:rPr>
              <a:t>trengthen  dialogue</a:t>
            </a:r>
            <a:r>
              <a:rPr lang="en-US" altLang="zh-CN" sz="1400">
                <a:solidFill>
                  <a:schemeClr val="bg1"/>
                </a:solidFill>
              </a:rPr>
              <a:t> among stakeholders</a:t>
            </a:r>
            <a:endParaRPr lang="en-US" altLang="zh-CN" sz="140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 name="标题 3073"/>
          <p:cNvSpPr>
            <a:spLocks noGrp="1"/>
          </p:cNvSpPr>
          <p:nvPr>
            <p:custDataLst>
              <p:tags r:id="rId2"/>
            </p:custDataLst>
          </p:nvPr>
        </p:nvSpPr>
        <p:spPr>
          <a:xfrm>
            <a:off x="479425" y="565150"/>
            <a:ext cx="11071225" cy="687705"/>
          </a:xfrm>
          <a:prstGeom prst="rect">
            <a:avLst/>
          </a:prstGeom>
          <a:noFill/>
          <a:ln w="9525">
            <a:noFill/>
          </a:ln>
        </p:spPr>
        <p:txBody>
          <a:bodyPr anchor="ctr" anchorCtr="0"/>
          <a:lstStyle>
            <a:lvl1pPr marL="0" lvl="0" indent="0" algn="ctr" defTabSz="914400" eaLnBrk="1" fontAlgn="base" latinLnBrk="0" hangingPunct="1">
              <a:lnSpc>
                <a:spcPct val="100000"/>
              </a:lnSpc>
              <a:spcBef>
                <a:spcPct val="0"/>
              </a:spcBef>
              <a:spcAft>
                <a:spcPct val="0"/>
              </a:spcAft>
              <a:buNone/>
              <a:defRPr sz="4500" b="0" i="0" u="none" kern="1200" baseline="0">
                <a:solidFill>
                  <a:schemeClr val="tx2"/>
                </a:solidFill>
                <a:latin typeface="+mj-lt"/>
                <a:ea typeface="+mj-ea"/>
                <a:cs typeface="+mj-cs"/>
              </a:defRPr>
            </a:lvl1pPr>
          </a:lstStyle>
          <a:p>
            <a:pPr algn="l" defTabSz="914400" fontAlgn="base">
              <a:buClrTx/>
              <a:buSzTx/>
              <a:buFontTx/>
              <a:buNone/>
            </a:pPr>
            <a:r>
              <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rPr>
              <a:t>公正转型挑战</a:t>
            </a:r>
            <a:endPar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a:p>
            <a:pPr algn="l" defTabSz="914400" fontAlgn="base">
              <a:buClrTx/>
              <a:buSzTx/>
              <a:buFontTx/>
              <a:buNone/>
            </a:pPr>
            <a:r>
              <a:rPr lang="en-US" alt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Challenges </a:t>
            </a:r>
            <a:r>
              <a:rPr 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on Just Transition</a:t>
            </a:r>
            <a:endPar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44" name="文本框 43"/>
          <p:cNvSpPr txBox="1"/>
          <p:nvPr/>
        </p:nvSpPr>
        <p:spPr>
          <a:xfrm>
            <a:off x="2698750" y="1181100"/>
            <a:ext cx="4064000" cy="368300"/>
          </a:xfrm>
          <a:prstGeom prst="rect">
            <a:avLst/>
          </a:prstGeom>
          <a:noFill/>
        </p:spPr>
        <p:txBody>
          <a:bodyPr wrap="square" rtlCol="0">
            <a:spAutoFit/>
          </a:bodyPr>
          <a:p>
            <a:endParaRPr lang="zh-CN" altLang="en-US"/>
          </a:p>
        </p:txBody>
      </p:sp>
      <p:sp>
        <p:nvSpPr>
          <p:cNvPr id="10" name="矩形 9"/>
          <p:cNvSpPr/>
          <p:nvPr>
            <p:custDataLst>
              <p:tags r:id="rId3"/>
            </p:custDataLst>
          </p:nvPr>
        </p:nvSpPr>
        <p:spPr>
          <a:xfrm>
            <a:off x="262890" y="454025"/>
            <a:ext cx="215900" cy="742950"/>
          </a:xfrm>
          <a:prstGeom prst="rect">
            <a:avLst/>
          </a:prstGeom>
          <a:solidFill>
            <a:srgbClr val="3C8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custDataLst>
              <p:tags r:id="rId4"/>
            </p:custDataLst>
          </p:nvPr>
        </p:nvSpPr>
        <p:spPr>
          <a:xfrm>
            <a:off x="647700" y="1533525"/>
            <a:ext cx="4064000" cy="460375"/>
          </a:xfrm>
          <a:prstGeom prst="rect">
            <a:avLst/>
          </a:prstGeom>
          <a:noFill/>
        </p:spPr>
        <p:txBody>
          <a:bodyPr wrap="square" rtlCol="0">
            <a:spAutoFit/>
          </a:bodyPr>
          <a:p>
            <a:r>
              <a:rPr 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rPr>
              <a:t>挑战一</a:t>
            </a:r>
            <a:r>
              <a:rPr lang="en-US" alt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rPr>
              <a:t> Challenge One</a:t>
            </a:r>
            <a:endParaRPr lang="en-US" alt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p:txBody>
      </p:sp>
      <p:cxnSp>
        <p:nvCxnSpPr>
          <p:cNvPr id="2" name="直接连接符 1"/>
          <p:cNvCxnSpPr/>
          <p:nvPr>
            <p:custDataLst>
              <p:tags r:id="rId5"/>
            </p:custDataLst>
          </p:nvPr>
        </p:nvCxnSpPr>
        <p:spPr>
          <a:xfrm>
            <a:off x="725170" y="2061845"/>
            <a:ext cx="510667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623570" y="2121535"/>
            <a:ext cx="5753100" cy="1153160"/>
          </a:xfrm>
          <a:prstGeom prst="rect">
            <a:avLst/>
          </a:prstGeom>
          <a:noFill/>
        </p:spPr>
        <p:txBody>
          <a:bodyPr wrap="square" rtlCol="0" anchor="t">
            <a:spAutoFit/>
          </a:bodyPr>
          <a:p>
            <a:pPr>
              <a:lnSpc>
                <a:spcPct val="150000"/>
              </a:lnSpc>
            </a:pPr>
            <a:r>
              <a:rPr lang="zh-CN" altLang="en-US" b="1">
                <a:latin typeface="微软雅黑" panose="020B0503020204020204" charset="-122"/>
                <a:ea typeface="微软雅黑" panose="020B0503020204020204" charset="-122"/>
                <a:sym typeface="+mn-ea"/>
              </a:rPr>
              <a:t>山西省煤炭行业就业人数全国第一，地方安置压力大</a:t>
            </a:r>
            <a:endParaRPr lang="zh-CN" altLang="en-US" b="1">
              <a:latin typeface="微软雅黑" panose="020B0503020204020204" charset="-122"/>
              <a:ea typeface="微软雅黑" panose="020B0503020204020204" charset="-122"/>
              <a:sym typeface="+mn-ea"/>
            </a:endParaRPr>
          </a:p>
          <a:p>
            <a:pPr>
              <a:lnSpc>
                <a:spcPct val="100000"/>
              </a:lnSpc>
            </a:pPr>
            <a:r>
              <a:rPr lang="zh-CN" altLang="en-US" sz="1400" b="1">
                <a:latin typeface="微软雅黑" panose="020B0503020204020204" charset="-122"/>
                <a:ea typeface="微软雅黑" panose="020B0503020204020204" charset="-122"/>
                <a:sym typeface="+mn-ea"/>
              </a:rPr>
              <a:t>Shanxi </a:t>
            </a:r>
            <a:r>
              <a:rPr lang="en-US" altLang="zh-CN" sz="1400" b="1">
                <a:latin typeface="微软雅黑" panose="020B0503020204020204" charset="-122"/>
                <a:ea typeface="微软雅黑" panose="020B0503020204020204" charset="-122"/>
                <a:sym typeface="+mn-ea"/>
              </a:rPr>
              <a:t>p</a:t>
            </a:r>
            <a:r>
              <a:rPr lang="zh-CN" altLang="en-US" sz="1400" b="1">
                <a:latin typeface="微软雅黑" panose="020B0503020204020204" charset="-122"/>
                <a:ea typeface="微软雅黑" panose="020B0503020204020204" charset="-122"/>
                <a:sym typeface="+mn-ea"/>
              </a:rPr>
              <a:t>rovince has the largest number of employees in the coal industry in China, which creates a great pressure for local job placement。</a:t>
            </a:r>
            <a:endParaRPr lang="zh-CN" altLang="en-US" sz="1400" b="1">
              <a:latin typeface="微软雅黑" panose="020B0503020204020204" charset="-122"/>
              <a:ea typeface="微软雅黑" panose="020B0503020204020204" charset="-122"/>
              <a:sym typeface="+mn-ea"/>
            </a:endParaRPr>
          </a:p>
        </p:txBody>
      </p:sp>
      <p:sp>
        <p:nvSpPr>
          <p:cNvPr id="6" name="文本框 5"/>
          <p:cNvSpPr txBox="1"/>
          <p:nvPr/>
        </p:nvSpPr>
        <p:spPr>
          <a:xfrm>
            <a:off x="638175" y="3500755"/>
            <a:ext cx="5410200" cy="3169285"/>
          </a:xfrm>
          <a:prstGeom prst="rect">
            <a:avLst/>
          </a:prstGeom>
          <a:noFill/>
        </p:spPr>
        <p:txBody>
          <a:bodyPr wrap="square" rtlCol="0">
            <a:spAutoFit/>
          </a:bodyPr>
          <a:p>
            <a:r>
              <a:rPr lang="zh-CN" altLang="en-US" sz="1800">
                <a:latin typeface="微软雅黑" panose="020B0503020204020204" charset="-122"/>
                <a:ea typeface="微软雅黑" panose="020B0503020204020204" charset="-122"/>
                <a:cs typeface="微软雅黑" panose="020B0503020204020204" charset="-122"/>
                <a:sym typeface="+mn-ea"/>
              </a:rPr>
              <a:t>山西省煤炭行业就业人数是内蒙古和陕西地区煤炭行业就业人数之和的2.56倍，煤炭行业全员功效低。伴随着智能化和“双碳”政策的推进，劳动生产率提升和煤炭减量将带来大量煤炭行业减员。</a:t>
            </a:r>
            <a:endParaRPr lang="zh-CN" altLang="en-US" sz="1800">
              <a:latin typeface="微软雅黑" panose="020B0503020204020204" charset="-122"/>
              <a:ea typeface="微软雅黑" panose="020B0503020204020204" charset="-122"/>
              <a:cs typeface="微软雅黑" panose="020B0503020204020204" charset="-122"/>
              <a:sym typeface="+mn-ea"/>
            </a:endParaRPr>
          </a:p>
          <a:p>
            <a:r>
              <a:rPr lang="zh-CN" altLang="en-US" sz="1600">
                <a:latin typeface="微软雅黑" panose="020B0503020204020204" charset="-122"/>
                <a:ea typeface="微软雅黑" panose="020B0503020204020204" charset="-122"/>
                <a:cs typeface="微软雅黑" panose="020B0503020204020204" charset="-122"/>
                <a:sym typeface="+mn-ea"/>
              </a:rPr>
              <a:t>The employme</a:t>
            </a:r>
            <a:r>
              <a:rPr lang="en-US" altLang="zh-CN" sz="1600">
                <a:latin typeface="微软雅黑" panose="020B0503020204020204" charset="-122"/>
                <a:ea typeface="微软雅黑" panose="020B0503020204020204" charset="-122"/>
                <a:cs typeface="微软雅黑" panose="020B0503020204020204" charset="-122"/>
                <a:sym typeface="+mn-ea"/>
              </a:rPr>
              <a:t>es </a:t>
            </a:r>
            <a:r>
              <a:rPr lang="zh-CN" altLang="en-US" sz="1600">
                <a:latin typeface="微软雅黑" panose="020B0503020204020204" charset="-122"/>
                <a:ea typeface="微软雅黑" panose="020B0503020204020204" charset="-122"/>
                <a:cs typeface="微软雅黑" panose="020B0503020204020204" charset="-122"/>
                <a:sym typeface="+mn-ea"/>
              </a:rPr>
              <a:t>in Shanxi's coal industry is 2.56 times that of the total in Inner Mongolia and Shaanxi</a:t>
            </a:r>
            <a:r>
              <a:rPr lang="en-US" altLang="zh-CN" sz="1600">
                <a:latin typeface="微软雅黑" panose="020B0503020204020204" charset="-122"/>
                <a:ea typeface="微软雅黑" panose="020B0503020204020204" charset="-122"/>
                <a:cs typeface="微软雅黑" panose="020B0503020204020204" charset="-122"/>
                <a:sym typeface="+mn-ea"/>
              </a:rPr>
              <a:t>, leading to a lower larbor productivity. Along with the promotion of intelligence and " Double Carbon" policy, labor productivity improvement and coal reduction will bring a large number of coal industry staff reduction.</a:t>
            </a:r>
            <a:endParaRPr lang="en-US" altLang="zh-CN" sz="1600">
              <a:latin typeface="微软雅黑" panose="020B0503020204020204" charset="-122"/>
              <a:ea typeface="微软雅黑" panose="020B0503020204020204" charset="-122"/>
              <a:cs typeface="微软雅黑" panose="020B0503020204020204" charset="-122"/>
              <a:sym typeface="+mn-ea"/>
            </a:endParaRPr>
          </a:p>
          <a:p>
            <a:endParaRPr lang="en-US" altLang="zh-CN" sz="1600">
              <a:latin typeface="微软雅黑" panose="020B0503020204020204" charset="-122"/>
              <a:ea typeface="微软雅黑" panose="020B0503020204020204" charset="-122"/>
              <a:cs typeface="微软雅黑" panose="020B0503020204020204" charset="-122"/>
              <a:sym typeface="+mn-ea"/>
            </a:endParaRPr>
          </a:p>
        </p:txBody>
      </p:sp>
      <p:graphicFrame>
        <p:nvGraphicFramePr>
          <p:cNvPr id="51" name="图表 51"/>
          <p:cNvGraphicFramePr/>
          <p:nvPr>
            <p:custDataLst>
              <p:tags r:id="rId6"/>
            </p:custDataLst>
          </p:nvPr>
        </p:nvGraphicFramePr>
        <p:xfrm>
          <a:off x="6240145" y="1196975"/>
          <a:ext cx="5894070" cy="4030980"/>
        </p:xfrm>
        <a:graphic>
          <a:graphicData uri="http://schemas.openxmlformats.org/drawingml/2006/chart">
            <c:chart xmlns:c="http://schemas.openxmlformats.org/drawingml/2006/chart" xmlns:r="http://schemas.openxmlformats.org/officeDocument/2006/relationships" r:id="rId1"/>
          </a:graphicData>
        </a:graphic>
      </p:graphicFrame>
      <p:sp>
        <p:nvSpPr>
          <p:cNvPr id="4" name="文本框 3"/>
          <p:cNvSpPr txBox="1"/>
          <p:nvPr/>
        </p:nvSpPr>
        <p:spPr>
          <a:xfrm>
            <a:off x="6816090" y="5229225"/>
            <a:ext cx="5317490" cy="737235"/>
          </a:xfrm>
          <a:prstGeom prst="rect">
            <a:avLst/>
          </a:prstGeom>
          <a:noFill/>
        </p:spPr>
        <p:txBody>
          <a:bodyPr wrap="square" rtlCol="0">
            <a:spAutoFit/>
          </a:bodyPr>
          <a:p>
            <a:pPr algn="ctr"/>
            <a:r>
              <a:rPr lang="zh-CN" altLang="en-US" sz="1400">
                <a:latin typeface="黑体" panose="02010609060101010101" charset="-122"/>
                <a:ea typeface="黑体" panose="02010609060101010101" charset="-122"/>
              </a:rPr>
              <a:t>图</a:t>
            </a:r>
            <a:r>
              <a:rPr lang="en-US" altLang="zh-CN" sz="1400">
                <a:latin typeface="黑体" panose="02010609060101010101" charset="-122"/>
                <a:ea typeface="黑体" panose="02010609060101010101" charset="-122"/>
              </a:rPr>
              <a:t> 晋陕蒙年煤炭行业劳动生产率</a:t>
            </a:r>
            <a:endParaRPr lang="en-US" altLang="zh-CN" sz="1400">
              <a:latin typeface="黑体" panose="02010609060101010101" charset="-122"/>
              <a:ea typeface="黑体" panose="02010609060101010101" charset="-122"/>
            </a:endParaRPr>
          </a:p>
          <a:p>
            <a:pPr algn="ctr"/>
            <a:r>
              <a:rPr lang="en-US" altLang="zh-CN" sz="1400">
                <a:latin typeface="黑体" panose="02010609060101010101" charset="-122"/>
                <a:ea typeface="黑体" panose="02010609060101010101" charset="-122"/>
              </a:rPr>
              <a:t>Fig </a:t>
            </a:r>
            <a:r>
              <a:rPr lang="zh-CN" altLang="en-US" sz="1400">
                <a:latin typeface="黑体" panose="02010609060101010101" charset="-122"/>
                <a:ea typeface="黑体" panose="02010609060101010101" charset="-122"/>
              </a:rPr>
              <a:t>Labor productivity in the coal industry of Shanxi, Shaanxi, and Inner Mongolia</a:t>
            </a:r>
            <a:endParaRPr lang="zh-CN" altLang="en-US" sz="1400">
              <a:latin typeface="黑体" panose="02010609060101010101" charset="-122"/>
              <a:ea typeface="黑体" panose="02010609060101010101" charset="-122"/>
            </a:endParaRPr>
          </a:p>
        </p:txBody>
      </p:sp>
      <p:sp>
        <p:nvSpPr>
          <p:cNvPr id="17" name="文本框 16"/>
          <p:cNvSpPr txBox="1"/>
          <p:nvPr>
            <p:custDataLst>
              <p:tags r:id="rId7"/>
            </p:custDataLst>
          </p:nvPr>
        </p:nvSpPr>
        <p:spPr>
          <a:xfrm>
            <a:off x="6600190" y="5949315"/>
            <a:ext cx="5419090" cy="460375"/>
          </a:xfrm>
          <a:prstGeom prst="rect">
            <a:avLst/>
          </a:prstGeom>
          <a:noFill/>
        </p:spPr>
        <p:txBody>
          <a:bodyPr wrap="square" rtlCol="0" anchor="t">
            <a:spAutoFit/>
          </a:bodyPr>
          <a:p>
            <a:pPr algn="ctr"/>
            <a:r>
              <a:rPr kumimoji="1" lang="zh-CN" altLang="en-US" sz="1200" dirty="0">
                <a:latin typeface="楷体" panose="02010609060101010101" charset="-122"/>
                <a:ea typeface="楷体" panose="02010609060101010101" charset="-122"/>
                <a:cs typeface="楷体" panose="02010609060101010101" charset="-122"/>
                <a:sym typeface="+mn-ea"/>
              </a:rPr>
              <a:t>数据来源：山西、内蒙古、陕西统计年鉴</a:t>
            </a:r>
            <a:endParaRPr kumimoji="1" lang="en-US" altLang="zh-CN" sz="1200" dirty="0">
              <a:latin typeface="楷体" panose="02010609060101010101" charset="-122"/>
              <a:ea typeface="楷体" panose="02010609060101010101" charset="-122"/>
              <a:cs typeface="楷体" panose="02010609060101010101" charset="-122"/>
            </a:endParaRPr>
          </a:p>
          <a:p>
            <a:pPr algn="ctr"/>
            <a:r>
              <a:rPr kumimoji="1" lang="en-US" altLang="zh-CN" sz="1200" dirty="0">
                <a:latin typeface="楷体" panose="02010609060101010101" charset="-122"/>
                <a:ea typeface="楷体" panose="02010609060101010101" charset="-122"/>
                <a:cs typeface="楷体" panose="02010609060101010101" charset="-122"/>
                <a:sym typeface="+mn-ea"/>
              </a:rPr>
              <a:t>Data Source: Shanxi, Shaanxi, Inner Mongolia Statistical Yearbook </a:t>
            </a:r>
            <a:endParaRPr kumimoji="1" lang="en-US" altLang="zh-CN" sz="1200" dirty="0">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 name="标题 3073"/>
          <p:cNvSpPr>
            <a:spLocks noGrp="1"/>
          </p:cNvSpPr>
          <p:nvPr>
            <p:custDataLst>
              <p:tags r:id="rId1"/>
            </p:custDataLst>
          </p:nvPr>
        </p:nvSpPr>
        <p:spPr>
          <a:xfrm>
            <a:off x="479425" y="565150"/>
            <a:ext cx="11071225" cy="687705"/>
          </a:xfrm>
          <a:prstGeom prst="rect">
            <a:avLst/>
          </a:prstGeom>
          <a:noFill/>
          <a:ln w="9525">
            <a:noFill/>
          </a:ln>
        </p:spPr>
        <p:txBody>
          <a:bodyPr anchor="ctr" anchorCtr="0"/>
          <a:lstStyle>
            <a:lvl1pPr marL="0" lvl="0" indent="0" algn="ctr" defTabSz="914400" eaLnBrk="1" fontAlgn="base" latinLnBrk="0" hangingPunct="1">
              <a:lnSpc>
                <a:spcPct val="100000"/>
              </a:lnSpc>
              <a:spcBef>
                <a:spcPct val="0"/>
              </a:spcBef>
              <a:spcAft>
                <a:spcPct val="0"/>
              </a:spcAft>
              <a:buNone/>
              <a:defRPr sz="4500" b="0" i="0" u="none" kern="1200" baseline="0">
                <a:solidFill>
                  <a:schemeClr val="tx2"/>
                </a:solidFill>
                <a:latin typeface="+mj-lt"/>
                <a:ea typeface="+mj-ea"/>
                <a:cs typeface="+mj-cs"/>
              </a:defRPr>
            </a:lvl1pPr>
          </a:lstStyle>
          <a:p>
            <a:pPr algn="l" defTabSz="914400" fontAlgn="base">
              <a:buClrTx/>
              <a:buSzTx/>
              <a:buFontTx/>
              <a:buNone/>
            </a:pPr>
            <a:r>
              <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rPr>
              <a:t>公正转型挑战</a:t>
            </a:r>
            <a:endPar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a:p>
            <a:pPr algn="l" defTabSz="914400" fontAlgn="base">
              <a:buClrTx/>
              <a:buSzTx/>
              <a:buFontTx/>
              <a:buNone/>
            </a:pPr>
            <a:r>
              <a:rPr lang="en-US" alt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Challenges </a:t>
            </a:r>
            <a:r>
              <a:rPr 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on Just Transition</a:t>
            </a:r>
            <a:endPar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44" name="文本框 43"/>
          <p:cNvSpPr txBox="1"/>
          <p:nvPr/>
        </p:nvSpPr>
        <p:spPr>
          <a:xfrm>
            <a:off x="2698750" y="1181100"/>
            <a:ext cx="4064000" cy="368300"/>
          </a:xfrm>
          <a:prstGeom prst="rect">
            <a:avLst/>
          </a:prstGeom>
          <a:noFill/>
        </p:spPr>
        <p:txBody>
          <a:bodyPr wrap="square" rtlCol="0">
            <a:spAutoFit/>
          </a:bodyPr>
          <a:p>
            <a:endParaRPr lang="zh-CN" altLang="en-US"/>
          </a:p>
        </p:txBody>
      </p:sp>
      <p:sp>
        <p:nvSpPr>
          <p:cNvPr id="10" name="矩形 9"/>
          <p:cNvSpPr/>
          <p:nvPr>
            <p:custDataLst>
              <p:tags r:id="rId2"/>
            </p:custDataLst>
          </p:nvPr>
        </p:nvSpPr>
        <p:spPr>
          <a:xfrm>
            <a:off x="262890" y="454025"/>
            <a:ext cx="215900" cy="742950"/>
          </a:xfrm>
          <a:prstGeom prst="rect">
            <a:avLst/>
          </a:prstGeom>
          <a:solidFill>
            <a:srgbClr val="3C8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custDataLst>
              <p:tags r:id="rId3"/>
            </p:custDataLst>
          </p:nvPr>
        </p:nvSpPr>
        <p:spPr>
          <a:xfrm>
            <a:off x="647700" y="1533525"/>
            <a:ext cx="4064000" cy="829945"/>
          </a:xfrm>
          <a:prstGeom prst="rect">
            <a:avLst/>
          </a:prstGeom>
          <a:noFill/>
        </p:spPr>
        <p:txBody>
          <a:bodyPr wrap="square" rtlCol="0">
            <a:spAutoFit/>
          </a:bodyPr>
          <a:p>
            <a:r>
              <a:rPr 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rPr>
              <a:t>挑战二</a:t>
            </a:r>
            <a:r>
              <a:rPr lang="en-US" alt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rPr>
              <a:t> </a:t>
            </a:r>
            <a:r>
              <a:rPr lang="en-US" alt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Challenge Two</a:t>
            </a:r>
            <a:endParaRPr lang="en-US" alt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a:p>
            <a:endParaRPr lang="en-US" alt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p:txBody>
      </p:sp>
      <p:cxnSp>
        <p:nvCxnSpPr>
          <p:cNvPr id="2" name="直接连接符 1"/>
          <p:cNvCxnSpPr/>
          <p:nvPr>
            <p:custDataLst>
              <p:tags r:id="rId4"/>
            </p:custDataLst>
          </p:nvPr>
        </p:nvCxnSpPr>
        <p:spPr>
          <a:xfrm>
            <a:off x="725170" y="2061845"/>
            <a:ext cx="510667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623570" y="2121535"/>
            <a:ext cx="6096000" cy="1153160"/>
          </a:xfrm>
          <a:prstGeom prst="rect">
            <a:avLst/>
          </a:prstGeom>
          <a:noFill/>
        </p:spPr>
        <p:txBody>
          <a:bodyPr wrap="square" rtlCol="0" anchor="t">
            <a:spAutoFit/>
          </a:bodyPr>
          <a:p>
            <a:pPr>
              <a:lnSpc>
                <a:spcPct val="150000"/>
              </a:lnSpc>
            </a:pPr>
            <a:r>
              <a:rPr lang="zh-CN" altLang="en-US" sz="1800" b="1">
                <a:latin typeface="微软雅黑" panose="020B0503020204020204" charset="-122"/>
                <a:ea typeface="微软雅黑" panose="020B0503020204020204" charset="-122"/>
                <a:sym typeface="+mn-ea"/>
              </a:rPr>
              <a:t>煤炭行业就业人员转型能力有待提高</a:t>
            </a:r>
            <a:endParaRPr lang="zh-CN" altLang="en-US" sz="1800" b="1">
              <a:latin typeface="微软雅黑" panose="020B0503020204020204" charset="-122"/>
              <a:ea typeface="微软雅黑" panose="020B0503020204020204" charset="-122"/>
              <a:sym typeface="+mn-ea"/>
            </a:endParaRPr>
          </a:p>
          <a:p>
            <a:pPr>
              <a:lnSpc>
                <a:spcPct val="150000"/>
              </a:lnSpc>
            </a:pPr>
            <a:r>
              <a:rPr sz="1400" b="1">
                <a:latin typeface="微软雅黑" panose="020B0503020204020204" charset="-122"/>
                <a:ea typeface="微软雅黑" panose="020B0503020204020204" charset="-122"/>
                <a:sym typeface="+mn-ea"/>
              </a:rPr>
              <a:t>Coal industry employees face inadequate </a:t>
            </a:r>
            <a:r>
              <a:rPr lang="en-US" sz="1400" b="1">
                <a:latin typeface="微软雅黑" panose="020B0503020204020204" charset="-122"/>
                <a:ea typeface="微软雅黑" panose="020B0503020204020204" charset="-122"/>
                <a:sym typeface="+mn-ea"/>
              </a:rPr>
              <a:t>ability</a:t>
            </a:r>
            <a:r>
              <a:rPr sz="1400" b="1">
                <a:latin typeface="微软雅黑" panose="020B0503020204020204" charset="-122"/>
                <a:ea typeface="微软雅黑" panose="020B0503020204020204" charset="-122"/>
                <a:sym typeface="+mn-ea"/>
              </a:rPr>
              <a:t> for transitioning to new employment opportunities.</a:t>
            </a:r>
            <a:endParaRPr sz="1400" b="1">
              <a:latin typeface="微软雅黑" panose="020B0503020204020204" charset="-122"/>
              <a:ea typeface="微软雅黑" panose="020B0503020204020204" charset="-122"/>
              <a:sym typeface="+mn-ea"/>
            </a:endParaRPr>
          </a:p>
        </p:txBody>
      </p:sp>
      <p:sp>
        <p:nvSpPr>
          <p:cNvPr id="6" name="文本框 5"/>
          <p:cNvSpPr txBox="1"/>
          <p:nvPr/>
        </p:nvSpPr>
        <p:spPr>
          <a:xfrm>
            <a:off x="623570" y="3303270"/>
            <a:ext cx="5410200" cy="2676525"/>
          </a:xfrm>
          <a:prstGeom prst="rect">
            <a:avLst/>
          </a:prstGeom>
          <a:noFill/>
        </p:spPr>
        <p:txBody>
          <a:bodyPr wrap="square" rtlCol="0">
            <a:spAutoFit/>
          </a:bodyPr>
          <a:p>
            <a:r>
              <a:rPr lang="zh-CN" altLang="en-US" sz="1800">
                <a:latin typeface="微软雅黑" panose="020B0503020204020204" charset="-122"/>
                <a:ea typeface="微软雅黑" panose="020B0503020204020204" charset="-122"/>
                <a:cs typeface="微软雅黑" panose="020B0503020204020204" charset="-122"/>
                <a:sym typeface="+mn-ea"/>
              </a:rPr>
              <a:t>山西省煤炭行业就业人员结构呈现年龄大，男性多，学历低的特点，技能相对单一，择业创业积极性不高，就业安置挑战大。女性岗位替代性强，失业风险高。</a:t>
            </a:r>
            <a:endParaRPr lang="zh-CN" altLang="en-US" sz="1800">
              <a:latin typeface="微软雅黑" panose="020B0503020204020204" charset="-122"/>
              <a:ea typeface="微软雅黑" panose="020B0503020204020204" charset="-122"/>
              <a:cs typeface="微软雅黑" panose="020B0503020204020204" charset="-122"/>
              <a:sym typeface="+mn-ea"/>
            </a:endParaRPr>
          </a:p>
          <a:p>
            <a:r>
              <a:rPr lang="en-US" altLang="zh-CN" sz="1600">
                <a:latin typeface="微软雅黑" panose="020B0503020204020204" charset="-122"/>
                <a:ea typeface="微软雅黑" panose="020B0503020204020204" charset="-122"/>
                <a:cs typeface="微软雅黑" panose="020B0503020204020204" charset="-122"/>
                <a:sym typeface="+mn-ea"/>
              </a:rPr>
              <a:t>Coal industry employmees of </a:t>
            </a:r>
            <a:r>
              <a:rPr lang="en-US" altLang="zh-CN" sz="1600">
                <a:latin typeface="微软雅黑" panose="020B0503020204020204" charset="-122"/>
                <a:ea typeface="微软雅黑" panose="020B0503020204020204" charset="-122"/>
                <a:cs typeface="微软雅黑" panose="020B0503020204020204" charset="-122"/>
                <a:sym typeface="+mn-ea"/>
              </a:rPr>
              <a:t>Shanxi Province show the characteristics of older, men dominant, low education, relatively single skills, low motivation to transition, leading to big challenges in job placement for future. Female jobs are highly substitutable, with a higher risk of unemployment in the future.</a:t>
            </a:r>
            <a:endParaRPr lang="en-US" altLang="zh-CN" sz="1600">
              <a:latin typeface="微软雅黑" panose="020B0503020204020204" charset="-122"/>
              <a:ea typeface="微软雅黑" panose="020B0503020204020204" charset="-122"/>
              <a:cs typeface="微软雅黑" panose="020B0503020204020204" charset="-122"/>
              <a:sym typeface="+mn-ea"/>
            </a:endParaRPr>
          </a:p>
        </p:txBody>
      </p:sp>
      <p:pic>
        <p:nvPicPr>
          <p:cNvPr id="7" name="图片 6" descr="templates\docerresourceshop\icons\\343435383038313b343532333431363bb9a4c8cb"/>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7049770" y="2851785"/>
            <a:ext cx="1321435" cy="1321435"/>
          </a:xfrm>
          <a:prstGeom prst="rect">
            <a:avLst/>
          </a:prstGeom>
        </p:spPr>
      </p:pic>
      <p:sp>
        <p:nvSpPr>
          <p:cNvPr id="3" name="文本框 2"/>
          <p:cNvSpPr txBox="1"/>
          <p:nvPr>
            <p:custDataLst>
              <p:tags r:id="rId8"/>
            </p:custDataLst>
          </p:nvPr>
        </p:nvSpPr>
        <p:spPr>
          <a:xfrm>
            <a:off x="8456930" y="2480310"/>
            <a:ext cx="2857500" cy="645160"/>
          </a:xfrm>
          <a:prstGeom prst="rect">
            <a:avLst/>
          </a:prstGeom>
          <a:noFill/>
        </p:spPr>
        <p:txBody>
          <a:bodyPr wrap="square" rtlCol="0" anchor="t">
            <a:spAutoFit/>
          </a:bodyPr>
          <a:p>
            <a:r>
              <a:rPr lang="zh-CN" altLang="en-US" sz="2000" b="1">
                <a:solidFill>
                  <a:srgbClr val="25619F"/>
                </a:solidFill>
                <a:sym typeface="+mn-ea"/>
              </a:rPr>
              <a:t>40周岁以上占5</a:t>
            </a:r>
            <a:r>
              <a:rPr lang="en-US" altLang="zh-CN" sz="2000" b="1">
                <a:solidFill>
                  <a:srgbClr val="25619F"/>
                </a:solidFill>
                <a:sym typeface="+mn-ea"/>
              </a:rPr>
              <a:t>8</a:t>
            </a:r>
            <a:r>
              <a:rPr lang="zh-CN" altLang="en-US" sz="2000" b="1">
                <a:solidFill>
                  <a:srgbClr val="25619F"/>
                </a:solidFill>
                <a:sym typeface="+mn-ea"/>
              </a:rPr>
              <a:t>%</a:t>
            </a:r>
            <a:endParaRPr lang="zh-CN" altLang="en-US" sz="2000" b="1">
              <a:solidFill>
                <a:srgbClr val="25619F"/>
              </a:solidFill>
              <a:sym typeface="+mn-ea"/>
            </a:endParaRPr>
          </a:p>
          <a:p>
            <a:r>
              <a:rPr lang="zh-CN" altLang="en-US" sz="1600" b="1">
                <a:solidFill>
                  <a:srgbClr val="25619F"/>
                </a:solidFill>
                <a:sym typeface="+mn-ea"/>
              </a:rPr>
              <a:t>58%</a:t>
            </a:r>
            <a:r>
              <a:rPr lang="en-US" altLang="zh-CN" sz="1600" b="1">
                <a:solidFill>
                  <a:srgbClr val="25619F"/>
                </a:solidFill>
                <a:sym typeface="+mn-ea"/>
              </a:rPr>
              <a:t> over 40 years old</a:t>
            </a:r>
            <a:endParaRPr lang="en-US" altLang="zh-CN" sz="1600" b="1">
              <a:solidFill>
                <a:srgbClr val="25619F"/>
              </a:solidFill>
              <a:sym typeface="+mn-ea"/>
            </a:endParaRPr>
          </a:p>
        </p:txBody>
      </p:sp>
      <p:sp>
        <p:nvSpPr>
          <p:cNvPr id="4" name="文本框 3"/>
          <p:cNvSpPr txBox="1"/>
          <p:nvPr>
            <p:custDataLst>
              <p:tags r:id="rId9"/>
            </p:custDataLst>
          </p:nvPr>
        </p:nvSpPr>
        <p:spPr>
          <a:xfrm>
            <a:off x="8399780" y="3938270"/>
            <a:ext cx="3542665" cy="829945"/>
          </a:xfrm>
          <a:prstGeom prst="rect">
            <a:avLst/>
          </a:prstGeom>
          <a:noFill/>
        </p:spPr>
        <p:txBody>
          <a:bodyPr wrap="square" rtlCol="0" anchor="t">
            <a:spAutoFit/>
          </a:bodyPr>
          <a:p>
            <a:r>
              <a:rPr lang="zh-CN" altLang="en-US" sz="2000" b="1">
                <a:solidFill>
                  <a:srgbClr val="25619F"/>
                </a:solidFill>
                <a:sym typeface="+mn-ea"/>
              </a:rPr>
              <a:t>专科及以下学历程度占</a:t>
            </a:r>
            <a:r>
              <a:rPr lang="en-US" altLang="zh-CN" sz="2000" b="1">
                <a:solidFill>
                  <a:srgbClr val="25619F"/>
                </a:solidFill>
                <a:sym typeface="+mn-ea"/>
              </a:rPr>
              <a:t>88.7</a:t>
            </a:r>
            <a:r>
              <a:rPr lang="zh-CN" altLang="en-US" sz="2000" b="1">
                <a:solidFill>
                  <a:srgbClr val="25619F"/>
                </a:solidFill>
                <a:sym typeface="+mn-ea"/>
              </a:rPr>
              <a:t>%</a:t>
            </a:r>
            <a:endParaRPr lang="zh-CN" altLang="en-US" sz="2000" b="1">
              <a:solidFill>
                <a:srgbClr val="25619F"/>
              </a:solidFill>
              <a:sym typeface="+mn-ea"/>
            </a:endParaRPr>
          </a:p>
          <a:p>
            <a:r>
              <a:rPr lang="zh-CN" altLang="en-US" sz="1400" b="1">
                <a:solidFill>
                  <a:srgbClr val="25619F"/>
                </a:solidFill>
                <a:sym typeface="+mn-ea"/>
              </a:rPr>
              <a:t> 88.7% of the total</a:t>
            </a:r>
            <a:r>
              <a:rPr lang="en-US" altLang="zh-CN" sz="1400" b="1">
                <a:solidFill>
                  <a:srgbClr val="25619F"/>
                </a:solidFill>
                <a:sym typeface="+mn-ea"/>
              </a:rPr>
              <a:t> with vocational school education or below</a:t>
            </a:r>
            <a:endParaRPr lang="en-US" altLang="zh-CN" sz="1400" b="1">
              <a:solidFill>
                <a:srgbClr val="25619F"/>
              </a:solidFill>
              <a:sym typeface="+mn-ea"/>
            </a:endParaRPr>
          </a:p>
        </p:txBody>
      </p:sp>
      <p:sp>
        <p:nvSpPr>
          <p:cNvPr id="9" name="文本框 8"/>
          <p:cNvSpPr txBox="1"/>
          <p:nvPr>
            <p:custDataLst>
              <p:tags r:id="rId10"/>
            </p:custDataLst>
          </p:nvPr>
        </p:nvSpPr>
        <p:spPr>
          <a:xfrm>
            <a:off x="8471535" y="3209290"/>
            <a:ext cx="2857500" cy="645160"/>
          </a:xfrm>
          <a:prstGeom prst="rect">
            <a:avLst/>
          </a:prstGeom>
          <a:noFill/>
        </p:spPr>
        <p:txBody>
          <a:bodyPr wrap="square" rtlCol="0" anchor="t">
            <a:spAutoFit/>
          </a:bodyPr>
          <a:p>
            <a:r>
              <a:rPr lang="zh-CN" altLang="en-US" sz="2000" b="1">
                <a:solidFill>
                  <a:srgbClr val="25619F"/>
                </a:solidFill>
                <a:sym typeface="+mn-ea"/>
              </a:rPr>
              <a:t>男性占比</a:t>
            </a:r>
            <a:r>
              <a:rPr lang="en-US" altLang="zh-CN" sz="2000" b="1">
                <a:solidFill>
                  <a:srgbClr val="25619F"/>
                </a:solidFill>
                <a:sym typeface="+mn-ea"/>
              </a:rPr>
              <a:t>80</a:t>
            </a:r>
            <a:r>
              <a:rPr lang="zh-CN" altLang="en-US" sz="2000" b="1">
                <a:solidFill>
                  <a:srgbClr val="25619F"/>
                </a:solidFill>
                <a:sym typeface="+mn-ea"/>
              </a:rPr>
              <a:t>%以上</a:t>
            </a:r>
            <a:endParaRPr lang="zh-CN" altLang="en-US" sz="2000" b="1">
              <a:solidFill>
                <a:srgbClr val="25619F"/>
              </a:solidFill>
              <a:sym typeface="+mn-ea"/>
            </a:endParaRPr>
          </a:p>
          <a:p>
            <a:r>
              <a:rPr lang="en-US" altLang="zh-CN" sz="1600" b="1">
                <a:solidFill>
                  <a:srgbClr val="25619F"/>
                </a:solidFill>
                <a:sym typeface="+mn-ea"/>
              </a:rPr>
              <a:t>80% of the total are male</a:t>
            </a:r>
            <a:endParaRPr lang="en-US" altLang="zh-CN" sz="1600" b="1">
              <a:solidFill>
                <a:srgbClr val="25619F"/>
              </a:solidFill>
              <a:sym typeface="+mn-ea"/>
            </a:endParaRPr>
          </a:p>
        </p:txBody>
      </p:sp>
      <p:sp>
        <p:nvSpPr>
          <p:cNvPr id="12" name="文本框 11"/>
          <p:cNvSpPr txBox="1"/>
          <p:nvPr/>
        </p:nvSpPr>
        <p:spPr>
          <a:xfrm>
            <a:off x="7320280" y="5229225"/>
            <a:ext cx="4547235" cy="521970"/>
          </a:xfrm>
          <a:prstGeom prst="rect">
            <a:avLst/>
          </a:prstGeom>
          <a:noFill/>
        </p:spPr>
        <p:txBody>
          <a:bodyPr wrap="square" rtlCol="0">
            <a:spAutoFit/>
          </a:bodyPr>
          <a:p>
            <a:r>
              <a:rPr lang="zh-CN" altLang="en-US" sz="1400">
                <a:latin typeface="楷体" panose="02010609060101010101" charset="-122"/>
                <a:ea typeface="楷体" panose="02010609060101010101" charset="-122"/>
              </a:rPr>
              <a:t>数据来源：山西科城能源环境创新研究院企业调研数据</a:t>
            </a:r>
            <a:endParaRPr lang="zh-CN" altLang="en-US" sz="1400">
              <a:latin typeface="楷体" panose="02010609060101010101" charset="-122"/>
              <a:ea typeface="楷体" panose="02010609060101010101" charset="-122"/>
            </a:endParaRPr>
          </a:p>
          <a:p>
            <a:r>
              <a:rPr lang="en-US" altLang="zh-CN" sz="1400">
                <a:latin typeface="楷体" panose="02010609060101010101" charset="-122"/>
                <a:ea typeface="楷体" panose="02010609060101010101" charset="-122"/>
              </a:rPr>
              <a:t>Data Source: Survey data from Coshare Environment.</a:t>
            </a:r>
            <a:endParaRPr lang="en-US" altLang="zh-CN" sz="1400">
              <a:latin typeface="楷体" panose="02010609060101010101" charset="-122"/>
              <a:ea typeface="楷体" panose="02010609060101010101"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 name="标题 3073"/>
          <p:cNvSpPr>
            <a:spLocks noGrp="1"/>
          </p:cNvSpPr>
          <p:nvPr>
            <p:custDataLst>
              <p:tags r:id="rId2"/>
            </p:custDataLst>
          </p:nvPr>
        </p:nvSpPr>
        <p:spPr>
          <a:xfrm>
            <a:off x="479425" y="565150"/>
            <a:ext cx="11071225" cy="687705"/>
          </a:xfrm>
          <a:prstGeom prst="rect">
            <a:avLst/>
          </a:prstGeom>
          <a:noFill/>
          <a:ln w="9525">
            <a:noFill/>
          </a:ln>
        </p:spPr>
        <p:txBody>
          <a:bodyPr anchor="ctr" anchorCtr="0"/>
          <a:lstStyle>
            <a:lvl1pPr marL="0" lvl="0" indent="0" algn="ctr" defTabSz="914400" eaLnBrk="1" fontAlgn="base" latinLnBrk="0" hangingPunct="1">
              <a:lnSpc>
                <a:spcPct val="100000"/>
              </a:lnSpc>
              <a:spcBef>
                <a:spcPct val="0"/>
              </a:spcBef>
              <a:spcAft>
                <a:spcPct val="0"/>
              </a:spcAft>
              <a:buNone/>
              <a:defRPr sz="4500" b="0" i="0" u="none" kern="1200" baseline="0">
                <a:solidFill>
                  <a:schemeClr val="tx2"/>
                </a:solidFill>
                <a:latin typeface="+mj-lt"/>
                <a:ea typeface="+mj-ea"/>
                <a:cs typeface="+mj-cs"/>
              </a:defRPr>
            </a:lvl1pPr>
          </a:lstStyle>
          <a:p>
            <a:pPr algn="l" defTabSz="914400" fontAlgn="base">
              <a:buClrTx/>
              <a:buSzTx/>
              <a:buFontTx/>
              <a:buNone/>
            </a:pPr>
            <a:r>
              <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rPr>
              <a:t>公正转型挑战</a:t>
            </a:r>
            <a:endPar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a:p>
            <a:pPr algn="l" defTabSz="914400" fontAlgn="base">
              <a:buClrTx/>
              <a:buSzTx/>
              <a:buFontTx/>
              <a:buNone/>
            </a:pPr>
            <a:r>
              <a:rPr lang="en-US" alt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Challenges </a:t>
            </a:r>
            <a:r>
              <a:rPr 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on Just Transition</a:t>
            </a:r>
            <a:endPar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44" name="文本框 43"/>
          <p:cNvSpPr txBox="1"/>
          <p:nvPr/>
        </p:nvSpPr>
        <p:spPr>
          <a:xfrm>
            <a:off x="2698750" y="1181100"/>
            <a:ext cx="4064000" cy="368300"/>
          </a:xfrm>
          <a:prstGeom prst="rect">
            <a:avLst/>
          </a:prstGeom>
          <a:noFill/>
        </p:spPr>
        <p:txBody>
          <a:bodyPr wrap="square" rtlCol="0">
            <a:spAutoFit/>
          </a:bodyPr>
          <a:p>
            <a:endParaRPr lang="zh-CN" altLang="en-US"/>
          </a:p>
        </p:txBody>
      </p:sp>
      <p:sp>
        <p:nvSpPr>
          <p:cNvPr id="10" name="矩形 9"/>
          <p:cNvSpPr/>
          <p:nvPr>
            <p:custDataLst>
              <p:tags r:id="rId3"/>
            </p:custDataLst>
          </p:nvPr>
        </p:nvSpPr>
        <p:spPr>
          <a:xfrm>
            <a:off x="262890" y="454025"/>
            <a:ext cx="215900" cy="742950"/>
          </a:xfrm>
          <a:prstGeom prst="rect">
            <a:avLst/>
          </a:prstGeom>
          <a:solidFill>
            <a:srgbClr val="3C8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custDataLst>
              <p:tags r:id="rId4"/>
            </p:custDataLst>
          </p:nvPr>
        </p:nvSpPr>
        <p:spPr>
          <a:xfrm>
            <a:off x="647700" y="1533525"/>
            <a:ext cx="4064000" cy="460375"/>
          </a:xfrm>
          <a:prstGeom prst="rect">
            <a:avLst/>
          </a:prstGeom>
          <a:noFill/>
        </p:spPr>
        <p:txBody>
          <a:bodyPr wrap="square" rtlCol="0">
            <a:spAutoFit/>
          </a:bodyPr>
          <a:p>
            <a:r>
              <a:rPr 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rPr>
              <a:t>挑战三</a:t>
            </a:r>
            <a:r>
              <a:rPr lang="en-US" alt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rPr>
              <a:t> </a:t>
            </a:r>
            <a:r>
              <a:rPr lang="en-US" alt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Challenge Three</a:t>
            </a:r>
            <a:endParaRPr lang="en-US" alt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p:txBody>
      </p:sp>
      <p:cxnSp>
        <p:nvCxnSpPr>
          <p:cNvPr id="2" name="直接连接符 1"/>
          <p:cNvCxnSpPr/>
          <p:nvPr>
            <p:custDataLst>
              <p:tags r:id="rId5"/>
            </p:custDataLst>
          </p:nvPr>
        </p:nvCxnSpPr>
        <p:spPr>
          <a:xfrm>
            <a:off x="725170" y="2061845"/>
            <a:ext cx="510667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622935" y="3376930"/>
            <a:ext cx="5410200" cy="1906905"/>
          </a:xfrm>
          <a:prstGeom prst="rect">
            <a:avLst/>
          </a:prstGeom>
          <a:noFill/>
        </p:spPr>
        <p:txBody>
          <a:bodyPr wrap="square" rtlCol="0">
            <a:spAutoFit/>
          </a:bodyPr>
          <a:p>
            <a:r>
              <a:rPr lang="zh-CN" altLang="en-US" sz="1800">
                <a:latin typeface="微软雅黑" panose="020B0503020204020204" charset="-122"/>
                <a:ea typeface="微软雅黑" panose="020B0503020204020204" charset="-122"/>
                <a:cs typeface="微软雅黑" panose="020B0503020204020204" charset="-122"/>
                <a:sym typeface="+mn-ea"/>
              </a:rPr>
              <a:t>山西省产业结构、能源结构的高碳特征仍然比较明显。战略性新型产业规模小，对经济和就业的贡献有限。</a:t>
            </a:r>
            <a:endParaRPr lang="zh-CN" altLang="en-US" sz="1800">
              <a:latin typeface="微软雅黑" panose="020B0503020204020204" charset="-122"/>
              <a:ea typeface="微软雅黑" panose="020B0503020204020204" charset="-122"/>
              <a:cs typeface="微软雅黑" panose="020B0503020204020204" charset="-122"/>
              <a:sym typeface="+mn-ea"/>
            </a:endParaRPr>
          </a:p>
          <a:p>
            <a:r>
              <a:rPr lang="en-US" sz="1600">
                <a:latin typeface="微软雅黑" panose="020B0503020204020204" charset="-122"/>
                <a:ea typeface="微软雅黑" panose="020B0503020204020204" charset="-122"/>
                <a:cs typeface="微软雅黑" panose="020B0503020204020204" charset="-122"/>
              </a:rPr>
              <a:t>Shanxi Province is still dominated by high carbon </a:t>
            </a:r>
            <a:r>
              <a:rPr lang="en-US" sz="1600">
                <a:latin typeface="微软雅黑" panose="020B0503020204020204" charset="-122"/>
                <a:ea typeface="微软雅黑" panose="020B0503020204020204" charset="-122"/>
                <a:cs typeface="微软雅黑" panose="020B0503020204020204" charset="-122"/>
                <a:sym typeface="+mn-ea"/>
              </a:rPr>
              <a:t>industries and energy structure. </a:t>
            </a:r>
            <a:r>
              <a:rPr sz="1600">
                <a:latin typeface="微软雅黑" panose="020B0503020204020204" charset="-122"/>
                <a:ea typeface="微软雅黑" panose="020B0503020204020204" charset="-122"/>
                <a:cs typeface="微软雅黑" panose="020B0503020204020204" charset="-122"/>
              </a:rPr>
              <a:t>Strategic new industries are small in scale, </a:t>
            </a:r>
            <a:r>
              <a:rPr lang="en-US" sz="1600">
                <a:latin typeface="微软雅黑" panose="020B0503020204020204" charset="-122"/>
                <a:ea typeface="微软雅黑" panose="020B0503020204020204" charset="-122"/>
                <a:cs typeface="微软雅黑" panose="020B0503020204020204" charset="-122"/>
              </a:rPr>
              <a:t>with limited </a:t>
            </a:r>
            <a:r>
              <a:rPr sz="1600">
                <a:latin typeface="微软雅黑" panose="020B0503020204020204" charset="-122"/>
                <a:ea typeface="微软雅黑" panose="020B0503020204020204" charset="-122"/>
                <a:cs typeface="微软雅黑" panose="020B0503020204020204" charset="-122"/>
              </a:rPr>
              <a:t>contribution to</a:t>
            </a:r>
            <a:r>
              <a:rPr lang="en-US" sz="1600">
                <a:latin typeface="微软雅黑" panose="020B0503020204020204" charset="-122"/>
                <a:ea typeface="微软雅黑" panose="020B0503020204020204" charset="-122"/>
                <a:cs typeface="微软雅黑" panose="020B0503020204020204" charset="-122"/>
              </a:rPr>
              <a:t> the</a:t>
            </a:r>
            <a:r>
              <a:rPr sz="1600">
                <a:latin typeface="微软雅黑" panose="020B0503020204020204" charset="-122"/>
                <a:ea typeface="微软雅黑" panose="020B0503020204020204" charset="-122"/>
                <a:cs typeface="微软雅黑" panose="020B0503020204020204" charset="-122"/>
              </a:rPr>
              <a:t> </a:t>
            </a:r>
            <a:r>
              <a:rPr lang="en-US" sz="1600">
                <a:latin typeface="微软雅黑" panose="020B0503020204020204" charset="-122"/>
                <a:ea typeface="微软雅黑" panose="020B0503020204020204" charset="-122"/>
                <a:cs typeface="微软雅黑" panose="020B0503020204020204" charset="-122"/>
              </a:rPr>
              <a:t>local </a:t>
            </a:r>
            <a:r>
              <a:rPr sz="1600">
                <a:latin typeface="微软雅黑" panose="020B0503020204020204" charset="-122"/>
                <a:ea typeface="微软雅黑" panose="020B0503020204020204" charset="-122"/>
                <a:cs typeface="微软雅黑" panose="020B0503020204020204" charset="-122"/>
              </a:rPr>
              <a:t>econom</a:t>
            </a:r>
            <a:r>
              <a:rPr lang="en-US" sz="1600">
                <a:latin typeface="微软雅黑" panose="020B0503020204020204" charset="-122"/>
                <a:ea typeface="微软雅黑" panose="020B0503020204020204" charset="-122"/>
                <a:cs typeface="微软雅黑" panose="020B0503020204020204" charset="-122"/>
              </a:rPr>
              <a:t>y</a:t>
            </a:r>
            <a:r>
              <a:rPr sz="1600">
                <a:latin typeface="微软雅黑" panose="020B0503020204020204" charset="-122"/>
                <a:ea typeface="微软雅黑" panose="020B0503020204020204" charset="-122"/>
                <a:cs typeface="微软雅黑" panose="020B0503020204020204" charset="-122"/>
              </a:rPr>
              <a:t> and employment absorption</a:t>
            </a:r>
            <a:r>
              <a:rPr lang="en-US" sz="1600">
                <a:latin typeface="微软雅黑" panose="020B0503020204020204" charset="-122"/>
                <a:ea typeface="微软雅黑" panose="020B0503020204020204" charset="-122"/>
                <a:cs typeface="微软雅黑" panose="020B0503020204020204" charset="-122"/>
              </a:rPr>
              <a:t>.</a:t>
            </a:r>
            <a:endParaRPr lang="en-US" sz="160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6"/>
            </p:custDataLst>
          </p:nvPr>
        </p:nvSpPr>
        <p:spPr>
          <a:xfrm>
            <a:off x="623570" y="2121535"/>
            <a:ext cx="5598795" cy="937260"/>
          </a:xfrm>
          <a:prstGeom prst="rect">
            <a:avLst/>
          </a:prstGeom>
          <a:noFill/>
        </p:spPr>
        <p:txBody>
          <a:bodyPr wrap="square" rtlCol="0" anchor="t">
            <a:spAutoFit/>
          </a:bodyPr>
          <a:p>
            <a:pPr>
              <a:lnSpc>
                <a:spcPct val="150000"/>
              </a:lnSpc>
            </a:pPr>
            <a:r>
              <a:rPr lang="zh-CN" altLang="en-US" sz="1800" b="1">
                <a:latin typeface="微软雅黑" panose="020B0503020204020204" charset="-122"/>
                <a:ea typeface="微软雅黑" panose="020B0503020204020204" charset="-122"/>
                <a:sym typeface="+mn-ea"/>
              </a:rPr>
              <a:t>战略性新型产业仍处于培育阶段，支撑能力有限</a:t>
            </a:r>
            <a:endParaRPr lang="zh-CN" altLang="en-US" sz="1800" b="1">
              <a:latin typeface="微软雅黑" panose="020B0503020204020204" charset="-122"/>
              <a:ea typeface="微软雅黑" panose="020B0503020204020204" charset="-122"/>
              <a:sym typeface="+mn-ea"/>
            </a:endParaRPr>
          </a:p>
          <a:p>
            <a:pPr>
              <a:lnSpc>
                <a:spcPct val="100000"/>
              </a:lnSpc>
            </a:pPr>
            <a:r>
              <a:rPr sz="1400" b="1">
                <a:latin typeface="微软雅黑" panose="020B0503020204020204" charset="-122"/>
                <a:ea typeface="微软雅黑" panose="020B0503020204020204" charset="-122"/>
                <a:sym typeface="+mn-ea"/>
              </a:rPr>
              <a:t>Strategic new industries are still in the cultivation stage, with limited support capacity</a:t>
            </a:r>
            <a:r>
              <a:rPr lang="en-US" sz="1400" b="1">
                <a:latin typeface="微软雅黑" panose="020B0503020204020204" charset="-122"/>
                <a:ea typeface="微软雅黑" panose="020B0503020204020204" charset="-122"/>
                <a:sym typeface="+mn-ea"/>
              </a:rPr>
              <a:t>.</a:t>
            </a:r>
            <a:endParaRPr lang="en-US" sz="1400" b="1">
              <a:latin typeface="微软雅黑" panose="020B0503020204020204" charset="-122"/>
              <a:ea typeface="微软雅黑" panose="020B0503020204020204" charset="-122"/>
              <a:sym typeface="+mn-ea"/>
            </a:endParaRPr>
          </a:p>
        </p:txBody>
      </p:sp>
      <p:graphicFrame>
        <p:nvGraphicFramePr>
          <p:cNvPr id="7" name="图表 6"/>
          <p:cNvGraphicFramePr/>
          <p:nvPr/>
        </p:nvGraphicFramePr>
        <p:xfrm>
          <a:off x="5999480" y="798195"/>
          <a:ext cx="5839460" cy="4485640"/>
        </p:xfrm>
        <a:graphic>
          <a:graphicData uri="http://schemas.openxmlformats.org/drawingml/2006/chart">
            <c:chart xmlns:c="http://schemas.openxmlformats.org/drawingml/2006/chart" xmlns:r="http://schemas.openxmlformats.org/officeDocument/2006/relationships" r:id="rId1"/>
          </a:graphicData>
        </a:graphic>
      </p:graphicFrame>
      <p:sp>
        <p:nvSpPr>
          <p:cNvPr id="8" name="文本框 7"/>
          <p:cNvSpPr txBox="1"/>
          <p:nvPr/>
        </p:nvSpPr>
        <p:spPr>
          <a:xfrm>
            <a:off x="11426190" y="5719445"/>
            <a:ext cx="4064000" cy="368300"/>
          </a:xfrm>
          <a:prstGeom prst="rect">
            <a:avLst/>
          </a:prstGeom>
          <a:noFill/>
        </p:spPr>
        <p:txBody>
          <a:bodyPr wrap="square" rtlCol="0">
            <a:spAutoFit/>
          </a:bodyPr>
          <a:p>
            <a:endParaRPr lang="zh-CN" altLang="en-US"/>
          </a:p>
        </p:txBody>
      </p:sp>
      <p:sp>
        <p:nvSpPr>
          <p:cNvPr id="4" name="文本框 3"/>
          <p:cNvSpPr txBox="1"/>
          <p:nvPr/>
        </p:nvSpPr>
        <p:spPr>
          <a:xfrm>
            <a:off x="6311900" y="5229225"/>
            <a:ext cx="5360035" cy="737235"/>
          </a:xfrm>
          <a:prstGeom prst="rect">
            <a:avLst/>
          </a:prstGeom>
          <a:noFill/>
        </p:spPr>
        <p:txBody>
          <a:bodyPr wrap="square" rtlCol="0">
            <a:spAutoFit/>
          </a:bodyPr>
          <a:p>
            <a:pPr algn="ctr"/>
            <a:r>
              <a:rPr lang="zh-CN" altLang="en-US" sz="1400">
                <a:latin typeface="黑体" panose="02010609060101010101" charset="-122"/>
                <a:ea typeface="黑体" panose="02010609060101010101" charset="-122"/>
                <a:cs typeface="黑体" panose="02010609060101010101" charset="-122"/>
              </a:rPr>
              <a:t>图</a:t>
            </a:r>
            <a:r>
              <a:rPr lang="en-US" altLang="zh-CN" sz="1400">
                <a:latin typeface="黑体" panose="02010609060101010101" charset="-122"/>
                <a:ea typeface="黑体" panose="02010609060101010101" charset="-122"/>
                <a:cs typeface="黑体" panose="02010609060101010101" charset="-122"/>
              </a:rPr>
              <a:t> 2021</a:t>
            </a:r>
            <a:r>
              <a:rPr lang="zh-CN" altLang="en-US" sz="1400">
                <a:latin typeface="黑体" panose="02010609060101010101" charset="-122"/>
                <a:ea typeface="黑体" panose="02010609060101010101" charset="-122"/>
                <a:cs typeface="黑体" panose="02010609060101010101" charset="-122"/>
              </a:rPr>
              <a:t>年山西省重点行业就业和营业收入占比</a:t>
            </a:r>
            <a:endParaRPr lang="zh-CN" altLang="en-US" sz="1400">
              <a:latin typeface="黑体" panose="02010609060101010101" charset="-122"/>
              <a:ea typeface="黑体" panose="02010609060101010101" charset="-122"/>
              <a:cs typeface="黑体" panose="02010609060101010101" charset="-122"/>
            </a:endParaRPr>
          </a:p>
          <a:p>
            <a:pPr algn="ctr"/>
            <a:r>
              <a:rPr lang="en-US" altLang="zh-CN" sz="1400">
                <a:latin typeface="黑体" panose="02010609060101010101" charset="-122"/>
                <a:ea typeface="黑体" panose="02010609060101010101" charset="-122"/>
                <a:cs typeface="黑体" panose="02010609060101010101" charset="-122"/>
              </a:rPr>
              <a:t>Fig.Share </a:t>
            </a:r>
            <a:r>
              <a:rPr lang="zh-CN" altLang="en-US" sz="1400">
                <a:latin typeface="黑体" panose="02010609060101010101" charset="-122"/>
                <a:ea typeface="黑体" panose="02010609060101010101" charset="-122"/>
                <a:cs typeface="黑体" panose="02010609060101010101" charset="-122"/>
              </a:rPr>
              <a:t>of Employment and </a:t>
            </a:r>
            <a:r>
              <a:rPr lang="en-US" altLang="zh-CN" sz="1400">
                <a:latin typeface="黑体" panose="02010609060101010101" charset="-122"/>
                <a:ea typeface="黑体" panose="02010609060101010101" charset="-122"/>
                <a:cs typeface="黑体" panose="02010609060101010101" charset="-122"/>
              </a:rPr>
              <a:t>Revenue</a:t>
            </a:r>
            <a:r>
              <a:rPr lang="zh-CN" altLang="en-US" sz="1400">
                <a:latin typeface="黑体" panose="02010609060101010101" charset="-122"/>
                <a:ea typeface="黑体" panose="02010609060101010101" charset="-122"/>
                <a:cs typeface="黑体" panose="02010609060101010101" charset="-122"/>
              </a:rPr>
              <a:t> in Key Industries of Shanxi Province</a:t>
            </a:r>
            <a:r>
              <a:rPr lang="en-US" altLang="zh-CN" sz="1400">
                <a:latin typeface="黑体" panose="02010609060101010101" charset="-122"/>
                <a:ea typeface="黑体" panose="02010609060101010101" charset="-122"/>
                <a:cs typeface="黑体" panose="02010609060101010101" charset="-122"/>
              </a:rPr>
              <a:t> in 2021</a:t>
            </a:r>
            <a:endParaRPr lang="en-US" altLang="zh-CN" sz="1400">
              <a:latin typeface="黑体" panose="02010609060101010101" charset="-122"/>
              <a:ea typeface="黑体" panose="02010609060101010101" charset="-122"/>
              <a:cs typeface="黑体" panose="02010609060101010101" charset="-122"/>
            </a:endParaRPr>
          </a:p>
        </p:txBody>
      </p:sp>
      <p:sp>
        <p:nvSpPr>
          <p:cNvPr id="17" name="文本框 16"/>
          <p:cNvSpPr txBox="1"/>
          <p:nvPr>
            <p:custDataLst>
              <p:tags r:id="rId7"/>
            </p:custDataLst>
          </p:nvPr>
        </p:nvSpPr>
        <p:spPr>
          <a:xfrm>
            <a:off x="5742940" y="5949315"/>
            <a:ext cx="6096000" cy="460375"/>
          </a:xfrm>
          <a:prstGeom prst="rect">
            <a:avLst/>
          </a:prstGeom>
          <a:noFill/>
        </p:spPr>
        <p:txBody>
          <a:bodyPr wrap="square" rtlCol="0" anchor="t">
            <a:spAutoFit/>
          </a:bodyPr>
          <a:p>
            <a:pPr algn="ctr"/>
            <a:r>
              <a:rPr kumimoji="1" lang="zh-CN" altLang="en-US" sz="1200" dirty="0">
                <a:latin typeface="楷体" panose="02010609060101010101" charset="-122"/>
                <a:ea typeface="楷体" panose="02010609060101010101" charset="-122"/>
                <a:cs typeface="楷体" panose="02010609060101010101" charset="-122"/>
                <a:sym typeface="+mn-ea"/>
              </a:rPr>
              <a:t>数据来源：山西统计年鉴</a:t>
            </a:r>
            <a:endParaRPr kumimoji="1" lang="en-US" altLang="zh-CN" sz="1200" dirty="0">
              <a:latin typeface="楷体" panose="02010609060101010101" charset="-122"/>
              <a:ea typeface="楷体" panose="02010609060101010101" charset="-122"/>
              <a:cs typeface="楷体" panose="02010609060101010101" charset="-122"/>
            </a:endParaRPr>
          </a:p>
          <a:p>
            <a:pPr algn="ctr"/>
            <a:r>
              <a:rPr kumimoji="1" lang="en-US" altLang="zh-CN" sz="1200" dirty="0">
                <a:latin typeface="楷体" panose="02010609060101010101" charset="-122"/>
                <a:ea typeface="楷体" panose="02010609060101010101" charset="-122"/>
                <a:cs typeface="楷体" panose="02010609060101010101" charset="-122"/>
                <a:sym typeface="+mn-ea"/>
              </a:rPr>
              <a:t>Data Source: Shanxi Statistical Yearbook </a:t>
            </a:r>
            <a:endParaRPr kumimoji="1" lang="en-US" altLang="zh-CN" sz="1200" dirty="0">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 name="标题 3073"/>
          <p:cNvSpPr>
            <a:spLocks noGrp="1"/>
          </p:cNvSpPr>
          <p:nvPr>
            <p:custDataLst>
              <p:tags r:id="rId1"/>
            </p:custDataLst>
          </p:nvPr>
        </p:nvSpPr>
        <p:spPr>
          <a:xfrm>
            <a:off x="479425" y="565150"/>
            <a:ext cx="11071225" cy="687705"/>
          </a:xfrm>
          <a:prstGeom prst="rect">
            <a:avLst/>
          </a:prstGeom>
          <a:noFill/>
          <a:ln w="9525">
            <a:noFill/>
          </a:ln>
        </p:spPr>
        <p:txBody>
          <a:bodyPr anchor="ctr" anchorCtr="0"/>
          <a:lstStyle>
            <a:lvl1pPr marL="0" lvl="0" indent="0" algn="ctr" defTabSz="914400" eaLnBrk="1" fontAlgn="base" latinLnBrk="0" hangingPunct="1">
              <a:lnSpc>
                <a:spcPct val="100000"/>
              </a:lnSpc>
              <a:spcBef>
                <a:spcPct val="0"/>
              </a:spcBef>
              <a:spcAft>
                <a:spcPct val="0"/>
              </a:spcAft>
              <a:buNone/>
              <a:defRPr sz="4500" b="0" i="0" u="none" kern="1200" baseline="0">
                <a:solidFill>
                  <a:schemeClr val="tx2"/>
                </a:solidFill>
                <a:latin typeface="+mj-lt"/>
                <a:ea typeface="+mj-ea"/>
                <a:cs typeface="+mj-cs"/>
              </a:defRPr>
            </a:lvl1pPr>
          </a:lstStyle>
          <a:p>
            <a:pPr algn="l" defTabSz="914400" fontAlgn="base">
              <a:buClrTx/>
              <a:buSzTx/>
              <a:buFontTx/>
              <a:buNone/>
            </a:pPr>
            <a:r>
              <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rPr>
              <a:t>公正转型挑战</a:t>
            </a:r>
            <a:endPar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a:p>
            <a:pPr algn="l" defTabSz="914400" fontAlgn="base">
              <a:buClrTx/>
              <a:buSzTx/>
              <a:buFontTx/>
              <a:buNone/>
            </a:pPr>
            <a:r>
              <a:rPr lang="en-US" alt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Challenges </a:t>
            </a:r>
            <a:r>
              <a:rPr 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on Just Transition</a:t>
            </a:r>
            <a:endPar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44" name="文本框 43"/>
          <p:cNvSpPr txBox="1"/>
          <p:nvPr/>
        </p:nvSpPr>
        <p:spPr>
          <a:xfrm>
            <a:off x="2698750" y="1181100"/>
            <a:ext cx="4064000" cy="368300"/>
          </a:xfrm>
          <a:prstGeom prst="rect">
            <a:avLst/>
          </a:prstGeom>
          <a:noFill/>
        </p:spPr>
        <p:txBody>
          <a:bodyPr wrap="square" rtlCol="0">
            <a:spAutoFit/>
          </a:bodyPr>
          <a:p>
            <a:endParaRPr lang="zh-CN" altLang="en-US"/>
          </a:p>
        </p:txBody>
      </p:sp>
      <p:sp>
        <p:nvSpPr>
          <p:cNvPr id="10" name="矩形 9"/>
          <p:cNvSpPr/>
          <p:nvPr>
            <p:custDataLst>
              <p:tags r:id="rId2"/>
            </p:custDataLst>
          </p:nvPr>
        </p:nvSpPr>
        <p:spPr>
          <a:xfrm>
            <a:off x="262890" y="454025"/>
            <a:ext cx="215900" cy="742950"/>
          </a:xfrm>
          <a:prstGeom prst="rect">
            <a:avLst/>
          </a:prstGeom>
          <a:solidFill>
            <a:srgbClr val="3C8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custDataLst>
              <p:tags r:id="rId3"/>
            </p:custDataLst>
          </p:nvPr>
        </p:nvSpPr>
        <p:spPr>
          <a:xfrm>
            <a:off x="647700" y="1533525"/>
            <a:ext cx="4064000" cy="460375"/>
          </a:xfrm>
          <a:prstGeom prst="rect">
            <a:avLst/>
          </a:prstGeom>
          <a:noFill/>
        </p:spPr>
        <p:txBody>
          <a:bodyPr wrap="square" rtlCol="0">
            <a:spAutoFit/>
          </a:bodyPr>
          <a:p>
            <a:r>
              <a:rPr 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rPr>
              <a:t>挑战四</a:t>
            </a:r>
            <a:r>
              <a:rPr lang="en-US" alt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rPr>
              <a:t> </a:t>
            </a:r>
            <a:r>
              <a:rPr lang="en-US" alt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Challenge Four</a:t>
            </a:r>
            <a:endParaRPr lang="en-US" alt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p:txBody>
      </p:sp>
      <p:cxnSp>
        <p:nvCxnSpPr>
          <p:cNvPr id="2" name="直接连接符 1"/>
          <p:cNvCxnSpPr/>
          <p:nvPr>
            <p:custDataLst>
              <p:tags r:id="rId4"/>
            </p:custDataLst>
          </p:nvPr>
        </p:nvCxnSpPr>
        <p:spPr>
          <a:xfrm>
            <a:off x="725170" y="2061845"/>
            <a:ext cx="510667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88645" y="3285490"/>
            <a:ext cx="5410200" cy="1660525"/>
          </a:xfrm>
          <a:prstGeom prst="rect">
            <a:avLst/>
          </a:prstGeom>
          <a:noFill/>
        </p:spPr>
        <p:txBody>
          <a:bodyPr wrap="square" rtlCol="0">
            <a:spAutoFit/>
          </a:bodyPr>
          <a:p>
            <a:r>
              <a:rPr lang="zh-CN" altLang="en-US" sz="1800">
                <a:latin typeface="微软雅黑" panose="020B0503020204020204" charset="-122"/>
                <a:ea typeface="微软雅黑" panose="020B0503020204020204" charset="-122"/>
                <a:cs typeface="微软雅黑" panose="020B0503020204020204" charset="-122"/>
                <a:sym typeface="+mn-ea"/>
              </a:rPr>
              <a:t>旅游业和煤炭产业都是山西的优势资源产业，</a:t>
            </a:r>
            <a:r>
              <a:rPr lang="zh-CN" altLang="en-US" sz="1800">
                <a:latin typeface="微软雅黑" panose="020B0503020204020204" charset="-122"/>
                <a:ea typeface="微软雅黑" panose="020B0503020204020204" charset="-122"/>
                <a:cs typeface="微软雅黑" panose="020B0503020204020204" charset="-122"/>
                <a:sym typeface="+mn-ea"/>
              </a:rPr>
              <a:t>但在发展过程中存在诸多矛盾和冲突。</a:t>
            </a:r>
            <a:endParaRPr lang="zh-CN" altLang="en-US" sz="1800">
              <a:latin typeface="微软雅黑" panose="020B0503020204020204" charset="-122"/>
              <a:ea typeface="微软雅黑" panose="020B0503020204020204" charset="-122"/>
              <a:cs typeface="微软雅黑" panose="020B0503020204020204" charset="-122"/>
              <a:sym typeface="+mn-ea"/>
            </a:endParaRPr>
          </a:p>
          <a:p>
            <a:r>
              <a:rPr lang="zh-CN" altLang="en-US" sz="1800">
                <a:latin typeface="微软雅黑" panose="020B0503020204020204" charset="-122"/>
                <a:ea typeface="微软雅黑" panose="020B0503020204020204" charset="-122"/>
                <a:cs typeface="微软雅黑" panose="020B0503020204020204" charset="-122"/>
              </a:rPr>
              <a:t>Tourism service industry is an important c</a:t>
            </a:r>
            <a:r>
              <a:rPr sz="1600">
                <a:latin typeface="微软雅黑" panose="020B0503020204020204" charset="-122"/>
                <a:ea typeface="微软雅黑" panose="020B0503020204020204" charset="-122"/>
                <a:cs typeface="微软雅黑" panose="020B0503020204020204" charset="-122"/>
              </a:rPr>
              <a:t>hannel for absorbing coal employment, </a:t>
            </a:r>
            <a:r>
              <a:rPr lang="en-US" sz="1600">
                <a:latin typeface="微软雅黑" panose="020B0503020204020204" charset="-122"/>
                <a:ea typeface="微软雅黑" panose="020B0503020204020204" charset="-122"/>
                <a:cs typeface="微软雅黑" panose="020B0503020204020204" charset="-122"/>
              </a:rPr>
              <a:t>though </a:t>
            </a:r>
            <a:r>
              <a:rPr sz="1600">
                <a:latin typeface="微软雅黑" panose="020B0503020204020204" charset="-122"/>
                <a:ea typeface="微软雅黑" panose="020B0503020204020204" charset="-122"/>
                <a:cs typeface="微软雅黑" panose="020B0503020204020204" charset="-122"/>
              </a:rPr>
              <a:t>it </a:t>
            </a:r>
            <a:r>
              <a:rPr lang="en-US" sz="1600">
                <a:latin typeface="微软雅黑" panose="020B0503020204020204" charset="-122"/>
                <a:ea typeface="微软雅黑" panose="020B0503020204020204" charset="-122"/>
                <a:cs typeface="微软雅黑" panose="020B0503020204020204" charset="-122"/>
              </a:rPr>
              <a:t>has been</a:t>
            </a:r>
            <a:r>
              <a:rPr sz="1600">
                <a:latin typeface="微软雅黑" panose="020B0503020204020204" charset="-122"/>
                <a:ea typeface="微软雅黑" panose="020B0503020204020204" charset="-122"/>
                <a:cs typeface="微软雅黑" panose="020B0503020204020204" charset="-122"/>
              </a:rPr>
              <a:t> squeezed out by the coal industry and develop</a:t>
            </a:r>
            <a:r>
              <a:rPr lang="en-US" sz="1600">
                <a:latin typeface="微软雅黑" panose="020B0503020204020204" charset="-122"/>
                <a:ea typeface="微软雅黑" panose="020B0503020204020204" charset="-122"/>
                <a:cs typeface="微软雅黑" panose="020B0503020204020204" charset="-122"/>
              </a:rPr>
              <a:t>ed</a:t>
            </a:r>
            <a:r>
              <a:rPr sz="1600">
                <a:latin typeface="微软雅黑" panose="020B0503020204020204" charset="-122"/>
                <a:ea typeface="微软雅黑" panose="020B0503020204020204" charset="-122"/>
                <a:cs typeface="微软雅黑" panose="020B0503020204020204" charset="-122"/>
              </a:rPr>
              <a:t> slowly.</a:t>
            </a:r>
            <a:endParaRPr sz="160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5"/>
            </p:custDataLst>
          </p:nvPr>
        </p:nvSpPr>
        <p:spPr>
          <a:xfrm>
            <a:off x="623570" y="2121535"/>
            <a:ext cx="5375910" cy="1060450"/>
          </a:xfrm>
          <a:prstGeom prst="rect">
            <a:avLst/>
          </a:prstGeom>
          <a:noFill/>
        </p:spPr>
        <p:txBody>
          <a:bodyPr wrap="square" rtlCol="0" anchor="t">
            <a:spAutoFit/>
          </a:bodyPr>
          <a:p>
            <a:pPr>
              <a:lnSpc>
                <a:spcPct val="150000"/>
              </a:lnSpc>
            </a:pPr>
            <a:r>
              <a:rPr lang="zh-CN" altLang="en-US" sz="1800" b="1">
                <a:latin typeface="微软雅黑" panose="020B0503020204020204" charset="-122"/>
                <a:ea typeface="微软雅黑" panose="020B0503020204020204" charset="-122"/>
                <a:sym typeface="+mn-ea"/>
              </a:rPr>
              <a:t>煤炭产业与旅游服务业发展存在冲突</a:t>
            </a:r>
            <a:endParaRPr lang="zh-CN" altLang="en-US" sz="1800" b="1">
              <a:latin typeface="微软雅黑" panose="020B0503020204020204" charset="-122"/>
              <a:ea typeface="微软雅黑" panose="020B0503020204020204" charset="-122"/>
              <a:sym typeface="+mn-ea"/>
            </a:endParaRPr>
          </a:p>
          <a:p>
            <a:r>
              <a:rPr lang="en-US" altLang="zh-CN" b="1">
                <a:latin typeface="微软雅黑" panose="020B0503020204020204" charset="-122"/>
                <a:ea typeface="微软雅黑" panose="020B0503020204020204" charset="-122"/>
                <a:sym typeface="+mn-ea"/>
              </a:rPr>
              <a:t>The</a:t>
            </a:r>
            <a:r>
              <a:rPr lang="zh-CN" altLang="en-US" b="1">
                <a:latin typeface="微软雅黑" panose="020B0503020204020204" charset="-122"/>
                <a:ea typeface="微软雅黑" panose="020B0503020204020204" charset="-122"/>
                <a:sym typeface="+mn-ea"/>
              </a:rPr>
              <a:t> conflict between coal industry and tourism</a:t>
            </a:r>
            <a:r>
              <a:rPr lang="en-US" altLang="zh-CN" b="1">
                <a:latin typeface="微软雅黑" panose="020B0503020204020204" charset="-122"/>
                <a:ea typeface="微软雅黑" panose="020B0503020204020204" charset="-122"/>
                <a:sym typeface="+mn-ea"/>
              </a:rPr>
              <a:t> </a:t>
            </a:r>
            <a:r>
              <a:rPr lang="zh-CN" altLang="en-US" b="1">
                <a:latin typeface="微软雅黑" panose="020B0503020204020204" charset="-122"/>
                <a:ea typeface="微软雅黑" panose="020B0503020204020204" charset="-122"/>
                <a:sym typeface="+mn-ea"/>
              </a:rPr>
              <a:t>service industry development</a:t>
            </a:r>
            <a:endParaRPr lang="zh-CN" altLang="en-US" b="1">
              <a:latin typeface="微软雅黑" panose="020B0503020204020204" charset="-122"/>
              <a:ea typeface="微软雅黑" panose="020B0503020204020204" charset="-122"/>
              <a:sym typeface="+mn-ea"/>
            </a:endParaRPr>
          </a:p>
        </p:txBody>
      </p:sp>
      <p:graphicFrame>
        <p:nvGraphicFramePr>
          <p:cNvPr id="13" name="表格 12"/>
          <p:cNvGraphicFramePr/>
          <p:nvPr>
            <p:custDataLst>
              <p:tags r:id="rId6"/>
            </p:custDataLst>
          </p:nvPr>
        </p:nvGraphicFramePr>
        <p:xfrm>
          <a:off x="6023610" y="2635885"/>
          <a:ext cx="5862955" cy="2225675"/>
        </p:xfrm>
        <a:graphic>
          <a:graphicData uri="http://schemas.openxmlformats.org/drawingml/2006/table">
            <a:tbl>
              <a:tblPr firstRow="1" bandRow="1">
                <a:tableStyleId>{5C22544A-7EE6-4342-B048-85BDC9FD1C3A}</a:tableStyleId>
              </a:tblPr>
              <a:tblGrid>
                <a:gridCol w="837565"/>
                <a:gridCol w="837565"/>
                <a:gridCol w="837565"/>
                <a:gridCol w="837565"/>
                <a:gridCol w="837565"/>
                <a:gridCol w="837565"/>
                <a:gridCol w="837565"/>
              </a:tblGrid>
              <a:tr h="445135">
                <a:tc>
                  <a:txBody>
                    <a:bodyPr/>
                    <a:p>
                      <a:pPr algn="ctr">
                        <a:buNone/>
                      </a:pPr>
                      <a:r>
                        <a:rPr lang="zh-CN" altLang="en-US" sz="1000">
                          <a:solidFill>
                            <a:srgbClr val="000000"/>
                          </a:solidFill>
                          <a:latin typeface="黑体" panose="02010609060101010101" charset="-122"/>
                          <a:ea typeface="黑体" panose="02010609060101010101" charset="-122"/>
                        </a:rPr>
                        <a:t>年份</a:t>
                      </a:r>
                      <a:endParaRPr lang="zh-CN" altLang="en-US" sz="1000">
                        <a:solidFill>
                          <a:srgbClr val="000000"/>
                        </a:solidFill>
                        <a:latin typeface="黑体" panose="02010609060101010101" charset="-122"/>
                        <a:ea typeface="黑体" panose="02010609060101010101" charset="-122"/>
                      </a:endParaRPr>
                    </a:p>
                    <a:p>
                      <a:pPr algn="ctr">
                        <a:buNone/>
                      </a:pPr>
                      <a:r>
                        <a:rPr lang="en-US" altLang="zh-CN" sz="1000">
                          <a:solidFill>
                            <a:srgbClr val="000000"/>
                          </a:solidFill>
                          <a:latin typeface="黑体" panose="02010609060101010101" charset="-122"/>
                          <a:ea typeface="黑体" panose="02010609060101010101" charset="-122"/>
                        </a:rPr>
                        <a:t>Year</a:t>
                      </a:r>
                      <a:endParaRPr lang="en-US" altLang="zh-CN" sz="1000">
                        <a:solidFill>
                          <a:srgbClr val="000000"/>
                        </a:solidFill>
                        <a:latin typeface="黑体" panose="02010609060101010101" charset="-122"/>
                        <a:ea typeface="黑体" panose="02010609060101010101" charset="-122"/>
                      </a:endParaRPr>
                    </a:p>
                  </a:txBody>
                  <a:tcPr marL="12700" marR="12700" marT="12700" vert="horz" anchor="ctr" anchorCtr="0"/>
                </a:tc>
                <a:tc>
                  <a:txBody>
                    <a:bodyPr/>
                    <a:p>
                      <a:pPr algn="ctr">
                        <a:buNone/>
                      </a:pPr>
                      <a:r>
                        <a:rPr lang="zh-CN" sz="1000">
                          <a:solidFill>
                            <a:srgbClr val="000000"/>
                          </a:solidFill>
                          <a:latin typeface="黑体" panose="02010609060101010101" charset="-122"/>
                          <a:ea typeface="黑体" panose="02010609060101010101" charset="-122"/>
                        </a:rPr>
                        <a:t>山西省</a:t>
                      </a:r>
                      <a:endParaRPr lang="zh-CN" sz="1000">
                        <a:solidFill>
                          <a:srgbClr val="000000"/>
                        </a:solidFill>
                        <a:latin typeface="黑体" panose="02010609060101010101" charset="-122"/>
                        <a:ea typeface="黑体" panose="02010609060101010101" charset="-122"/>
                      </a:endParaRPr>
                    </a:p>
                    <a:p>
                      <a:pPr algn="ctr">
                        <a:buNone/>
                      </a:pPr>
                      <a:r>
                        <a:rPr lang="en-US" altLang="zh-CN" sz="1000">
                          <a:solidFill>
                            <a:srgbClr val="000000"/>
                          </a:solidFill>
                          <a:latin typeface="黑体" panose="02010609060101010101" charset="-122"/>
                          <a:ea typeface="黑体" panose="02010609060101010101" charset="-122"/>
                        </a:rPr>
                        <a:t>Shanxi</a:t>
                      </a:r>
                      <a:endParaRPr lang="en-US" altLang="zh-CN" sz="1000">
                        <a:solidFill>
                          <a:srgbClr val="000000"/>
                        </a:solidFill>
                        <a:latin typeface="黑体" panose="02010609060101010101" charset="-122"/>
                        <a:ea typeface="黑体" panose="02010609060101010101" charset="-122"/>
                      </a:endParaRPr>
                    </a:p>
                  </a:txBody>
                  <a:tcPr marL="12700" marR="12700" marT="12700" vert="horz" anchor="ctr" anchorCtr="0"/>
                </a:tc>
                <a:tc>
                  <a:txBody>
                    <a:bodyPr/>
                    <a:p>
                      <a:pPr algn="ctr">
                        <a:buNone/>
                      </a:pPr>
                      <a:r>
                        <a:rPr lang="zh-CN" sz="1000">
                          <a:solidFill>
                            <a:srgbClr val="000000"/>
                          </a:solidFill>
                          <a:latin typeface="黑体" panose="02010609060101010101" charset="-122"/>
                          <a:ea typeface="黑体" panose="02010609060101010101" charset="-122"/>
                        </a:rPr>
                        <a:t>安徽省</a:t>
                      </a:r>
                      <a:endParaRPr lang="zh-CN" sz="1000">
                        <a:solidFill>
                          <a:srgbClr val="000000"/>
                        </a:solidFill>
                        <a:latin typeface="黑体" panose="02010609060101010101" charset="-122"/>
                        <a:ea typeface="黑体" panose="02010609060101010101" charset="-122"/>
                      </a:endParaRPr>
                    </a:p>
                    <a:p>
                      <a:pPr algn="ctr">
                        <a:buNone/>
                      </a:pPr>
                      <a:r>
                        <a:rPr lang="en-US" altLang="zh-CN" sz="1000">
                          <a:solidFill>
                            <a:srgbClr val="000000"/>
                          </a:solidFill>
                          <a:latin typeface="黑体" panose="02010609060101010101" charset="-122"/>
                          <a:ea typeface="黑体" panose="02010609060101010101" charset="-122"/>
                        </a:rPr>
                        <a:t>Anhui</a:t>
                      </a:r>
                      <a:endParaRPr lang="en-US" altLang="zh-CN" sz="1000">
                        <a:solidFill>
                          <a:srgbClr val="000000"/>
                        </a:solidFill>
                        <a:latin typeface="黑体" panose="02010609060101010101" charset="-122"/>
                        <a:ea typeface="黑体" panose="02010609060101010101" charset="-122"/>
                      </a:endParaRPr>
                    </a:p>
                  </a:txBody>
                  <a:tcPr marL="12700" marR="12700" marT="12700" vert="horz" anchor="ctr" anchorCtr="0"/>
                </a:tc>
                <a:tc>
                  <a:txBody>
                    <a:bodyPr/>
                    <a:p>
                      <a:pPr algn="ctr">
                        <a:buNone/>
                      </a:pPr>
                      <a:r>
                        <a:rPr lang="zh-CN" sz="1000">
                          <a:solidFill>
                            <a:srgbClr val="000000"/>
                          </a:solidFill>
                          <a:latin typeface="黑体" panose="02010609060101010101" charset="-122"/>
                          <a:ea typeface="黑体" panose="02010609060101010101" charset="-122"/>
                        </a:rPr>
                        <a:t>河南省</a:t>
                      </a:r>
                      <a:endParaRPr lang="zh-CN" sz="1000">
                        <a:solidFill>
                          <a:srgbClr val="000000"/>
                        </a:solidFill>
                        <a:latin typeface="黑体" panose="02010609060101010101" charset="-122"/>
                        <a:ea typeface="黑体" panose="02010609060101010101" charset="-122"/>
                      </a:endParaRPr>
                    </a:p>
                    <a:p>
                      <a:pPr algn="ctr">
                        <a:buNone/>
                      </a:pPr>
                      <a:r>
                        <a:rPr lang="en-US" altLang="zh-CN" sz="1000">
                          <a:solidFill>
                            <a:srgbClr val="000000"/>
                          </a:solidFill>
                          <a:latin typeface="黑体" panose="02010609060101010101" charset="-122"/>
                          <a:ea typeface="黑体" panose="02010609060101010101" charset="-122"/>
                        </a:rPr>
                        <a:t>Henan</a:t>
                      </a:r>
                      <a:endParaRPr lang="en-US" altLang="zh-CN" sz="1000">
                        <a:solidFill>
                          <a:srgbClr val="000000"/>
                        </a:solidFill>
                        <a:latin typeface="黑体" panose="02010609060101010101" charset="-122"/>
                        <a:ea typeface="黑体" panose="02010609060101010101" charset="-122"/>
                      </a:endParaRPr>
                    </a:p>
                  </a:txBody>
                  <a:tcPr marL="12700" marR="12700" marT="12700" vert="horz" anchor="ctr" anchorCtr="0"/>
                </a:tc>
                <a:tc>
                  <a:txBody>
                    <a:bodyPr/>
                    <a:p>
                      <a:pPr algn="ctr">
                        <a:buNone/>
                      </a:pPr>
                      <a:r>
                        <a:rPr lang="zh-CN" sz="1000">
                          <a:solidFill>
                            <a:srgbClr val="000000"/>
                          </a:solidFill>
                          <a:latin typeface="黑体" panose="02010609060101010101" charset="-122"/>
                          <a:ea typeface="黑体" panose="02010609060101010101" charset="-122"/>
                        </a:rPr>
                        <a:t>江西省</a:t>
                      </a:r>
                      <a:endParaRPr lang="zh-CN" sz="1000">
                        <a:solidFill>
                          <a:srgbClr val="000000"/>
                        </a:solidFill>
                        <a:latin typeface="黑体" panose="02010609060101010101" charset="-122"/>
                        <a:ea typeface="黑体" panose="02010609060101010101" charset="-122"/>
                      </a:endParaRPr>
                    </a:p>
                    <a:p>
                      <a:pPr algn="ctr">
                        <a:buNone/>
                      </a:pPr>
                      <a:r>
                        <a:rPr lang="en-US" altLang="zh-CN" sz="1000">
                          <a:solidFill>
                            <a:srgbClr val="000000"/>
                          </a:solidFill>
                          <a:latin typeface="黑体" panose="02010609060101010101" charset="-122"/>
                          <a:ea typeface="黑体" panose="02010609060101010101" charset="-122"/>
                        </a:rPr>
                        <a:t>Jiangxi</a:t>
                      </a:r>
                      <a:endParaRPr lang="en-US" altLang="zh-CN" sz="1000">
                        <a:solidFill>
                          <a:srgbClr val="000000"/>
                        </a:solidFill>
                        <a:latin typeface="黑体" panose="02010609060101010101" charset="-122"/>
                        <a:ea typeface="黑体" panose="02010609060101010101" charset="-122"/>
                      </a:endParaRPr>
                    </a:p>
                  </a:txBody>
                  <a:tcPr marL="12700" marR="12700" marT="12700" vert="horz" anchor="ctr" anchorCtr="0"/>
                </a:tc>
                <a:tc>
                  <a:txBody>
                    <a:bodyPr/>
                    <a:p>
                      <a:pPr algn="ctr">
                        <a:buNone/>
                      </a:pPr>
                      <a:r>
                        <a:rPr lang="zh-CN" sz="1000">
                          <a:solidFill>
                            <a:srgbClr val="000000"/>
                          </a:solidFill>
                          <a:latin typeface="黑体" panose="02010609060101010101" charset="-122"/>
                          <a:ea typeface="黑体" panose="02010609060101010101" charset="-122"/>
                        </a:rPr>
                        <a:t>湖北省</a:t>
                      </a:r>
                      <a:endParaRPr lang="zh-CN" sz="1000">
                        <a:solidFill>
                          <a:srgbClr val="000000"/>
                        </a:solidFill>
                        <a:latin typeface="黑体" panose="02010609060101010101" charset="-122"/>
                        <a:ea typeface="黑体" panose="02010609060101010101" charset="-122"/>
                      </a:endParaRPr>
                    </a:p>
                    <a:p>
                      <a:pPr algn="ctr">
                        <a:buNone/>
                      </a:pPr>
                      <a:r>
                        <a:rPr lang="en-US" altLang="zh-CN" sz="1000">
                          <a:solidFill>
                            <a:srgbClr val="000000"/>
                          </a:solidFill>
                          <a:latin typeface="黑体" panose="02010609060101010101" charset="-122"/>
                          <a:ea typeface="黑体" panose="02010609060101010101" charset="-122"/>
                        </a:rPr>
                        <a:t>Hubei</a:t>
                      </a:r>
                      <a:endParaRPr lang="en-US" altLang="zh-CN" sz="1000">
                        <a:solidFill>
                          <a:srgbClr val="000000"/>
                        </a:solidFill>
                        <a:latin typeface="黑体" panose="02010609060101010101" charset="-122"/>
                        <a:ea typeface="黑体" panose="02010609060101010101" charset="-122"/>
                      </a:endParaRPr>
                    </a:p>
                  </a:txBody>
                  <a:tcPr marL="12700" marR="12700" marT="12700" vert="horz" anchor="ctr" anchorCtr="0"/>
                </a:tc>
                <a:tc>
                  <a:txBody>
                    <a:bodyPr/>
                    <a:p>
                      <a:pPr algn="ctr">
                        <a:buNone/>
                      </a:pPr>
                      <a:r>
                        <a:rPr lang="zh-CN" sz="1000">
                          <a:solidFill>
                            <a:srgbClr val="000000"/>
                          </a:solidFill>
                          <a:latin typeface="黑体" panose="02010609060101010101" charset="-122"/>
                          <a:ea typeface="黑体" panose="02010609060101010101" charset="-122"/>
                        </a:rPr>
                        <a:t>湖南省</a:t>
                      </a:r>
                      <a:endParaRPr lang="zh-CN" sz="1000">
                        <a:solidFill>
                          <a:srgbClr val="000000"/>
                        </a:solidFill>
                        <a:latin typeface="黑体" panose="02010609060101010101" charset="-122"/>
                        <a:ea typeface="黑体" panose="02010609060101010101" charset="-122"/>
                      </a:endParaRPr>
                    </a:p>
                    <a:p>
                      <a:pPr algn="ctr">
                        <a:buNone/>
                      </a:pPr>
                      <a:r>
                        <a:rPr lang="en-US" altLang="zh-CN" sz="1000">
                          <a:solidFill>
                            <a:srgbClr val="000000"/>
                          </a:solidFill>
                          <a:latin typeface="黑体" panose="02010609060101010101" charset="-122"/>
                          <a:ea typeface="黑体" panose="02010609060101010101" charset="-122"/>
                        </a:rPr>
                        <a:t>Hunan</a:t>
                      </a:r>
                      <a:endParaRPr lang="en-US" altLang="zh-CN" sz="1000">
                        <a:solidFill>
                          <a:srgbClr val="000000"/>
                        </a:solidFill>
                        <a:latin typeface="黑体" panose="02010609060101010101" charset="-122"/>
                        <a:ea typeface="黑体" panose="02010609060101010101" charset="-122"/>
                      </a:endParaRPr>
                    </a:p>
                  </a:txBody>
                  <a:tcPr marL="12700" marR="12700" marT="12700" vert="horz" anchor="ctr" anchorCtr="0"/>
                </a:tc>
              </a:tr>
              <a:tr h="445135">
                <a:tc>
                  <a:txBody>
                    <a:bodyPr/>
                    <a:p>
                      <a:pPr algn="ctr">
                        <a:buNone/>
                      </a:pPr>
                      <a:r>
                        <a:rPr lang="en-US" sz="1000">
                          <a:solidFill>
                            <a:srgbClr val="000000"/>
                          </a:solidFill>
                          <a:latin typeface="微软雅黑" panose="020B0503020204020204" charset="-122"/>
                          <a:ea typeface="微软雅黑" panose="020B0503020204020204" charset="-122"/>
                        </a:rPr>
                        <a:t>2005</a:t>
                      </a:r>
                      <a:endParaRPr lang="en-US" altLang="en-US" sz="1000">
                        <a:solidFill>
                          <a:srgbClr val="000000"/>
                        </a:solidFill>
                        <a:latin typeface="微软雅黑" panose="020B0503020204020204" charset="-122"/>
                        <a:ea typeface="微软雅黑" panose="020B0503020204020204" charset="-122"/>
                      </a:endParaRPr>
                    </a:p>
                  </a:txBody>
                  <a:tcPr marL="12700" marR="12700" marT="12700" vert="horz" anchor="ctr" anchorCtr="0"/>
                </a:tc>
                <a:tc>
                  <a:txBody>
                    <a:bodyPr/>
                    <a:p>
                      <a:pPr algn="ctr">
                        <a:buNone/>
                      </a:pPr>
                      <a:r>
                        <a:rPr lang="en-US" sz="1000">
                          <a:solidFill>
                            <a:srgbClr val="000000"/>
                          </a:solidFill>
                          <a:latin typeface="微软雅黑" panose="020B0503020204020204" charset="-122"/>
                          <a:ea typeface="微软雅黑" panose="020B0503020204020204" charset="-122"/>
                        </a:rPr>
                        <a:t>291.99 </a:t>
                      </a:r>
                      <a:endParaRPr lang="en-US" altLang="en-US" sz="1000">
                        <a:solidFill>
                          <a:srgbClr val="000000"/>
                        </a:solidFill>
                        <a:latin typeface="微软雅黑" panose="020B0503020204020204" charset="-122"/>
                        <a:ea typeface="微软雅黑" panose="020B0503020204020204" charset="-122"/>
                      </a:endParaRPr>
                    </a:p>
                  </a:txBody>
                  <a:tcPr marL="12700" marR="12700" marT="12700" vert="horz" anchor="ctr" anchorCtr="0"/>
                </a:tc>
                <a:tc>
                  <a:txBody>
                    <a:bodyPr/>
                    <a:p>
                      <a:pPr algn="ctr">
                        <a:buNone/>
                      </a:pPr>
                      <a:r>
                        <a:rPr lang="en-US" sz="1000">
                          <a:solidFill>
                            <a:srgbClr val="000000"/>
                          </a:solidFill>
                          <a:latin typeface="微软雅黑" panose="020B0503020204020204" charset="-122"/>
                          <a:ea typeface="微软雅黑" panose="020B0503020204020204" charset="-122"/>
                        </a:rPr>
                        <a:t>289.00 </a:t>
                      </a:r>
                      <a:endParaRPr lang="en-US" altLang="en-US" sz="1000">
                        <a:solidFill>
                          <a:srgbClr val="000000"/>
                        </a:solidFill>
                        <a:latin typeface="微软雅黑" panose="020B0503020204020204" charset="-122"/>
                        <a:ea typeface="微软雅黑" panose="020B0503020204020204" charset="-122"/>
                      </a:endParaRPr>
                    </a:p>
                  </a:txBody>
                  <a:tcPr marL="12700" marR="12700" marT="12700" vert="horz" anchor="ctr" anchorCtr="0"/>
                </a:tc>
                <a:tc>
                  <a:txBody>
                    <a:bodyPr/>
                    <a:p>
                      <a:pPr algn="ctr">
                        <a:buNone/>
                      </a:pPr>
                      <a:r>
                        <a:rPr lang="en-US" sz="1000">
                          <a:solidFill>
                            <a:srgbClr val="000000"/>
                          </a:solidFill>
                          <a:latin typeface="微软雅黑" panose="020B0503020204020204" charset="-122"/>
                          <a:ea typeface="微软雅黑" panose="020B0503020204020204" charset="-122"/>
                        </a:rPr>
                        <a:t>800.20 </a:t>
                      </a:r>
                      <a:endParaRPr lang="en-US" altLang="en-US" sz="1000">
                        <a:solidFill>
                          <a:srgbClr val="000000"/>
                        </a:solidFill>
                        <a:latin typeface="微软雅黑" panose="020B0503020204020204" charset="-122"/>
                        <a:ea typeface="微软雅黑" panose="020B0503020204020204" charset="-122"/>
                      </a:endParaRPr>
                    </a:p>
                  </a:txBody>
                  <a:tcPr marL="12700" marR="12700" marT="12700" vert="horz" anchor="ctr" anchorCtr="0"/>
                </a:tc>
                <a:tc>
                  <a:txBody>
                    <a:bodyPr/>
                    <a:p>
                      <a:pPr algn="ctr">
                        <a:buNone/>
                      </a:pPr>
                      <a:r>
                        <a:rPr lang="en-US" sz="1000">
                          <a:solidFill>
                            <a:srgbClr val="000000"/>
                          </a:solidFill>
                          <a:latin typeface="微软雅黑" panose="020B0503020204020204" charset="-122"/>
                          <a:ea typeface="微软雅黑" panose="020B0503020204020204" charset="-122"/>
                        </a:rPr>
                        <a:t>320.02 </a:t>
                      </a:r>
                      <a:endParaRPr lang="en-US" altLang="en-US" sz="1000">
                        <a:solidFill>
                          <a:srgbClr val="000000"/>
                        </a:solidFill>
                        <a:latin typeface="微软雅黑" panose="020B0503020204020204" charset="-122"/>
                        <a:ea typeface="微软雅黑" panose="020B0503020204020204" charset="-122"/>
                      </a:endParaRPr>
                    </a:p>
                  </a:txBody>
                  <a:tcPr marL="12700" marR="12700" marT="12700" vert="horz" anchor="ctr" anchorCtr="0"/>
                </a:tc>
                <a:tc>
                  <a:txBody>
                    <a:bodyPr/>
                    <a:p>
                      <a:pPr algn="ctr">
                        <a:buNone/>
                      </a:pPr>
                      <a:r>
                        <a:rPr lang="en-US" sz="1000">
                          <a:solidFill>
                            <a:srgbClr val="000000"/>
                          </a:solidFill>
                          <a:latin typeface="微软雅黑" panose="020B0503020204020204" charset="-122"/>
                          <a:ea typeface="微软雅黑" panose="020B0503020204020204" charset="-122"/>
                        </a:rPr>
                        <a:t>473.15 </a:t>
                      </a:r>
                      <a:endParaRPr lang="en-US" altLang="en-US" sz="1000">
                        <a:solidFill>
                          <a:srgbClr val="000000"/>
                        </a:solidFill>
                        <a:latin typeface="微软雅黑" panose="020B0503020204020204" charset="-122"/>
                        <a:ea typeface="微软雅黑" panose="020B0503020204020204" charset="-122"/>
                      </a:endParaRPr>
                    </a:p>
                  </a:txBody>
                  <a:tcPr marL="12700" marR="12700" marT="12700" vert="horz" anchor="ctr" anchorCtr="0"/>
                </a:tc>
                <a:tc>
                  <a:txBody>
                    <a:bodyPr/>
                    <a:p>
                      <a:pPr algn="ctr">
                        <a:buNone/>
                      </a:pPr>
                      <a:r>
                        <a:rPr lang="en-US" sz="1000">
                          <a:solidFill>
                            <a:srgbClr val="000000"/>
                          </a:solidFill>
                          <a:latin typeface="微软雅黑" panose="020B0503020204020204" charset="-122"/>
                          <a:ea typeface="微软雅黑" panose="020B0503020204020204" charset="-122"/>
                        </a:rPr>
                        <a:t>453.62 </a:t>
                      </a:r>
                      <a:endParaRPr lang="en-US" altLang="en-US" sz="1000">
                        <a:solidFill>
                          <a:srgbClr val="000000"/>
                        </a:solidFill>
                        <a:latin typeface="微软雅黑" panose="020B0503020204020204" charset="-122"/>
                        <a:ea typeface="微软雅黑" panose="020B0503020204020204" charset="-122"/>
                      </a:endParaRPr>
                    </a:p>
                  </a:txBody>
                  <a:tcPr marL="12700" marR="12700" marT="12700" vert="horz" anchor="ctr" anchorCtr="0"/>
                </a:tc>
              </a:tr>
              <a:tr h="445135">
                <a:tc>
                  <a:txBody>
                    <a:bodyPr/>
                    <a:p>
                      <a:pPr algn="ctr">
                        <a:buNone/>
                      </a:pPr>
                      <a:r>
                        <a:rPr lang="en-US" sz="1000">
                          <a:solidFill>
                            <a:srgbClr val="000000"/>
                          </a:solidFill>
                          <a:latin typeface="微软雅黑" panose="020B0503020204020204" charset="-122"/>
                          <a:ea typeface="微软雅黑" panose="020B0503020204020204" charset="-122"/>
                        </a:rPr>
                        <a:t>2010</a:t>
                      </a:r>
                      <a:endParaRPr lang="en-US" altLang="en-US" sz="1000">
                        <a:solidFill>
                          <a:srgbClr val="000000"/>
                        </a:solidFill>
                        <a:latin typeface="微软雅黑" panose="020B0503020204020204" charset="-122"/>
                        <a:ea typeface="微软雅黑" panose="020B0503020204020204" charset="-122"/>
                      </a:endParaRPr>
                    </a:p>
                  </a:txBody>
                  <a:tcPr marL="12700" marR="12700" marT="12700" vert="horz" anchor="ctr" anchorCtr="0"/>
                </a:tc>
                <a:tc>
                  <a:txBody>
                    <a:bodyPr/>
                    <a:p>
                      <a:pPr algn="ctr">
                        <a:buNone/>
                      </a:pPr>
                      <a:r>
                        <a:rPr lang="en-US" sz="1000">
                          <a:solidFill>
                            <a:srgbClr val="000000"/>
                          </a:solidFill>
                          <a:latin typeface="微软雅黑" panose="020B0503020204020204" charset="-122"/>
                          <a:ea typeface="微软雅黑" panose="020B0503020204020204" charset="-122"/>
                        </a:rPr>
                        <a:t>1083.46 </a:t>
                      </a:r>
                      <a:endParaRPr lang="en-US" altLang="en-US" sz="1000">
                        <a:solidFill>
                          <a:srgbClr val="000000"/>
                        </a:solidFill>
                        <a:latin typeface="微软雅黑" panose="020B0503020204020204" charset="-122"/>
                        <a:ea typeface="微软雅黑" panose="020B0503020204020204" charset="-122"/>
                      </a:endParaRPr>
                    </a:p>
                  </a:txBody>
                  <a:tcPr marL="12700" marR="12700" marT="12700" vert="horz" anchor="ctr" anchorCtr="0"/>
                </a:tc>
                <a:tc>
                  <a:txBody>
                    <a:bodyPr/>
                    <a:p>
                      <a:pPr algn="ctr">
                        <a:buNone/>
                      </a:pPr>
                      <a:r>
                        <a:rPr lang="en-US" sz="1000">
                          <a:solidFill>
                            <a:srgbClr val="000000"/>
                          </a:solidFill>
                          <a:latin typeface="微软雅黑" panose="020B0503020204020204" charset="-122"/>
                          <a:ea typeface="微软雅黑" panose="020B0503020204020204" charset="-122"/>
                        </a:rPr>
                        <a:t>1094.80 </a:t>
                      </a:r>
                      <a:endParaRPr lang="en-US" altLang="en-US" sz="1000">
                        <a:solidFill>
                          <a:srgbClr val="000000"/>
                        </a:solidFill>
                        <a:latin typeface="微软雅黑" panose="020B0503020204020204" charset="-122"/>
                        <a:ea typeface="微软雅黑" panose="020B0503020204020204" charset="-122"/>
                      </a:endParaRPr>
                    </a:p>
                  </a:txBody>
                  <a:tcPr marL="12700" marR="12700" marT="12700" vert="horz" anchor="ctr" anchorCtr="0"/>
                </a:tc>
                <a:tc>
                  <a:txBody>
                    <a:bodyPr/>
                    <a:p>
                      <a:pPr algn="ctr">
                        <a:buNone/>
                      </a:pPr>
                      <a:r>
                        <a:rPr lang="en-US" sz="1000">
                          <a:solidFill>
                            <a:srgbClr val="000000"/>
                          </a:solidFill>
                          <a:latin typeface="微软雅黑" panose="020B0503020204020204" charset="-122"/>
                          <a:ea typeface="微软雅黑" panose="020B0503020204020204" charset="-122"/>
                        </a:rPr>
                        <a:t>2294.80 </a:t>
                      </a:r>
                      <a:endParaRPr lang="en-US" altLang="en-US" sz="1000">
                        <a:solidFill>
                          <a:srgbClr val="000000"/>
                        </a:solidFill>
                        <a:latin typeface="微软雅黑" panose="020B0503020204020204" charset="-122"/>
                        <a:ea typeface="微软雅黑" panose="020B0503020204020204" charset="-122"/>
                      </a:endParaRPr>
                    </a:p>
                  </a:txBody>
                  <a:tcPr marL="12700" marR="12700" marT="12700" vert="horz" anchor="ctr" anchorCtr="0"/>
                </a:tc>
                <a:tc>
                  <a:txBody>
                    <a:bodyPr/>
                    <a:p>
                      <a:pPr algn="ctr">
                        <a:buNone/>
                      </a:pPr>
                      <a:r>
                        <a:rPr lang="en-US" sz="1000">
                          <a:solidFill>
                            <a:srgbClr val="000000"/>
                          </a:solidFill>
                          <a:latin typeface="微软雅黑" panose="020B0503020204020204" charset="-122"/>
                          <a:ea typeface="微软雅黑" panose="020B0503020204020204" charset="-122"/>
                        </a:rPr>
                        <a:t>818.32 </a:t>
                      </a:r>
                      <a:endParaRPr lang="en-US" altLang="en-US" sz="1000">
                        <a:solidFill>
                          <a:srgbClr val="000000"/>
                        </a:solidFill>
                        <a:latin typeface="微软雅黑" panose="020B0503020204020204" charset="-122"/>
                        <a:ea typeface="微软雅黑" panose="020B0503020204020204" charset="-122"/>
                      </a:endParaRPr>
                    </a:p>
                  </a:txBody>
                  <a:tcPr marL="12700" marR="12700" marT="12700" vert="horz" anchor="ctr" anchorCtr="0"/>
                </a:tc>
                <a:tc>
                  <a:txBody>
                    <a:bodyPr/>
                    <a:p>
                      <a:pPr algn="ctr">
                        <a:buNone/>
                      </a:pPr>
                      <a:r>
                        <a:rPr lang="en-US" sz="1000">
                          <a:solidFill>
                            <a:srgbClr val="000000"/>
                          </a:solidFill>
                          <a:latin typeface="微软雅黑" panose="020B0503020204020204" charset="-122"/>
                          <a:ea typeface="微软雅黑" panose="020B0503020204020204" charset="-122"/>
                        </a:rPr>
                        <a:t>1460.53 </a:t>
                      </a:r>
                      <a:endParaRPr lang="en-US" altLang="en-US" sz="1000">
                        <a:solidFill>
                          <a:srgbClr val="000000"/>
                        </a:solidFill>
                        <a:latin typeface="微软雅黑" panose="020B0503020204020204" charset="-122"/>
                        <a:ea typeface="微软雅黑" panose="020B0503020204020204" charset="-122"/>
                      </a:endParaRPr>
                    </a:p>
                  </a:txBody>
                  <a:tcPr marL="12700" marR="12700" marT="12700" vert="horz" anchor="ctr" anchorCtr="0"/>
                </a:tc>
                <a:tc>
                  <a:txBody>
                    <a:bodyPr/>
                    <a:p>
                      <a:pPr algn="ctr">
                        <a:buNone/>
                      </a:pPr>
                      <a:r>
                        <a:rPr lang="en-US" sz="1000">
                          <a:solidFill>
                            <a:srgbClr val="000000"/>
                          </a:solidFill>
                          <a:latin typeface="微软雅黑" panose="020B0503020204020204" charset="-122"/>
                          <a:ea typeface="微软雅黑" panose="020B0503020204020204" charset="-122"/>
                        </a:rPr>
                        <a:t>1425.80 </a:t>
                      </a:r>
                      <a:endParaRPr lang="en-US" altLang="en-US" sz="1000">
                        <a:solidFill>
                          <a:srgbClr val="000000"/>
                        </a:solidFill>
                        <a:latin typeface="微软雅黑" panose="020B0503020204020204" charset="-122"/>
                        <a:ea typeface="微软雅黑" panose="020B0503020204020204" charset="-122"/>
                      </a:endParaRPr>
                    </a:p>
                  </a:txBody>
                  <a:tcPr marL="12700" marR="12700" marT="12700" vert="horz" anchor="ctr" anchorCtr="0"/>
                </a:tc>
              </a:tr>
              <a:tr h="445135">
                <a:tc>
                  <a:txBody>
                    <a:bodyPr/>
                    <a:p>
                      <a:pPr algn="ctr">
                        <a:buNone/>
                      </a:pPr>
                      <a:r>
                        <a:rPr lang="en-US" sz="1000">
                          <a:solidFill>
                            <a:srgbClr val="000000"/>
                          </a:solidFill>
                          <a:latin typeface="微软雅黑" panose="020B0503020204020204" charset="-122"/>
                          <a:ea typeface="微软雅黑" panose="020B0503020204020204" charset="-122"/>
                        </a:rPr>
                        <a:t>2015</a:t>
                      </a:r>
                      <a:endParaRPr lang="en-US" altLang="en-US" sz="1000">
                        <a:solidFill>
                          <a:srgbClr val="000000"/>
                        </a:solidFill>
                        <a:latin typeface="微软雅黑" panose="020B0503020204020204" charset="-122"/>
                        <a:ea typeface="微软雅黑" panose="020B0503020204020204" charset="-122"/>
                      </a:endParaRPr>
                    </a:p>
                  </a:txBody>
                  <a:tcPr marL="12700" marR="12700" marT="12700" vert="horz" anchor="ctr" anchorCtr="0"/>
                </a:tc>
                <a:tc>
                  <a:txBody>
                    <a:bodyPr/>
                    <a:p>
                      <a:pPr algn="ctr">
                        <a:buNone/>
                      </a:pPr>
                      <a:r>
                        <a:rPr lang="en-US" sz="1000">
                          <a:solidFill>
                            <a:srgbClr val="000000"/>
                          </a:solidFill>
                          <a:latin typeface="微软雅黑" panose="020B0503020204020204" charset="-122"/>
                          <a:ea typeface="微软雅黑" panose="020B0503020204020204" charset="-122"/>
                        </a:rPr>
                        <a:t>3447.50 </a:t>
                      </a:r>
                      <a:endParaRPr lang="en-US" altLang="en-US" sz="1000">
                        <a:solidFill>
                          <a:srgbClr val="000000"/>
                        </a:solidFill>
                        <a:latin typeface="微软雅黑" panose="020B0503020204020204" charset="-122"/>
                        <a:ea typeface="微软雅黑" panose="020B0503020204020204" charset="-122"/>
                      </a:endParaRPr>
                    </a:p>
                  </a:txBody>
                  <a:tcPr marL="12700" marR="12700" marT="12700" vert="horz" anchor="ctr" anchorCtr="0"/>
                </a:tc>
                <a:tc>
                  <a:txBody>
                    <a:bodyPr/>
                    <a:p>
                      <a:pPr algn="ctr">
                        <a:buNone/>
                      </a:pPr>
                      <a:r>
                        <a:rPr lang="en-US" sz="1000">
                          <a:solidFill>
                            <a:srgbClr val="000000"/>
                          </a:solidFill>
                          <a:latin typeface="微软雅黑" panose="020B0503020204020204" charset="-122"/>
                          <a:ea typeface="微软雅黑" panose="020B0503020204020204" charset="-122"/>
                        </a:rPr>
                        <a:t>3980.50 </a:t>
                      </a:r>
                      <a:endParaRPr lang="en-US" altLang="en-US" sz="1000">
                        <a:solidFill>
                          <a:srgbClr val="000000"/>
                        </a:solidFill>
                        <a:latin typeface="微软雅黑" panose="020B0503020204020204" charset="-122"/>
                        <a:ea typeface="微软雅黑" panose="020B0503020204020204" charset="-122"/>
                      </a:endParaRPr>
                    </a:p>
                  </a:txBody>
                  <a:tcPr marL="12700" marR="12700" marT="12700" vert="horz" anchor="ctr" anchorCtr="0"/>
                </a:tc>
                <a:tc>
                  <a:txBody>
                    <a:bodyPr/>
                    <a:p>
                      <a:pPr algn="ctr">
                        <a:buNone/>
                      </a:pPr>
                      <a:r>
                        <a:rPr lang="en-US" sz="1000">
                          <a:solidFill>
                            <a:srgbClr val="000000"/>
                          </a:solidFill>
                          <a:latin typeface="微软雅黑" panose="020B0503020204020204" charset="-122"/>
                          <a:ea typeface="微软雅黑" panose="020B0503020204020204" charset="-122"/>
                        </a:rPr>
                        <a:t>5035.29 </a:t>
                      </a:r>
                      <a:endParaRPr lang="en-US" altLang="en-US" sz="1000">
                        <a:solidFill>
                          <a:srgbClr val="000000"/>
                        </a:solidFill>
                        <a:latin typeface="微软雅黑" panose="020B0503020204020204" charset="-122"/>
                        <a:ea typeface="微软雅黑" panose="020B0503020204020204" charset="-122"/>
                      </a:endParaRPr>
                    </a:p>
                  </a:txBody>
                  <a:tcPr marL="12700" marR="12700" marT="12700" vert="horz" anchor="ctr" anchorCtr="0"/>
                </a:tc>
                <a:tc>
                  <a:txBody>
                    <a:bodyPr/>
                    <a:p>
                      <a:pPr algn="ctr">
                        <a:buNone/>
                      </a:pPr>
                      <a:r>
                        <a:rPr lang="en-US" sz="1000">
                          <a:solidFill>
                            <a:srgbClr val="000000"/>
                          </a:solidFill>
                          <a:latin typeface="微软雅黑" panose="020B0503020204020204" charset="-122"/>
                          <a:ea typeface="微软雅黑" panose="020B0503020204020204" charset="-122"/>
                        </a:rPr>
                        <a:t>3637.65 </a:t>
                      </a:r>
                      <a:endParaRPr lang="en-US" altLang="en-US" sz="1000">
                        <a:solidFill>
                          <a:srgbClr val="000000"/>
                        </a:solidFill>
                        <a:latin typeface="微软雅黑" panose="020B0503020204020204" charset="-122"/>
                        <a:ea typeface="微软雅黑" panose="020B0503020204020204" charset="-122"/>
                      </a:endParaRPr>
                    </a:p>
                  </a:txBody>
                  <a:tcPr marL="12700" marR="12700" marT="12700" vert="horz" anchor="ctr" anchorCtr="0"/>
                </a:tc>
                <a:tc>
                  <a:txBody>
                    <a:bodyPr/>
                    <a:p>
                      <a:pPr algn="ctr">
                        <a:buNone/>
                      </a:pPr>
                      <a:r>
                        <a:rPr lang="en-US" sz="1000">
                          <a:solidFill>
                            <a:srgbClr val="000000"/>
                          </a:solidFill>
                          <a:latin typeface="微软雅黑" panose="020B0503020204020204" charset="-122"/>
                          <a:ea typeface="微软雅黑" panose="020B0503020204020204" charset="-122"/>
                        </a:rPr>
                        <a:t>4308.76 </a:t>
                      </a:r>
                      <a:endParaRPr lang="en-US" altLang="en-US" sz="1000">
                        <a:solidFill>
                          <a:srgbClr val="000000"/>
                        </a:solidFill>
                        <a:latin typeface="微软雅黑" panose="020B0503020204020204" charset="-122"/>
                        <a:ea typeface="微软雅黑" panose="020B0503020204020204" charset="-122"/>
                      </a:endParaRPr>
                    </a:p>
                  </a:txBody>
                  <a:tcPr marL="12700" marR="12700" marT="12700" vert="horz" anchor="ctr" anchorCtr="0"/>
                </a:tc>
                <a:tc>
                  <a:txBody>
                    <a:bodyPr/>
                    <a:p>
                      <a:pPr algn="ctr">
                        <a:buNone/>
                      </a:pPr>
                      <a:r>
                        <a:rPr lang="en-US" sz="1000">
                          <a:solidFill>
                            <a:srgbClr val="000000"/>
                          </a:solidFill>
                          <a:latin typeface="微软雅黑" panose="020B0503020204020204" charset="-122"/>
                          <a:ea typeface="微软雅黑" panose="020B0503020204020204" charset="-122"/>
                        </a:rPr>
                        <a:t>3712.91 </a:t>
                      </a:r>
                      <a:endParaRPr lang="en-US" altLang="en-US" sz="1000">
                        <a:solidFill>
                          <a:srgbClr val="000000"/>
                        </a:solidFill>
                        <a:latin typeface="微软雅黑" panose="020B0503020204020204" charset="-122"/>
                        <a:ea typeface="微软雅黑" panose="020B0503020204020204" charset="-122"/>
                      </a:endParaRPr>
                    </a:p>
                  </a:txBody>
                  <a:tcPr marL="12700" marR="12700" marT="12700" vert="horz" anchor="ctr" anchorCtr="0"/>
                </a:tc>
              </a:tr>
              <a:tr h="445135">
                <a:tc>
                  <a:txBody>
                    <a:bodyPr/>
                    <a:p>
                      <a:pPr algn="ctr">
                        <a:buNone/>
                      </a:pPr>
                      <a:r>
                        <a:rPr lang="en-US" sz="1000">
                          <a:solidFill>
                            <a:srgbClr val="000000"/>
                          </a:solidFill>
                          <a:latin typeface="微软雅黑" panose="020B0503020204020204" charset="-122"/>
                          <a:ea typeface="微软雅黑" panose="020B0503020204020204" charset="-122"/>
                        </a:rPr>
                        <a:t>2019</a:t>
                      </a:r>
                      <a:endParaRPr lang="en-US" altLang="en-US" sz="1000">
                        <a:solidFill>
                          <a:srgbClr val="000000"/>
                        </a:solidFill>
                        <a:latin typeface="微软雅黑" panose="020B0503020204020204" charset="-122"/>
                        <a:ea typeface="微软雅黑" panose="020B0503020204020204" charset="-122"/>
                      </a:endParaRPr>
                    </a:p>
                  </a:txBody>
                  <a:tcPr marL="12700" marR="12700" marT="12700" vert="horz" anchor="ctr" anchorCtr="0"/>
                </a:tc>
                <a:tc>
                  <a:txBody>
                    <a:bodyPr/>
                    <a:p>
                      <a:pPr algn="ctr">
                        <a:buNone/>
                      </a:pPr>
                      <a:r>
                        <a:rPr lang="en-US" sz="1000">
                          <a:solidFill>
                            <a:srgbClr val="000000"/>
                          </a:solidFill>
                          <a:latin typeface="微软雅黑" panose="020B0503020204020204" charset="-122"/>
                          <a:ea typeface="微软雅黑" panose="020B0503020204020204" charset="-122"/>
                        </a:rPr>
                        <a:t>8026.92 </a:t>
                      </a:r>
                      <a:endParaRPr lang="en-US" altLang="en-US" sz="1000">
                        <a:solidFill>
                          <a:srgbClr val="000000"/>
                        </a:solidFill>
                        <a:latin typeface="微软雅黑" panose="020B0503020204020204" charset="-122"/>
                        <a:ea typeface="微软雅黑" panose="020B0503020204020204" charset="-122"/>
                      </a:endParaRPr>
                    </a:p>
                  </a:txBody>
                  <a:tcPr marL="12700" marR="12700" marT="12700" vert="horz" anchor="ctr" anchorCtr="0"/>
                </a:tc>
                <a:tc>
                  <a:txBody>
                    <a:bodyPr/>
                    <a:p>
                      <a:pPr algn="ctr">
                        <a:buNone/>
                      </a:pPr>
                      <a:r>
                        <a:rPr lang="en-US" sz="1000">
                          <a:solidFill>
                            <a:srgbClr val="000000"/>
                          </a:solidFill>
                          <a:latin typeface="微软雅黑" panose="020B0503020204020204" charset="-122"/>
                          <a:ea typeface="微软雅黑" panose="020B0503020204020204" charset="-122"/>
                        </a:rPr>
                        <a:t>8291.50 </a:t>
                      </a:r>
                      <a:endParaRPr lang="en-US" altLang="en-US" sz="1000">
                        <a:solidFill>
                          <a:srgbClr val="000000"/>
                        </a:solidFill>
                        <a:latin typeface="微软雅黑" panose="020B0503020204020204" charset="-122"/>
                        <a:ea typeface="微软雅黑" panose="020B0503020204020204" charset="-122"/>
                      </a:endParaRPr>
                    </a:p>
                  </a:txBody>
                  <a:tcPr marL="12700" marR="12700" marT="12700" vert="horz" anchor="ctr" anchorCtr="0"/>
                </a:tc>
                <a:tc>
                  <a:txBody>
                    <a:bodyPr/>
                    <a:p>
                      <a:pPr algn="ctr">
                        <a:buNone/>
                      </a:pPr>
                      <a:r>
                        <a:rPr lang="en-US" sz="1000">
                          <a:solidFill>
                            <a:srgbClr val="000000"/>
                          </a:solidFill>
                          <a:latin typeface="微软雅黑" panose="020B0503020204020204" charset="-122"/>
                          <a:ea typeface="微软雅黑" panose="020B0503020204020204" charset="-122"/>
                        </a:rPr>
                        <a:t>9607.06 </a:t>
                      </a:r>
                      <a:endParaRPr lang="en-US" altLang="en-US" sz="1000">
                        <a:solidFill>
                          <a:srgbClr val="000000"/>
                        </a:solidFill>
                        <a:latin typeface="微软雅黑" panose="020B0503020204020204" charset="-122"/>
                        <a:ea typeface="微软雅黑" panose="020B0503020204020204" charset="-122"/>
                      </a:endParaRPr>
                    </a:p>
                  </a:txBody>
                  <a:tcPr marL="12700" marR="12700" marT="12700" vert="horz" anchor="ctr" anchorCtr="0"/>
                </a:tc>
                <a:tc>
                  <a:txBody>
                    <a:bodyPr/>
                    <a:p>
                      <a:pPr algn="ctr">
                        <a:buNone/>
                      </a:pPr>
                      <a:r>
                        <a:rPr lang="en-US" sz="1000">
                          <a:solidFill>
                            <a:srgbClr val="000000"/>
                          </a:solidFill>
                          <a:latin typeface="微软雅黑" panose="020B0503020204020204" charset="-122"/>
                          <a:ea typeface="微软雅黑" panose="020B0503020204020204" charset="-122"/>
                        </a:rPr>
                        <a:t>9656.38 </a:t>
                      </a:r>
                      <a:endParaRPr lang="en-US" altLang="en-US" sz="1000">
                        <a:solidFill>
                          <a:srgbClr val="000000"/>
                        </a:solidFill>
                        <a:latin typeface="微软雅黑" panose="020B0503020204020204" charset="-122"/>
                        <a:ea typeface="微软雅黑" panose="020B0503020204020204" charset="-122"/>
                      </a:endParaRPr>
                    </a:p>
                  </a:txBody>
                  <a:tcPr marL="12700" marR="12700" marT="12700" vert="horz" anchor="ctr" anchorCtr="0"/>
                </a:tc>
                <a:tc>
                  <a:txBody>
                    <a:bodyPr/>
                    <a:p>
                      <a:pPr algn="ctr">
                        <a:buNone/>
                      </a:pPr>
                      <a:r>
                        <a:rPr lang="en-US" sz="1000">
                          <a:solidFill>
                            <a:srgbClr val="000000"/>
                          </a:solidFill>
                          <a:latin typeface="微软雅黑" panose="020B0503020204020204" charset="-122"/>
                          <a:ea typeface="微软雅黑" panose="020B0503020204020204" charset="-122"/>
                        </a:rPr>
                        <a:t>6927.38 </a:t>
                      </a:r>
                      <a:endParaRPr lang="en-US" altLang="en-US" sz="1000">
                        <a:solidFill>
                          <a:srgbClr val="000000"/>
                        </a:solidFill>
                        <a:latin typeface="微软雅黑" panose="020B0503020204020204" charset="-122"/>
                        <a:ea typeface="微软雅黑" panose="020B0503020204020204" charset="-122"/>
                      </a:endParaRPr>
                    </a:p>
                  </a:txBody>
                  <a:tcPr marL="12700" marR="12700" marT="12700" vert="horz" anchor="ctr" anchorCtr="0"/>
                </a:tc>
                <a:tc>
                  <a:txBody>
                    <a:bodyPr/>
                    <a:p>
                      <a:pPr algn="ctr">
                        <a:buNone/>
                      </a:pPr>
                      <a:r>
                        <a:rPr lang="en-US" sz="1000">
                          <a:solidFill>
                            <a:srgbClr val="000000"/>
                          </a:solidFill>
                          <a:latin typeface="微软雅黑" panose="020B0503020204020204" charset="-122"/>
                          <a:ea typeface="微软雅黑" panose="020B0503020204020204" charset="-122"/>
                        </a:rPr>
                        <a:t>9762.32 </a:t>
                      </a:r>
                      <a:endParaRPr lang="en-US" altLang="en-US" sz="1000">
                        <a:solidFill>
                          <a:srgbClr val="000000"/>
                        </a:solidFill>
                        <a:latin typeface="微软雅黑" panose="020B0503020204020204" charset="-122"/>
                        <a:ea typeface="微软雅黑" panose="020B0503020204020204" charset="-122"/>
                      </a:endParaRPr>
                    </a:p>
                  </a:txBody>
                  <a:tcPr marL="12700" marR="12700" marT="12700" vert="horz" anchor="ctr" anchorCtr="0"/>
                </a:tc>
              </a:tr>
            </a:tbl>
          </a:graphicData>
        </a:graphic>
      </p:graphicFrame>
      <p:sp>
        <p:nvSpPr>
          <p:cNvPr id="15" name="文本框 14"/>
          <p:cNvSpPr txBox="1"/>
          <p:nvPr/>
        </p:nvSpPr>
        <p:spPr>
          <a:xfrm>
            <a:off x="5952490" y="1758315"/>
            <a:ext cx="6096000" cy="583565"/>
          </a:xfrm>
          <a:prstGeom prst="rect">
            <a:avLst/>
          </a:prstGeom>
          <a:noFill/>
        </p:spPr>
        <p:txBody>
          <a:bodyPr wrap="square" rtlCol="0" anchor="t">
            <a:spAutoFit/>
          </a:bodyPr>
          <a:p>
            <a:pPr algn="ctr"/>
            <a:r>
              <a:rPr lang="zh-CN" altLang="en-US" sz="1400">
                <a:latin typeface="黑体" panose="02010609060101010101" charset="-122"/>
                <a:ea typeface="黑体" panose="02010609060101010101" charset="-122"/>
                <a:cs typeface="黑体" panose="02010609060101010101" charset="-122"/>
              </a:rPr>
              <a:t>图 中部六省份旅游收入</a:t>
            </a:r>
            <a:endParaRPr lang="zh-CN" altLang="en-US" sz="1400">
              <a:latin typeface="黑体" panose="02010609060101010101" charset="-122"/>
              <a:ea typeface="黑体" panose="02010609060101010101" charset="-122"/>
              <a:cs typeface="黑体" panose="02010609060101010101" charset="-122"/>
            </a:endParaRPr>
          </a:p>
          <a:p>
            <a:pPr algn="ctr"/>
            <a:r>
              <a:rPr lang="en-US" altLang="zh-CN" sz="1400">
                <a:ea typeface="黑体" panose="02010609060101010101" charset="-122"/>
                <a:cs typeface="Arial" panose="020B0604020202020204" pitchFamily="34" charset="0"/>
              </a:rPr>
              <a:t>Table.</a:t>
            </a:r>
            <a:r>
              <a:rPr lang="zh-CN" altLang="en-US" sz="1400">
                <a:ea typeface="黑体" panose="02010609060101010101" charset="-122"/>
                <a:cs typeface="Arial" panose="020B0604020202020204" pitchFamily="34" charset="0"/>
              </a:rPr>
              <a:t> Tourism Income in Six Central Provinces</a:t>
            </a:r>
            <a:r>
              <a:rPr lang="en-US" altLang="zh-CN"/>
              <a:t> </a:t>
            </a:r>
            <a:endParaRPr lang="en-US" altLang="zh-CN"/>
          </a:p>
        </p:txBody>
      </p:sp>
      <p:sp>
        <p:nvSpPr>
          <p:cNvPr id="17" name="文本框 16"/>
          <p:cNvSpPr txBox="1"/>
          <p:nvPr/>
        </p:nvSpPr>
        <p:spPr>
          <a:xfrm>
            <a:off x="6168390" y="4940300"/>
            <a:ext cx="6096000" cy="460375"/>
          </a:xfrm>
          <a:prstGeom prst="rect">
            <a:avLst/>
          </a:prstGeom>
          <a:noFill/>
        </p:spPr>
        <p:txBody>
          <a:bodyPr wrap="square" rtlCol="0" anchor="t">
            <a:spAutoFit/>
          </a:bodyPr>
          <a:p>
            <a:pPr algn="ctr"/>
            <a:r>
              <a:rPr kumimoji="1" lang="zh-CN" altLang="en-US" sz="1200" dirty="0">
                <a:latin typeface="楷体" panose="02010609060101010101" charset="-122"/>
                <a:ea typeface="楷体" panose="02010609060101010101" charset="-122"/>
                <a:cs typeface="楷体" panose="02010609060101010101" charset="-122"/>
                <a:sym typeface="+mn-ea"/>
              </a:rPr>
              <a:t>数据来源：中部六省统计年鉴</a:t>
            </a:r>
            <a:endParaRPr kumimoji="1" lang="en-US" altLang="zh-CN" sz="1200" dirty="0">
              <a:latin typeface="楷体" panose="02010609060101010101" charset="-122"/>
              <a:ea typeface="楷体" panose="02010609060101010101" charset="-122"/>
              <a:cs typeface="楷体" panose="02010609060101010101" charset="-122"/>
            </a:endParaRPr>
          </a:p>
          <a:p>
            <a:pPr algn="ctr"/>
            <a:r>
              <a:rPr kumimoji="1" lang="en-US" altLang="zh-CN" sz="1200" dirty="0">
                <a:latin typeface="楷体" panose="02010609060101010101" charset="-122"/>
                <a:ea typeface="楷体" panose="02010609060101010101" charset="-122"/>
                <a:cs typeface="楷体" panose="02010609060101010101" charset="-122"/>
                <a:sym typeface="+mn-ea"/>
              </a:rPr>
              <a:t>Data Source: Statistical Yearbook of </a:t>
            </a:r>
            <a:r>
              <a:rPr kumimoji="1" lang="en-US" altLang="zh-CN" sz="1200" dirty="0">
                <a:latin typeface="楷体" panose="02010609060101010101" charset="-122"/>
                <a:ea typeface="楷体" panose="02010609060101010101" charset="-122"/>
                <a:cs typeface="楷体" panose="02010609060101010101" charset="-122"/>
                <a:sym typeface="+mn-ea"/>
              </a:rPr>
              <a:t>Six Central Province</a:t>
            </a:r>
            <a:r>
              <a:rPr kumimoji="1" lang="en-US" altLang="zh-CN" sz="1200" dirty="0">
                <a:latin typeface="楷体" panose="02010609060101010101" charset="-122"/>
                <a:ea typeface="楷体" panose="02010609060101010101" charset="-122"/>
                <a:cs typeface="楷体" panose="02010609060101010101" charset="-122"/>
                <a:sym typeface="+mn-ea"/>
              </a:rPr>
              <a:t> </a:t>
            </a:r>
            <a:endParaRPr kumimoji="1" lang="en-US" altLang="zh-CN" sz="1200" dirty="0">
              <a:latin typeface="楷体" panose="02010609060101010101" charset="-122"/>
              <a:ea typeface="楷体" panose="02010609060101010101" charset="-122"/>
              <a:cs typeface="楷体" panose="02010609060101010101" charset="-122"/>
              <a:sym typeface="+mn-ea"/>
            </a:endParaRPr>
          </a:p>
        </p:txBody>
      </p:sp>
      <p:sp>
        <p:nvSpPr>
          <p:cNvPr id="18" name="文本框 17"/>
          <p:cNvSpPr txBox="1"/>
          <p:nvPr/>
        </p:nvSpPr>
        <p:spPr>
          <a:xfrm>
            <a:off x="6071870" y="2360295"/>
            <a:ext cx="2489200" cy="275590"/>
          </a:xfrm>
          <a:prstGeom prst="rect">
            <a:avLst/>
          </a:prstGeom>
          <a:noFill/>
        </p:spPr>
        <p:txBody>
          <a:bodyPr wrap="square" rtlCol="0">
            <a:spAutoFit/>
          </a:bodyPr>
          <a:p>
            <a:r>
              <a:rPr kumimoji="1" lang="zh-CN" altLang="en-US" sz="1200" dirty="0">
                <a:ea typeface="楷体" panose="02010609060101010101" charset="-122"/>
                <a:cs typeface="Arial" panose="020B0604020202020204" pitchFamily="34" charset="0"/>
              </a:rPr>
              <a:t>单位：亿元（100 million yuan）</a:t>
            </a:r>
            <a:endParaRPr kumimoji="1" lang="zh-CN" altLang="en-US" sz="1200" dirty="0">
              <a:ea typeface="楷体" panose="02010609060101010101" charset="-122"/>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 name="标题 3073"/>
          <p:cNvSpPr>
            <a:spLocks noGrp="1"/>
          </p:cNvSpPr>
          <p:nvPr>
            <p:custDataLst>
              <p:tags r:id="rId1"/>
            </p:custDataLst>
          </p:nvPr>
        </p:nvSpPr>
        <p:spPr>
          <a:xfrm>
            <a:off x="479425" y="565150"/>
            <a:ext cx="11071225" cy="687705"/>
          </a:xfrm>
          <a:prstGeom prst="rect">
            <a:avLst/>
          </a:prstGeom>
          <a:noFill/>
          <a:ln w="9525">
            <a:noFill/>
          </a:ln>
        </p:spPr>
        <p:txBody>
          <a:bodyPr anchor="ctr" anchorCtr="0"/>
          <a:lstStyle>
            <a:lvl1pPr marL="0" lvl="0" indent="0" algn="ctr" defTabSz="914400" eaLnBrk="1" fontAlgn="base" latinLnBrk="0" hangingPunct="1">
              <a:lnSpc>
                <a:spcPct val="100000"/>
              </a:lnSpc>
              <a:spcBef>
                <a:spcPct val="0"/>
              </a:spcBef>
              <a:spcAft>
                <a:spcPct val="0"/>
              </a:spcAft>
              <a:buNone/>
              <a:defRPr sz="4500" b="0" i="0" u="none" kern="1200" baseline="0">
                <a:solidFill>
                  <a:schemeClr val="tx2"/>
                </a:solidFill>
                <a:latin typeface="+mj-lt"/>
                <a:ea typeface="+mj-ea"/>
                <a:cs typeface="+mj-cs"/>
              </a:defRPr>
            </a:lvl1pPr>
          </a:lstStyle>
          <a:p>
            <a:pPr algn="l" defTabSz="914400" fontAlgn="base">
              <a:buClrTx/>
              <a:buSzTx/>
              <a:buFontTx/>
              <a:buNone/>
            </a:pPr>
            <a:r>
              <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rPr>
              <a:t>公正转型挑战</a:t>
            </a:r>
            <a:endPar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a:p>
            <a:pPr algn="l" defTabSz="914400" fontAlgn="base">
              <a:buClrTx/>
              <a:buSzTx/>
              <a:buFontTx/>
              <a:buNone/>
            </a:pPr>
            <a:r>
              <a:rPr lang="en-US" alt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Challenges </a:t>
            </a:r>
            <a:r>
              <a:rPr 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on Just Transition</a:t>
            </a:r>
            <a:endPar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44" name="文本框 43"/>
          <p:cNvSpPr txBox="1"/>
          <p:nvPr/>
        </p:nvSpPr>
        <p:spPr>
          <a:xfrm>
            <a:off x="2698750" y="1181100"/>
            <a:ext cx="4064000" cy="368300"/>
          </a:xfrm>
          <a:prstGeom prst="rect">
            <a:avLst/>
          </a:prstGeom>
          <a:noFill/>
        </p:spPr>
        <p:txBody>
          <a:bodyPr wrap="square" rtlCol="0">
            <a:spAutoFit/>
          </a:bodyPr>
          <a:p>
            <a:endParaRPr lang="zh-CN" altLang="en-US"/>
          </a:p>
        </p:txBody>
      </p:sp>
      <p:sp>
        <p:nvSpPr>
          <p:cNvPr id="10" name="矩形 9"/>
          <p:cNvSpPr/>
          <p:nvPr>
            <p:custDataLst>
              <p:tags r:id="rId2"/>
            </p:custDataLst>
          </p:nvPr>
        </p:nvSpPr>
        <p:spPr>
          <a:xfrm>
            <a:off x="262890" y="454025"/>
            <a:ext cx="215900" cy="742950"/>
          </a:xfrm>
          <a:prstGeom prst="rect">
            <a:avLst/>
          </a:prstGeom>
          <a:solidFill>
            <a:srgbClr val="3C8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custDataLst>
              <p:tags r:id="rId3"/>
            </p:custDataLst>
          </p:nvPr>
        </p:nvSpPr>
        <p:spPr>
          <a:xfrm>
            <a:off x="647700" y="1533525"/>
            <a:ext cx="4064000" cy="460375"/>
          </a:xfrm>
          <a:prstGeom prst="rect">
            <a:avLst/>
          </a:prstGeom>
          <a:noFill/>
        </p:spPr>
        <p:txBody>
          <a:bodyPr wrap="square" rtlCol="0">
            <a:spAutoFit/>
          </a:bodyPr>
          <a:p>
            <a:r>
              <a:rPr 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rPr>
              <a:t>挑战五</a:t>
            </a:r>
            <a:r>
              <a:rPr lang="en-US" alt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rPr>
              <a:t> </a:t>
            </a:r>
            <a:r>
              <a:rPr lang="en-US" alt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Challenge Five</a:t>
            </a:r>
            <a:endParaRPr 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p:txBody>
      </p:sp>
      <p:cxnSp>
        <p:nvCxnSpPr>
          <p:cNvPr id="2" name="直接连接符 1"/>
          <p:cNvCxnSpPr/>
          <p:nvPr>
            <p:custDataLst>
              <p:tags r:id="rId4"/>
            </p:custDataLst>
          </p:nvPr>
        </p:nvCxnSpPr>
        <p:spPr>
          <a:xfrm>
            <a:off x="725170" y="2061845"/>
            <a:ext cx="510667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647700" y="3140710"/>
            <a:ext cx="5649595" cy="1630045"/>
          </a:xfrm>
          <a:prstGeom prst="rect">
            <a:avLst/>
          </a:prstGeom>
          <a:noFill/>
        </p:spPr>
        <p:txBody>
          <a:bodyPr wrap="square" rtlCol="0">
            <a:spAutoFit/>
          </a:bodyPr>
          <a:p>
            <a:r>
              <a:rPr lang="zh-CN" altLang="en-US" sz="1800">
                <a:latin typeface="微软雅黑" panose="020B0503020204020204" charset="-122"/>
                <a:ea typeface="微软雅黑" panose="020B0503020204020204" charset="-122"/>
                <a:cs typeface="微软雅黑" panose="020B0503020204020204" charset="-122"/>
              </a:rPr>
              <a:t>公正转型相关的政策体系、就业保障措施、资金来源和利益相关方合作机制仍在探索。</a:t>
            </a:r>
            <a:endParaRPr lang="zh-CN" altLang="en-US" sz="1800">
              <a:latin typeface="微软雅黑" panose="020B0503020204020204" charset="-122"/>
              <a:ea typeface="微软雅黑" panose="020B0503020204020204" charset="-122"/>
              <a:cs typeface="微软雅黑" panose="020B0503020204020204" charset="-122"/>
            </a:endParaRPr>
          </a:p>
          <a:p>
            <a:r>
              <a:rPr lang="zh-CN" altLang="en-US" sz="1600">
                <a:latin typeface="微软雅黑" panose="020B0503020204020204" charset="-122"/>
                <a:ea typeface="微软雅黑" panose="020B0503020204020204" charset="-122"/>
                <a:cs typeface="微软雅黑" panose="020B0503020204020204" charset="-122"/>
              </a:rPr>
              <a:t>The policy framework, employment security measures, funding sources, and stakeholder cooperation mechanisms related to fair and just </a:t>
            </a:r>
            <a:r>
              <a:rPr lang="en-US" altLang="zh-CN" sz="1600">
                <a:latin typeface="微软雅黑" panose="020B0503020204020204" charset="-122"/>
                <a:ea typeface="微软雅黑" panose="020B0503020204020204" charset="-122"/>
                <a:cs typeface="微软雅黑" panose="020B0503020204020204" charset="-122"/>
              </a:rPr>
              <a:t>transition </a:t>
            </a:r>
            <a:r>
              <a:rPr lang="zh-CN" altLang="en-US" sz="1600">
                <a:latin typeface="微软雅黑" panose="020B0503020204020204" charset="-122"/>
                <a:ea typeface="微软雅黑" panose="020B0503020204020204" charset="-122"/>
                <a:cs typeface="微软雅黑" panose="020B0503020204020204" charset="-122"/>
              </a:rPr>
              <a:t>are still being explored</a:t>
            </a:r>
            <a:r>
              <a:rPr lang="en-US" altLang="zh-CN" sz="1600">
                <a:latin typeface="微软雅黑" panose="020B0503020204020204" charset="-122"/>
                <a:ea typeface="微软雅黑" panose="020B0503020204020204" charset="-122"/>
                <a:cs typeface="微软雅黑" panose="020B0503020204020204" charset="-122"/>
              </a:rPr>
              <a:t>.</a:t>
            </a:r>
            <a:endParaRPr lang="en-US" altLang="zh-CN" sz="160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5"/>
            </p:custDataLst>
          </p:nvPr>
        </p:nvSpPr>
        <p:spPr>
          <a:xfrm>
            <a:off x="647700" y="2073275"/>
            <a:ext cx="6096000" cy="721995"/>
          </a:xfrm>
          <a:prstGeom prst="rect">
            <a:avLst/>
          </a:prstGeom>
          <a:noFill/>
        </p:spPr>
        <p:txBody>
          <a:bodyPr wrap="square" rtlCol="0" anchor="t">
            <a:spAutoFit/>
          </a:bodyPr>
          <a:p>
            <a:pPr>
              <a:lnSpc>
                <a:spcPct val="150000"/>
              </a:lnSpc>
            </a:pPr>
            <a:r>
              <a:rPr lang="zh-CN" altLang="en-US" sz="1800" b="1">
                <a:latin typeface="微软雅黑" panose="020B0503020204020204" charset="-122"/>
                <a:ea typeface="微软雅黑" panose="020B0503020204020204" charset="-122"/>
                <a:sym typeface="Arial" panose="020B0604020202020204" pitchFamily="34" charset="0"/>
              </a:rPr>
              <a:t>公正转型治理体系还不完善</a:t>
            </a:r>
            <a:endParaRPr lang="zh-CN" altLang="en-US" sz="1800" b="1">
              <a:latin typeface="微软雅黑" panose="020B0503020204020204" charset="-122"/>
              <a:ea typeface="微软雅黑" panose="020B0503020204020204" charset="-122"/>
              <a:sym typeface="Arial" panose="020B0604020202020204" pitchFamily="34" charset="0"/>
            </a:endParaRPr>
          </a:p>
          <a:p>
            <a:pPr>
              <a:lnSpc>
                <a:spcPct val="100000"/>
              </a:lnSpc>
            </a:pPr>
            <a:r>
              <a:rPr lang="en-US" altLang="zh-CN" sz="1400" b="1">
                <a:latin typeface="微软雅黑" panose="020B0503020204020204" charset="-122"/>
                <a:ea typeface="微软雅黑" panose="020B0503020204020204" charset="-122"/>
                <a:sym typeface="Arial" panose="020B0604020202020204" pitchFamily="34" charset="0"/>
              </a:rPr>
              <a:t>The governance system for a just transition is not yet complete.</a:t>
            </a:r>
            <a:endParaRPr lang="en-US" altLang="zh-CN" sz="1400" b="1">
              <a:latin typeface="微软雅黑" panose="020B0503020204020204" charset="-122"/>
              <a:ea typeface="微软雅黑" panose="020B0503020204020204" charset="-122"/>
              <a:sym typeface="Arial" panose="020B0604020202020204" pitchFamily="34" charset="0"/>
            </a:endParaRPr>
          </a:p>
        </p:txBody>
      </p:sp>
      <p:pic>
        <p:nvPicPr>
          <p:cNvPr id="101" name="图片 100"/>
          <p:cNvPicPr/>
          <p:nvPr>
            <p:custDataLst>
              <p:tags r:id="rId6"/>
            </p:custDataLst>
          </p:nvPr>
        </p:nvPicPr>
        <p:blipFill>
          <a:blip r:embed="rId7"/>
          <a:srcRect l="33056" r="11944" b="17963"/>
          <a:stretch>
            <a:fillRect/>
          </a:stretch>
        </p:blipFill>
        <p:spPr>
          <a:xfrm>
            <a:off x="6858000" y="0"/>
            <a:ext cx="5334000" cy="685800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42" name="文本框 9"/>
          <p:cNvSpPr txBox="1"/>
          <p:nvPr>
            <p:custDataLst>
              <p:tags r:id="rId1"/>
            </p:custDataLst>
          </p:nvPr>
        </p:nvSpPr>
        <p:spPr>
          <a:xfrm>
            <a:off x="767715" y="2489518"/>
            <a:ext cx="1360488" cy="644525"/>
          </a:xfrm>
          <a:prstGeom prst="rect">
            <a:avLst/>
          </a:prstGeom>
          <a:noFill/>
          <a:ln w="9525">
            <a:noFill/>
          </a:ln>
        </p:spPr>
        <p:txBody>
          <a:bodyPr wrap="square" anchor="t" anchorCtr="0">
            <a:spAutoFit/>
          </a:bodyPr>
          <a:p>
            <a:pPr algn="l"/>
            <a:r>
              <a:rPr lang="zh-CN" altLang="en-US" b="1">
                <a:solidFill>
                  <a:schemeClr val="tx1">
                    <a:lumMod val="65000"/>
                    <a:lumOff val="35000"/>
                  </a:schemeClr>
                </a:solidFill>
                <a:latin typeface="微软雅黑" panose="020B0503020204020204" charset="-122"/>
                <a:ea typeface="微软雅黑" panose="020B0503020204020204" charset="-122"/>
              </a:rPr>
              <a:t>领英</a:t>
            </a:r>
            <a:endParaRPr lang="en-US" altLang="zh-CN" b="1">
              <a:solidFill>
                <a:schemeClr val="tx1">
                  <a:lumMod val="65000"/>
                  <a:lumOff val="35000"/>
                </a:schemeClr>
              </a:solidFill>
              <a:latin typeface="微软雅黑" panose="020B0503020204020204" charset="-122"/>
              <a:ea typeface="微软雅黑" panose="020B0503020204020204" charset="-122"/>
            </a:endParaRPr>
          </a:p>
          <a:p>
            <a:pPr algn="l"/>
            <a:r>
              <a:rPr lang="en-US" altLang="zh-CN" b="1">
                <a:solidFill>
                  <a:schemeClr val="tx1">
                    <a:lumMod val="65000"/>
                    <a:lumOff val="35000"/>
                  </a:schemeClr>
                </a:solidFill>
                <a:latin typeface="微软雅黑" panose="020B0503020204020204" charset="-122"/>
                <a:ea typeface="微软雅黑" panose="020B0503020204020204" charset="-122"/>
              </a:rPr>
              <a:t>Linkedin</a:t>
            </a:r>
            <a:endParaRPr lang="en-US" altLang="zh-CN" b="1">
              <a:solidFill>
                <a:schemeClr val="tx1">
                  <a:lumMod val="65000"/>
                  <a:lumOff val="35000"/>
                </a:schemeClr>
              </a:solidFill>
              <a:latin typeface="微软雅黑" panose="020B0503020204020204" charset="-122"/>
              <a:ea typeface="微软雅黑" panose="020B0503020204020204" charset="-122"/>
            </a:endParaRPr>
          </a:p>
        </p:txBody>
      </p:sp>
      <p:sp>
        <p:nvSpPr>
          <p:cNvPr id="14343" name="文本框 10"/>
          <p:cNvSpPr txBox="1"/>
          <p:nvPr>
            <p:custDataLst>
              <p:tags r:id="rId2"/>
            </p:custDataLst>
          </p:nvPr>
        </p:nvSpPr>
        <p:spPr>
          <a:xfrm>
            <a:off x="767715" y="4172903"/>
            <a:ext cx="1360487" cy="644525"/>
          </a:xfrm>
          <a:prstGeom prst="rect">
            <a:avLst/>
          </a:prstGeom>
          <a:noFill/>
          <a:ln w="9525">
            <a:noFill/>
          </a:ln>
        </p:spPr>
        <p:txBody>
          <a:bodyPr wrap="square" anchor="t" anchorCtr="0">
            <a:spAutoFit/>
          </a:bodyPr>
          <a:p>
            <a:pPr algn="l"/>
            <a:r>
              <a:rPr lang="zh-CN" altLang="zh-CN" b="1">
                <a:solidFill>
                  <a:schemeClr val="tx1">
                    <a:lumMod val="65000"/>
                    <a:lumOff val="35000"/>
                  </a:schemeClr>
                </a:solidFill>
                <a:latin typeface="微软雅黑" panose="020B0503020204020204" charset="-122"/>
                <a:ea typeface="微软雅黑" panose="020B0503020204020204" charset="-122"/>
              </a:rPr>
              <a:t>微博</a:t>
            </a:r>
            <a:endParaRPr lang="zh-CN" altLang="zh-CN" b="1">
              <a:solidFill>
                <a:schemeClr val="tx1">
                  <a:lumMod val="65000"/>
                  <a:lumOff val="35000"/>
                </a:schemeClr>
              </a:solidFill>
              <a:latin typeface="微软雅黑" panose="020B0503020204020204" charset="-122"/>
              <a:ea typeface="微软雅黑" panose="020B0503020204020204" charset="-122"/>
            </a:endParaRPr>
          </a:p>
          <a:p>
            <a:pPr algn="l"/>
            <a:r>
              <a:rPr lang="en-US" altLang="zh-CN" b="1">
                <a:solidFill>
                  <a:schemeClr val="tx1">
                    <a:lumMod val="65000"/>
                    <a:lumOff val="35000"/>
                  </a:schemeClr>
                </a:solidFill>
                <a:latin typeface="微软雅黑" panose="020B0503020204020204" charset="-122"/>
                <a:ea typeface="微软雅黑" panose="020B0503020204020204" charset="-122"/>
              </a:rPr>
              <a:t>Weibo</a:t>
            </a:r>
            <a:endParaRPr lang="en-US" altLang="zh-CN" b="1">
              <a:solidFill>
                <a:schemeClr val="tx1">
                  <a:lumMod val="65000"/>
                  <a:lumOff val="35000"/>
                </a:schemeClr>
              </a:solidFill>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3"/>
          <a:stretch>
            <a:fillRect/>
          </a:stretch>
        </p:blipFill>
        <p:spPr>
          <a:xfrm>
            <a:off x="4219575" y="1772920"/>
            <a:ext cx="2164080" cy="2164080"/>
          </a:xfrm>
          <a:prstGeom prst="rect">
            <a:avLst/>
          </a:prstGeom>
        </p:spPr>
      </p:pic>
      <p:sp>
        <p:nvSpPr>
          <p:cNvPr id="3" name="文本框 2"/>
          <p:cNvSpPr txBox="1"/>
          <p:nvPr/>
        </p:nvSpPr>
        <p:spPr>
          <a:xfrm>
            <a:off x="767715" y="1651000"/>
            <a:ext cx="1939290" cy="398780"/>
          </a:xfrm>
          <a:prstGeom prst="rect">
            <a:avLst/>
          </a:prstGeom>
          <a:noFill/>
        </p:spPr>
        <p:txBody>
          <a:bodyPr wrap="square" rtlCol="0">
            <a:spAutoFit/>
          </a:bodyPr>
          <a:p>
            <a:pPr algn="l"/>
            <a:r>
              <a:rPr lang="en-US" altLang="zh-CN" sz="2000">
                <a:solidFill>
                  <a:schemeClr val="tx1">
                    <a:lumMod val="65000"/>
                    <a:lumOff val="35000"/>
                  </a:schemeClr>
                </a:solidFill>
                <a:latin typeface="微软雅黑 Light" panose="020B0502040204020203" charset="-122"/>
                <a:ea typeface="微软雅黑 Light" panose="020B0502040204020203" charset="-122"/>
              </a:rPr>
              <a:t>e-coshare.com</a:t>
            </a:r>
            <a:endParaRPr lang="en-US" altLang="zh-CN" sz="2000">
              <a:solidFill>
                <a:schemeClr val="tx1">
                  <a:lumMod val="65000"/>
                  <a:lumOff val="35000"/>
                </a:schemeClr>
              </a:solidFill>
              <a:latin typeface="微软雅黑 Light" panose="020B0502040204020203" charset="-122"/>
              <a:ea typeface="微软雅黑 Light" panose="020B0502040204020203" charset="-122"/>
            </a:endParaRPr>
          </a:p>
        </p:txBody>
      </p:sp>
      <p:sp>
        <p:nvSpPr>
          <p:cNvPr id="11" name="文本框 7"/>
          <p:cNvSpPr txBox="1"/>
          <p:nvPr>
            <p:custDataLst>
              <p:tags r:id="rId4"/>
            </p:custDataLst>
          </p:nvPr>
        </p:nvSpPr>
        <p:spPr>
          <a:xfrm>
            <a:off x="3575685" y="3933190"/>
            <a:ext cx="3368675" cy="922020"/>
          </a:xfrm>
          <a:prstGeom prst="rect">
            <a:avLst/>
          </a:prstGeom>
          <a:noFill/>
          <a:ln w="9525">
            <a:noFill/>
          </a:ln>
        </p:spPr>
        <p:txBody>
          <a:bodyPr wrap="square" anchor="t" anchorCtr="0">
            <a:spAutoFit/>
          </a:bodyPr>
          <a:p>
            <a:pPr algn="ctr"/>
            <a:r>
              <a:rPr lang="zh-CN" altLang="zh-CN" sz="1800" b="1">
                <a:solidFill>
                  <a:schemeClr val="tx1">
                    <a:lumMod val="65000"/>
                    <a:lumOff val="35000"/>
                  </a:schemeClr>
                </a:solidFill>
                <a:latin typeface="微软雅黑" panose="020B0503020204020204" charset="-122"/>
                <a:ea typeface="微软雅黑" panose="020B0503020204020204" charset="-122"/>
              </a:rPr>
              <a:t>科城微信公众号</a:t>
            </a:r>
            <a:endParaRPr lang="zh-CN" altLang="zh-CN" sz="1800" b="1">
              <a:solidFill>
                <a:schemeClr val="tx1">
                  <a:lumMod val="65000"/>
                  <a:lumOff val="35000"/>
                </a:schemeClr>
              </a:solidFill>
              <a:latin typeface="微软雅黑" panose="020B0503020204020204" charset="-122"/>
              <a:ea typeface="微软雅黑" panose="020B0503020204020204" charset="-122"/>
            </a:endParaRPr>
          </a:p>
          <a:p>
            <a:pPr algn="ctr"/>
            <a:r>
              <a:rPr lang="en-US" altLang="zh-CN" sz="1800" b="1">
                <a:solidFill>
                  <a:schemeClr val="tx1">
                    <a:lumMod val="65000"/>
                    <a:lumOff val="35000"/>
                  </a:schemeClr>
                </a:solidFill>
                <a:latin typeface="微软雅黑" panose="020B0503020204020204" charset="-122"/>
                <a:ea typeface="微软雅黑" panose="020B0503020204020204" charset="-122"/>
              </a:rPr>
              <a:t>Coshare Environment Wechat</a:t>
            </a:r>
            <a:endParaRPr lang="en-US" altLang="zh-CN" sz="1600">
              <a:solidFill>
                <a:schemeClr val="tx1">
                  <a:lumMod val="65000"/>
                  <a:lumOff val="35000"/>
                </a:schemeClr>
              </a:solidFill>
              <a:latin typeface="微软雅黑" panose="020B0503020204020204" charset="-122"/>
              <a:ea typeface="微软雅黑" panose="020B0503020204020204" charset="-122"/>
            </a:endParaRPr>
          </a:p>
        </p:txBody>
      </p:sp>
      <p:sp>
        <p:nvSpPr>
          <p:cNvPr id="12" name="文本框 8"/>
          <p:cNvSpPr txBox="1"/>
          <p:nvPr>
            <p:custDataLst>
              <p:tags r:id="rId5"/>
            </p:custDataLst>
          </p:nvPr>
        </p:nvSpPr>
        <p:spPr>
          <a:xfrm>
            <a:off x="767715" y="855980"/>
            <a:ext cx="1938655" cy="645160"/>
          </a:xfrm>
          <a:prstGeom prst="rect">
            <a:avLst/>
          </a:prstGeom>
          <a:noFill/>
          <a:ln w="9525">
            <a:noFill/>
          </a:ln>
        </p:spPr>
        <p:txBody>
          <a:bodyPr wrap="square" anchor="t" anchorCtr="0">
            <a:spAutoFit/>
          </a:bodyPr>
          <a:p>
            <a:pPr algn="l"/>
            <a:r>
              <a:rPr lang="zh-CN" altLang="en-US" b="1">
                <a:solidFill>
                  <a:schemeClr val="tx1">
                    <a:lumMod val="65000"/>
                    <a:lumOff val="35000"/>
                  </a:schemeClr>
                </a:solidFill>
                <a:latin typeface="微软雅黑" panose="020B0503020204020204" charset="-122"/>
                <a:ea typeface="微软雅黑" panose="020B0503020204020204" charset="-122"/>
              </a:rPr>
              <a:t>网站</a:t>
            </a:r>
            <a:r>
              <a:rPr lang="en-US" altLang="zh-CN" b="1">
                <a:solidFill>
                  <a:schemeClr val="tx1">
                    <a:lumMod val="65000"/>
                    <a:lumOff val="35000"/>
                  </a:schemeClr>
                </a:solidFill>
                <a:latin typeface="微软雅黑" panose="020B0503020204020204" charset="-122"/>
                <a:ea typeface="微软雅黑" panose="020B0503020204020204" charset="-122"/>
              </a:rPr>
              <a:t> </a:t>
            </a:r>
            <a:endParaRPr lang="en-US" altLang="zh-CN" b="1">
              <a:solidFill>
                <a:schemeClr val="tx1">
                  <a:lumMod val="65000"/>
                  <a:lumOff val="35000"/>
                </a:schemeClr>
              </a:solidFill>
              <a:latin typeface="微软雅黑" panose="020B0503020204020204" charset="-122"/>
              <a:ea typeface="微软雅黑" panose="020B0503020204020204" charset="-122"/>
            </a:endParaRPr>
          </a:p>
          <a:p>
            <a:pPr algn="l"/>
            <a:r>
              <a:rPr lang="en-US" altLang="zh-CN" b="1">
                <a:solidFill>
                  <a:schemeClr val="tx1">
                    <a:lumMod val="65000"/>
                    <a:lumOff val="35000"/>
                  </a:schemeClr>
                </a:solidFill>
                <a:latin typeface="微软雅黑" panose="020B0503020204020204" charset="-122"/>
                <a:ea typeface="微软雅黑" panose="020B0503020204020204" charset="-122"/>
              </a:rPr>
              <a:t>Website</a:t>
            </a:r>
            <a:endParaRPr lang="en-US" altLang="zh-CN" b="1">
              <a:solidFill>
                <a:schemeClr val="tx1">
                  <a:lumMod val="65000"/>
                  <a:lumOff val="35000"/>
                </a:schemeClr>
              </a:solidFill>
              <a:latin typeface="微软雅黑" panose="020B0503020204020204" charset="-122"/>
              <a:ea typeface="微软雅黑" panose="020B0503020204020204" charset="-122"/>
            </a:endParaRPr>
          </a:p>
        </p:txBody>
      </p:sp>
      <p:cxnSp>
        <p:nvCxnSpPr>
          <p:cNvPr id="13" name="直接连接符 12"/>
          <p:cNvCxnSpPr/>
          <p:nvPr>
            <p:custDataLst>
              <p:tags r:id="rId6"/>
            </p:custDataLst>
          </p:nvPr>
        </p:nvCxnSpPr>
        <p:spPr>
          <a:xfrm>
            <a:off x="839470" y="1576070"/>
            <a:ext cx="355600" cy="0"/>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7"/>
            </p:custDataLst>
          </p:nvPr>
        </p:nvCxnSpPr>
        <p:spPr>
          <a:xfrm>
            <a:off x="839470" y="3209925"/>
            <a:ext cx="355600" cy="0"/>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custDataLst>
              <p:tags r:id="rId8"/>
            </p:custDataLst>
          </p:nvPr>
        </p:nvSpPr>
        <p:spPr>
          <a:xfrm>
            <a:off x="767715" y="3285490"/>
            <a:ext cx="2933065" cy="398780"/>
          </a:xfrm>
          <a:prstGeom prst="rect">
            <a:avLst/>
          </a:prstGeom>
          <a:noFill/>
        </p:spPr>
        <p:txBody>
          <a:bodyPr wrap="square" rtlCol="0">
            <a:spAutoFit/>
          </a:bodyPr>
          <a:p>
            <a:pPr algn="l"/>
            <a:r>
              <a:rPr lang="en-US" altLang="zh-CN" sz="2000">
                <a:solidFill>
                  <a:schemeClr val="tx1">
                    <a:lumMod val="65000"/>
                    <a:lumOff val="35000"/>
                  </a:schemeClr>
                </a:solidFill>
                <a:latin typeface="微软雅黑 Light" panose="020B0502040204020203" charset="-122"/>
                <a:ea typeface="微软雅黑 Light" panose="020B0502040204020203" charset="-122"/>
              </a:rPr>
              <a:t>Coshare Environment</a:t>
            </a:r>
            <a:endParaRPr lang="en-US" altLang="zh-CN" sz="2000">
              <a:solidFill>
                <a:schemeClr val="tx1">
                  <a:lumMod val="65000"/>
                  <a:lumOff val="35000"/>
                </a:schemeClr>
              </a:solidFill>
              <a:latin typeface="微软雅黑 Light" panose="020B0502040204020203" charset="-122"/>
              <a:ea typeface="微软雅黑 Light" panose="020B0502040204020203" charset="-122"/>
            </a:endParaRPr>
          </a:p>
        </p:txBody>
      </p:sp>
      <p:cxnSp>
        <p:nvCxnSpPr>
          <p:cNvPr id="16" name="直接连接符 15"/>
          <p:cNvCxnSpPr/>
          <p:nvPr>
            <p:custDataLst>
              <p:tags r:id="rId9"/>
            </p:custDataLst>
          </p:nvPr>
        </p:nvCxnSpPr>
        <p:spPr>
          <a:xfrm>
            <a:off x="839470" y="4926330"/>
            <a:ext cx="355600" cy="0"/>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10"/>
            </p:custDataLst>
          </p:nvPr>
        </p:nvSpPr>
        <p:spPr>
          <a:xfrm>
            <a:off x="767715" y="5034915"/>
            <a:ext cx="2933065" cy="398780"/>
          </a:xfrm>
          <a:prstGeom prst="rect">
            <a:avLst/>
          </a:prstGeom>
          <a:noFill/>
        </p:spPr>
        <p:txBody>
          <a:bodyPr wrap="square" rtlCol="0">
            <a:spAutoFit/>
          </a:bodyPr>
          <a:p>
            <a:pPr algn="l"/>
            <a:r>
              <a:rPr lang="zh-CN" altLang="en-US" sz="2000">
                <a:solidFill>
                  <a:schemeClr val="tx1">
                    <a:lumMod val="65000"/>
                    <a:lumOff val="35000"/>
                  </a:schemeClr>
                </a:solidFill>
                <a:latin typeface="微软雅黑 Light" panose="020B0502040204020203" charset="-122"/>
                <a:ea typeface="微软雅黑 Light" panose="020B0502040204020203" charset="-122"/>
              </a:rPr>
              <a:t>科城环境</a:t>
            </a:r>
            <a:endParaRPr lang="zh-CN" altLang="en-US" sz="2000">
              <a:solidFill>
                <a:schemeClr val="tx1">
                  <a:lumMod val="65000"/>
                  <a:lumOff val="35000"/>
                </a:schemeClr>
              </a:solidFill>
              <a:latin typeface="微软雅黑 Light" panose="020B0502040204020203" charset="-122"/>
              <a:ea typeface="微软雅黑 Light" panose="020B0502040204020203" charset="-122"/>
            </a:endParaRPr>
          </a:p>
        </p:txBody>
      </p:sp>
      <p:sp>
        <p:nvSpPr>
          <p:cNvPr id="18" name="标题 3073"/>
          <p:cNvSpPr>
            <a:spLocks noGrp="1"/>
          </p:cNvSpPr>
          <p:nvPr>
            <p:custDataLst>
              <p:tags r:id="rId11"/>
            </p:custDataLst>
          </p:nvPr>
        </p:nvSpPr>
        <p:spPr>
          <a:xfrm>
            <a:off x="4643755" y="5876925"/>
            <a:ext cx="7626985" cy="687705"/>
          </a:xfrm>
          <a:prstGeom prst="rect">
            <a:avLst/>
          </a:prstGeom>
          <a:noFill/>
          <a:ln w="9525">
            <a:noFill/>
          </a:ln>
        </p:spPr>
        <p:txBody>
          <a:bodyPr anchor="ctr" anchorCtr="0"/>
          <a:lstStyle>
            <a:lvl1pPr marL="0" lvl="0" indent="0" algn="ctr" defTabSz="914400" eaLnBrk="1" fontAlgn="base" latinLnBrk="0" hangingPunct="1">
              <a:lnSpc>
                <a:spcPct val="100000"/>
              </a:lnSpc>
              <a:spcBef>
                <a:spcPct val="0"/>
              </a:spcBef>
              <a:spcAft>
                <a:spcPct val="0"/>
              </a:spcAft>
              <a:buNone/>
              <a:defRPr sz="4500" b="0" i="0" u="none" kern="1200" baseline="0">
                <a:solidFill>
                  <a:schemeClr val="tx2"/>
                </a:solidFill>
                <a:latin typeface="+mj-lt"/>
                <a:ea typeface="+mj-ea"/>
                <a:cs typeface="+mj-cs"/>
              </a:defRPr>
            </a:lvl1pPr>
          </a:lstStyle>
          <a:p>
            <a:pPr algn="r" defTabSz="914400" fontAlgn="base">
              <a:buClrTx/>
              <a:buSzTx/>
              <a:buFontTx/>
              <a:buNone/>
            </a:pPr>
            <a:r>
              <a:rPr lang="zh-CN" sz="4800" b="1" strike="noStrike" kern="1200" baseline="0" noProof="1">
                <a:solidFill>
                  <a:schemeClr val="tx1">
                    <a:alpha val="33000"/>
                  </a:schemeClr>
                </a:solidFill>
                <a:latin typeface="思源宋体 CN Heavy" panose="02020900000000000000" charset="-122"/>
                <a:ea typeface="思源宋体 CN Heavy" panose="02020900000000000000" charset="-122"/>
                <a:cs typeface="+mj-cs"/>
              </a:rPr>
              <a:t>联系我们</a:t>
            </a:r>
            <a:endParaRPr lang="zh-CN" sz="4800" b="1" strike="noStrike" kern="1200" baseline="0" noProof="1">
              <a:solidFill>
                <a:schemeClr val="tx1">
                  <a:alpha val="33000"/>
                </a:schemeClr>
              </a:solidFill>
              <a:latin typeface="思源宋体 CN Heavy" panose="02020900000000000000" charset="-122"/>
              <a:ea typeface="思源宋体 CN Heavy" panose="02020900000000000000" charset="-122"/>
              <a:cs typeface="+mj-cs"/>
            </a:endParaRPr>
          </a:p>
          <a:p>
            <a:pPr algn="r" defTabSz="914400" fontAlgn="base">
              <a:buClrTx/>
              <a:buSzTx/>
              <a:buFontTx/>
              <a:buNone/>
            </a:pPr>
            <a:r>
              <a:rPr lang="en-US" altLang="zh-CN" sz="4800" b="1" strike="noStrike" kern="1200" baseline="0" noProof="1">
                <a:solidFill>
                  <a:schemeClr val="tx1">
                    <a:alpha val="33000"/>
                  </a:schemeClr>
                </a:solidFill>
                <a:latin typeface="思源宋体 CN Heavy" panose="02020900000000000000" charset="-122"/>
                <a:ea typeface="思源宋体 CN Heavy" panose="02020900000000000000" charset="-122"/>
                <a:cs typeface="+mj-cs"/>
              </a:rPr>
              <a:t>Contanct Us</a:t>
            </a:r>
            <a:endParaRPr lang="en-US" altLang="zh-CN" sz="4800" b="1" strike="noStrike" kern="1200" baseline="0" noProof="1">
              <a:solidFill>
                <a:schemeClr val="tx1">
                  <a:alpha val="33000"/>
                </a:schemeClr>
              </a:solidFill>
              <a:latin typeface="思源宋体 CN Heavy" panose="02020900000000000000" charset="-122"/>
              <a:ea typeface="思源宋体 CN Heavy" panose="02020900000000000000" charset="-122"/>
              <a:cs typeface="+mj-cs"/>
            </a:endParaRPr>
          </a:p>
        </p:txBody>
      </p:sp>
      <p:pic>
        <p:nvPicPr>
          <p:cNvPr id="4" name="图片 3"/>
          <p:cNvPicPr>
            <a:picLocks noChangeAspect="1"/>
          </p:cNvPicPr>
          <p:nvPr/>
        </p:nvPicPr>
        <p:blipFill>
          <a:blip r:embed="rId12"/>
          <a:srcRect t="21186" b="14643"/>
          <a:stretch>
            <a:fillRect/>
          </a:stretch>
        </p:blipFill>
        <p:spPr>
          <a:xfrm>
            <a:off x="7896225" y="1938655"/>
            <a:ext cx="2298065" cy="1998345"/>
          </a:xfrm>
          <a:prstGeom prst="rect">
            <a:avLst/>
          </a:prstGeom>
        </p:spPr>
      </p:pic>
      <p:sp>
        <p:nvSpPr>
          <p:cNvPr id="6" name="文本框 7"/>
          <p:cNvSpPr txBox="1"/>
          <p:nvPr>
            <p:custDataLst>
              <p:tags r:id="rId13"/>
            </p:custDataLst>
          </p:nvPr>
        </p:nvSpPr>
        <p:spPr>
          <a:xfrm>
            <a:off x="7320280" y="4005580"/>
            <a:ext cx="3368675" cy="614045"/>
          </a:xfrm>
          <a:prstGeom prst="rect">
            <a:avLst/>
          </a:prstGeom>
          <a:noFill/>
          <a:ln w="9525">
            <a:noFill/>
          </a:ln>
        </p:spPr>
        <p:txBody>
          <a:bodyPr wrap="square" anchor="t" anchorCtr="0">
            <a:spAutoFit/>
          </a:bodyPr>
          <a:p>
            <a:pPr algn="ctr"/>
            <a:r>
              <a:rPr lang="zh-CN" altLang="zh-CN" sz="1800" b="1">
                <a:solidFill>
                  <a:schemeClr val="tx1">
                    <a:lumMod val="65000"/>
                    <a:lumOff val="35000"/>
                  </a:schemeClr>
                </a:solidFill>
                <a:latin typeface="微软雅黑" panose="020B0503020204020204" charset="-122"/>
                <a:ea typeface="微软雅黑" panose="020B0503020204020204" charset="-122"/>
              </a:rPr>
              <a:t>李莹</a:t>
            </a:r>
            <a:endParaRPr lang="zh-CN" altLang="zh-CN" sz="1800" b="1">
              <a:solidFill>
                <a:schemeClr val="tx1">
                  <a:lumMod val="65000"/>
                  <a:lumOff val="35000"/>
                </a:schemeClr>
              </a:solidFill>
              <a:latin typeface="微软雅黑" panose="020B0503020204020204" charset="-122"/>
              <a:ea typeface="微软雅黑" panose="020B0503020204020204" charset="-122"/>
            </a:endParaRPr>
          </a:p>
          <a:p>
            <a:pPr algn="ctr"/>
            <a:endParaRPr lang="zh-CN" altLang="en-US" sz="160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文本框 3"/>
          <p:cNvSpPr txBox="1"/>
          <p:nvPr>
            <p:custDataLst>
              <p:tags r:id="rId1"/>
            </p:custDataLst>
          </p:nvPr>
        </p:nvSpPr>
        <p:spPr>
          <a:xfrm>
            <a:off x="407670" y="2027555"/>
            <a:ext cx="9688830" cy="1004570"/>
          </a:xfrm>
          <a:prstGeom prst="rect">
            <a:avLst/>
          </a:prstGeom>
          <a:noFill/>
          <a:ln w="9525">
            <a:noFill/>
          </a:ln>
        </p:spPr>
        <p:txBody>
          <a:bodyPr wrap="square" anchor="t" anchorCtr="0">
            <a:spAutoFit/>
          </a:bodyPr>
          <a:p>
            <a:pPr algn="just">
              <a:lnSpc>
                <a:spcPct val="110000"/>
              </a:lnSpc>
            </a:pPr>
            <a:r>
              <a:rPr lang="zh-CN" altLang="en-US" sz="1800">
                <a:latin typeface="微软雅黑" panose="020B0503020204020204" charset="-122"/>
                <a:ea typeface="微软雅黑" panose="020B0503020204020204" charset="-122"/>
              </a:rPr>
              <a:t>科城研究院于2017年1月成立，是一家以推动区域可持续发展为目标的独立非营利研究机构和协同创新平台，联合国气候变化框架公约观察员机构。致力于为政府、企业和公众提供绿色低碳转型解决方案。</a:t>
            </a:r>
            <a:endParaRPr lang="zh-CN" altLang="en-US" sz="1800">
              <a:latin typeface="微软雅黑" panose="020B0503020204020204" charset="-122"/>
              <a:ea typeface="微软雅黑" panose="020B0503020204020204" charset="-122"/>
            </a:endParaRPr>
          </a:p>
        </p:txBody>
      </p:sp>
      <p:sp>
        <p:nvSpPr>
          <p:cNvPr id="10242" name="文本框 4"/>
          <p:cNvSpPr txBox="1"/>
          <p:nvPr>
            <p:custDataLst>
              <p:tags r:id="rId2"/>
            </p:custDataLst>
          </p:nvPr>
        </p:nvSpPr>
        <p:spPr>
          <a:xfrm>
            <a:off x="469265" y="3651885"/>
            <a:ext cx="9626600" cy="1791970"/>
          </a:xfrm>
          <a:prstGeom prst="rect">
            <a:avLst/>
          </a:prstGeom>
          <a:noFill/>
          <a:ln w="9525">
            <a:noFill/>
          </a:ln>
        </p:spPr>
        <p:txBody>
          <a:bodyPr wrap="square" anchor="t" anchorCtr="0">
            <a:noAutofit/>
          </a:bodyPr>
          <a:p>
            <a:pPr algn="just">
              <a:lnSpc>
                <a:spcPct val="110000"/>
              </a:lnSpc>
            </a:pPr>
            <a:r>
              <a:rPr lang="zh-CN" altLang="en-US" sz="1600">
                <a:latin typeface="Arial" panose="020B0604020202020204" pitchFamily="34" charset="0"/>
                <a:ea typeface="宋体" panose="02010600030101010101" pitchFamily="2" charset="-122"/>
              </a:rPr>
              <a:t>Established in 2017, Coshare Environment, is an independent non-profit research organizatio</a:t>
            </a:r>
            <a:r>
              <a:rPr lang="en-US" altLang="zh-CN" sz="1600">
                <a:latin typeface="Arial" panose="020B0604020202020204" pitchFamily="34" charset="0"/>
                <a:ea typeface="宋体" panose="02010600030101010101" pitchFamily="2" charset="-122"/>
              </a:rPr>
              <a:t>n</a:t>
            </a:r>
            <a:r>
              <a:rPr lang="zh-CN" altLang="en-US" sz="1600">
                <a:latin typeface="Arial" panose="020B0604020202020204" pitchFamily="34" charset="0"/>
                <a:ea typeface="宋体" panose="02010600030101010101" pitchFamily="2" charset="-122"/>
              </a:rPr>
              <a:t> </a:t>
            </a:r>
            <a:r>
              <a:rPr lang="en-US" altLang="zh-CN" sz="1600">
                <a:latin typeface="Arial" panose="020B0604020202020204" pitchFamily="34" charset="0"/>
                <a:ea typeface="宋体" panose="02010600030101010101" pitchFamily="2" charset="-122"/>
              </a:rPr>
              <a:t>with the aim of promoting regional sustainable development. </a:t>
            </a:r>
            <a:r>
              <a:rPr lang="zh-CN" altLang="en-US" sz="1600">
                <a:latin typeface="Arial" panose="020B0604020202020204" pitchFamily="34" charset="0"/>
                <a:ea typeface="宋体" panose="02010600030101010101" pitchFamily="2" charset="-122"/>
              </a:rPr>
              <a:t>Coshare has committed to providing government, industries and the public</a:t>
            </a:r>
            <a:r>
              <a:rPr lang="en-US" altLang="zh-CN" sz="1600">
                <a:latin typeface="Arial" panose="020B0604020202020204" pitchFamily="34" charset="0"/>
                <a:ea typeface="宋体" panose="02010600030101010101" pitchFamily="2" charset="-122"/>
              </a:rPr>
              <a:t> with innovative</a:t>
            </a:r>
            <a:r>
              <a:rPr lang="zh-CN" altLang="en-US" sz="1600">
                <a:latin typeface="Arial" panose="020B0604020202020204" pitchFamily="34" charset="0"/>
                <a:ea typeface="宋体" panose="02010600030101010101" pitchFamily="2" charset="-122"/>
              </a:rPr>
              <a:t> solution</a:t>
            </a:r>
            <a:r>
              <a:rPr lang="en-US" altLang="zh-CN" sz="1600">
                <a:latin typeface="Arial" panose="020B0604020202020204" pitchFamily="34" charset="0"/>
                <a:ea typeface="宋体" panose="02010600030101010101" pitchFamily="2" charset="-122"/>
              </a:rPr>
              <a:t>s</a:t>
            </a:r>
            <a:r>
              <a:rPr lang="zh-CN" altLang="en-US" sz="1600">
                <a:latin typeface="Arial" panose="020B0604020202020204" pitchFamily="34" charset="0"/>
                <a:ea typeface="宋体" panose="02010600030101010101" pitchFamily="2" charset="-122"/>
              </a:rPr>
              <a:t> to efficiently shift to a greener, low carbon future</a:t>
            </a:r>
            <a:r>
              <a:rPr lang="en-US" altLang="zh-CN" sz="1600">
                <a:latin typeface="Arial" panose="020B0604020202020204" pitchFamily="34" charset="0"/>
                <a:ea typeface="宋体" panose="02010600030101010101" pitchFamily="2" charset="-122"/>
              </a:rPr>
              <a:t>. </a:t>
            </a:r>
            <a:endParaRPr lang="en-US" altLang="zh-CN" sz="1600">
              <a:latin typeface="Arial" panose="020B0604020202020204" pitchFamily="34" charset="0"/>
              <a:ea typeface="宋体" panose="02010600030101010101" pitchFamily="2" charset="-122"/>
            </a:endParaRPr>
          </a:p>
        </p:txBody>
      </p:sp>
      <p:sp>
        <p:nvSpPr>
          <p:cNvPr id="8" name="标题 3073"/>
          <p:cNvSpPr>
            <a:spLocks noGrp="1"/>
          </p:cNvSpPr>
          <p:nvPr>
            <p:custDataLst>
              <p:tags r:id="rId3"/>
            </p:custDataLst>
          </p:nvPr>
        </p:nvSpPr>
        <p:spPr>
          <a:xfrm>
            <a:off x="479425" y="548640"/>
            <a:ext cx="11071225" cy="687705"/>
          </a:xfrm>
          <a:prstGeom prst="rect">
            <a:avLst/>
          </a:prstGeom>
          <a:noFill/>
          <a:ln w="9525">
            <a:noFill/>
          </a:ln>
        </p:spPr>
        <p:txBody>
          <a:bodyPr anchor="ctr" anchorCtr="0"/>
          <a:lstStyle>
            <a:lvl1pPr marL="0" lvl="0" indent="0" algn="ctr" defTabSz="914400" eaLnBrk="1" fontAlgn="base" latinLnBrk="0" hangingPunct="1">
              <a:lnSpc>
                <a:spcPct val="100000"/>
              </a:lnSpc>
              <a:spcBef>
                <a:spcPct val="0"/>
              </a:spcBef>
              <a:spcAft>
                <a:spcPct val="0"/>
              </a:spcAft>
              <a:buNone/>
              <a:defRPr sz="4500" b="0" i="0" u="none" kern="1200" baseline="0">
                <a:solidFill>
                  <a:schemeClr val="tx2"/>
                </a:solidFill>
                <a:latin typeface="+mj-lt"/>
                <a:ea typeface="+mj-ea"/>
                <a:cs typeface="+mj-cs"/>
              </a:defRPr>
            </a:lvl1pPr>
          </a:lstStyle>
          <a:p>
            <a:pPr algn="l" defTabSz="914400" fontAlgn="base">
              <a:buClrTx/>
              <a:buSzTx/>
              <a:buFontTx/>
              <a:buNone/>
            </a:pPr>
            <a:r>
              <a:rPr lang="zh-CN" altLang="en-US"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rPr>
              <a:t>关于科城研究院</a:t>
            </a:r>
            <a:endParaRPr lang="en-US" alt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a:p>
            <a:pPr algn="l" defTabSz="914400" fontAlgn="base">
              <a:buClrTx/>
              <a:buSzTx/>
              <a:buFontTx/>
              <a:buNone/>
            </a:pPr>
            <a:r>
              <a:rPr lang="en-US" alt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rPr>
              <a:t>About Coshare Environment</a:t>
            </a:r>
            <a:endParaRPr lang="en-US" alt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10" name="矩形 9"/>
          <p:cNvSpPr/>
          <p:nvPr/>
        </p:nvSpPr>
        <p:spPr>
          <a:xfrm>
            <a:off x="262890" y="454025"/>
            <a:ext cx="215900" cy="742950"/>
          </a:xfrm>
          <a:prstGeom prst="rect">
            <a:avLst/>
          </a:prstGeom>
          <a:solidFill>
            <a:srgbClr val="3C8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 name="直接连接符 1"/>
          <p:cNvCxnSpPr/>
          <p:nvPr/>
        </p:nvCxnSpPr>
        <p:spPr>
          <a:xfrm>
            <a:off x="1419225" y="-63500"/>
            <a:ext cx="0" cy="3797300"/>
          </a:xfrm>
          <a:prstGeom prst="line">
            <a:avLst/>
          </a:prstGeom>
          <a:ln>
            <a:solidFill>
              <a:srgbClr val="67BBC1"/>
            </a:solidFill>
          </a:ln>
        </p:spPr>
        <p:style>
          <a:lnRef idx="1">
            <a:schemeClr val="accent1"/>
          </a:lnRef>
          <a:fillRef idx="0">
            <a:schemeClr val="accent1"/>
          </a:fillRef>
          <a:effectRef idx="0">
            <a:schemeClr val="accent1"/>
          </a:effectRef>
          <a:fontRef idx="minor">
            <a:schemeClr val="tx1"/>
          </a:fontRef>
        </p:style>
      </p:cxnSp>
      <p:sp>
        <p:nvSpPr>
          <p:cNvPr id="8194" name="文本框 2"/>
          <p:cNvSpPr txBox="1"/>
          <p:nvPr/>
        </p:nvSpPr>
        <p:spPr>
          <a:xfrm>
            <a:off x="1487805" y="3140075"/>
            <a:ext cx="3736975" cy="589280"/>
          </a:xfrm>
          <a:prstGeom prst="rect">
            <a:avLst/>
          </a:prstGeom>
          <a:noFill/>
          <a:ln w="9525">
            <a:noFill/>
          </a:ln>
        </p:spPr>
        <p:txBody>
          <a:bodyPr wrap="square" anchor="t" anchorCtr="0">
            <a:spAutoFit/>
          </a:bodyPr>
          <a:p>
            <a:pPr>
              <a:lnSpc>
                <a:spcPct val="90000"/>
              </a:lnSpc>
            </a:pPr>
            <a:r>
              <a:rPr lang="zh-CN" sz="2000" b="1" dirty="0">
                <a:solidFill>
                  <a:srgbClr val="67BBC1"/>
                </a:solidFill>
                <a:latin typeface="微软雅黑" panose="020B0503020204020204" charset="-122"/>
                <a:ea typeface="微软雅黑" panose="020B0503020204020204" charset="-122"/>
                <a:sym typeface="Arial" panose="020B0604020202020204" pitchFamily="34" charset="0"/>
              </a:rPr>
              <a:t>山西煤炭行业发展现状</a:t>
            </a:r>
            <a:endParaRPr lang="zh-CN" sz="2000" b="1" dirty="0">
              <a:solidFill>
                <a:srgbClr val="67BBC1"/>
              </a:solidFill>
              <a:latin typeface="微软雅黑" panose="020B0503020204020204" charset="-122"/>
              <a:ea typeface="微软雅黑" panose="020B0503020204020204" charset="-122"/>
              <a:sym typeface="Arial" panose="020B0604020202020204" pitchFamily="34" charset="0"/>
            </a:endParaRPr>
          </a:p>
          <a:p>
            <a:pPr>
              <a:lnSpc>
                <a:spcPct val="90000"/>
              </a:lnSpc>
            </a:pPr>
            <a:r>
              <a:rPr lang="en-US" altLang="zh-CN" sz="1600" b="1" dirty="0">
                <a:solidFill>
                  <a:srgbClr val="67BBC1"/>
                </a:solidFill>
                <a:latin typeface="Arial" panose="020B0604020202020204" pitchFamily="34" charset="0"/>
                <a:ea typeface="宋体" panose="02010600030101010101" pitchFamily="2" charset="-122"/>
                <a:sym typeface="Arial" panose="020B0604020202020204" pitchFamily="34" charset="0"/>
              </a:rPr>
              <a:t>Coal Industry in Shanxi Province</a:t>
            </a:r>
            <a:endParaRPr lang="en-US" altLang="zh-CN" sz="1600" b="1" dirty="0">
              <a:solidFill>
                <a:srgbClr val="67BBC1"/>
              </a:solidFill>
              <a:latin typeface="Arial" panose="020B0604020202020204" pitchFamily="34" charset="0"/>
              <a:ea typeface="宋体" panose="02010600030101010101" pitchFamily="2" charset="-122"/>
              <a:sym typeface="Arial" panose="020B0604020202020204" pitchFamily="34" charset="0"/>
            </a:endParaRPr>
          </a:p>
        </p:txBody>
      </p:sp>
      <p:cxnSp>
        <p:nvCxnSpPr>
          <p:cNvPr id="4" name="直接连接符 3"/>
          <p:cNvCxnSpPr/>
          <p:nvPr/>
        </p:nvCxnSpPr>
        <p:spPr>
          <a:xfrm flipV="1">
            <a:off x="5576888" y="3127375"/>
            <a:ext cx="0" cy="3943350"/>
          </a:xfrm>
          <a:prstGeom prst="line">
            <a:avLst/>
          </a:prstGeom>
          <a:ln>
            <a:solidFill>
              <a:srgbClr val="67BBC1"/>
            </a:solidFill>
          </a:ln>
        </p:spPr>
        <p:style>
          <a:lnRef idx="1">
            <a:schemeClr val="accent1"/>
          </a:lnRef>
          <a:fillRef idx="0">
            <a:schemeClr val="accent1"/>
          </a:fillRef>
          <a:effectRef idx="0">
            <a:schemeClr val="accent1"/>
          </a:effectRef>
          <a:fontRef idx="minor">
            <a:schemeClr val="tx1"/>
          </a:fontRef>
        </p:style>
      </p:cxnSp>
      <p:sp>
        <p:nvSpPr>
          <p:cNvPr id="8196" name="文本框 4"/>
          <p:cNvSpPr txBox="1"/>
          <p:nvPr/>
        </p:nvSpPr>
        <p:spPr>
          <a:xfrm>
            <a:off x="5645150" y="3152775"/>
            <a:ext cx="2983230" cy="589280"/>
          </a:xfrm>
          <a:prstGeom prst="rect">
            <a:avLst/>
          </a:prstGeom>
          <a:noFill/>
          <a:ln w="9525">
            <a:noFill/>
          </a:ln>
        </p:spPr>
        <p:txBody>
          <a:bodyPr wrap="square" anchor="t" anchorCtr="0">
            <a:spAutoFit/>
          </a:bodyPr>
          <a:p>
            <a:pPr>
              <a:lnSpc>
                <a:spcPct val="90000"/>
              </a:lnSpc>
            </a:pPr>
            <a:r>
              <a:rPr lang="zh-CN" altLang="en-US" sz="2000" b="1" dirty="0">
                <a:solidFill>
                  <a:srgbClr val="67BBC1"/>
                </a:solidFill>
                <a:latin typeface="微软雅黑" panose="020B0503020204020204" charset="-122"/>
                <a:ea typeface="微软雅黑" panose="020B0503020204020204" charset="-122"/>
                <a:sym typeface="Arial" panose="020B0604020202020204" pitchFamily="34" charset="0"/>
              </a:rPr>
              <a:t>公正转型行动</a:t>
            </a:r>
            <a:endParaRPr lang="zh-CN" altLang="en-US" sz="2000" b="1" dirty="0">
              <a:solidFill>
                <a:srgbClr val="67BBC1"/>
              </a:solidFill>
              <a:latin typeface="微软雅黑" panose="020B0503020204020204" charset="-122"/>
              <a:ea typeface="微软雅黑" panose="020B0503020204020204" charset="-122"/>
              <a:sym typeface="Arial" panose="020B0604020202020204" pitchFamily="34" charset="0"/>
            </a:endParaRPr>
          </a:p>
          <a:p>
            <a:pPr>
              <a:lnSpc>
                <a:spcPct val="90000"/>
              </a:lnSpc>
            </a:pPr>
            <a:r>
              <a:rPr lang="en-US" altLang="zh-CN" sz="1600" b="1" dirty="0">
                <a:solidFill>
                  <a:srgbClr val="67BBC1"/>
                </a:solidFill>
                <a:latin typeface="Arial" panose="020B0604020202020204" pitchFamily="34" charset="0"/>
                <a:ea typeface="宋体" panose="02010600030101010101" pitchFamily="2" charset="-122"/>
                <a:sym typeface="Arial" panose="020B0604020202020204" pitchFamily="34" charset="0"/>
              </a:rPr>
              <a:t>Actions on Just Transition</a:t>
            </a:r>
            <a:endParaRPr lang="en-US" altLang="zh-CN" sz="1600" b="1" dirty="0">
              <a:solidFill>
                <a:srgbClr val="67BBC1"/>
              </a:solidFill>
              <a:latin typeface="Arial" panose="020B0604020202020204" pitchFamily="34" charset="0"/>
              <a:ea typeface="宋体" panose="02010600030101010101" pitchFamily="2" charset="-122"/>
              <a:sym typeface="Arial" panose="020B0604020202020204" pitchFamily="34" charset="0"/>
            </a:endParaRPr>
          </a:p>
        </p:txBody>
      </p:sp>
      <p:cxnSp>
        <p:nvCxnSpPr>
          <p:cNvPr id="6" name="直接连接符 5"/>
          <p:cNvCxnSpPr/>
          <p:nvPr/>
        </p:nvCxnSpPr>
        <p:spPr>
          <a:xfrm>
            <a:off x="9048750" y="-63500"/>
            <a:ext cx="0" cy="3797300"/>
          </a:xfrm>
          <a:prstGeom prst="line">
            <a:avLst/>
          </a:prstGeom>
          <a:ln>
            <a:solidFill>
              <a:srgbClr val="67BBC1"/>
            </a:solidFill>
          </a:ln>
        </p:spPr>
        <p:style>
          <a:lnRef idx="1">
            <a:schemeClr val="accent1"/>
          </a:lnRef>
          <a:fillRef idx="0">
            <a:schemeClr val="accent1"/>
          </a:fillRef>
          <a:effectRef idx="0">
            <a:schemeClr val="accent1"/>
          </a:effectRef>
          <a:fontRef idx="minor">
            <a:schemeClr val="tx1"/>
          </a:fontRef>
        </p:style>
      </p:cxnSp>
      <p:sp>
        <p:nvSpPr>
          <p:cNvPr id="8198" name="文本框 6"/>
          <p:cNvSpPr txBox="1"/>
          <p:nvPr/>
        </p:nvSpPr>
        <p:spPr>
          <a:xfrm>
            <a:off x="9115425" y="3140075"/>
            <a:ext cx="3317240" cy="589280"/>
          </a:xfrm>
          <a:prstGeom prst="rect">
            <a:avLst/>
          </a:prstGeom>
          <a:noFill/>
          <a:ln w="9525">
            <a:noFill/>
          </a:ln>
        </p:spPr>
        <p:txBody>
          <a:bodyPr wrap="square" anchor="t" anchorCtr="0">
            <a:spAutoFit/>
          </a:bodyPr>
          <a:p>
            <a:pPr>
              <a:lnSpc>
                <a:spcPct val="90000"/>
              </a:lnSpc>
            </a:pPr>
            <a:r>
              <a:rPr lang="zh-CN" altLang="en-US" sz="2000" b="1" dirty="0">
                <a:solidFill>
                  <a:srgbClr val="67BBC1"/>
                </a:solidFill>
                <a:latin typeface="微软雅黑" panose="020B0503020204020204" charset="-122"/>
                <a:ea typeface="微软雅黑" panose="020B0503020204020204" charset="-122"/>
                <a:sym typeface="Arial" panose="020B0604020202020204" pitchFamily="34" charset="0"/>
              </a:rPr>
              <a:t>公正转型挑战</a:t>
            </a:r>
            <a:endParaRPr lang="zh-CN" altLang="en-US" sz="2000" b="1" dirty="0">
              <a:solidFill>
                <a:srgbClr val="67BBC1"/>
              </a:solidFill>
              <a:latin typeface="微软雅黑" panose="020B0503020204020204" charset="-122"/>
              <a:ea typeface="微软雅黑" panose="020B0503020204020204" charset="-122"/>
              <a:sym typeface="Arial" panose="020B0604020202020204" pitchFamily="34" charset="0"/>
            </a:endParaRPr>
          </a:p>
          <a:p>
            <a:pPr>
              <a:lnSpc>
                <a:spcPct val="90000"/>
              </a:lnSpc>
            </a:pPr>
            <a:r>
              <a:rPr lang="en-US" altLang="zh-CN" sz="1600" b="1" dirty="0">
                <a:solidFill>
                  <a:srgbClr val="67BBC1"/>
                </a:solidFill>
                <a:latin typeface="Arial" panose="020B0604020202020204" pitchFamily="34" charset="0"/>
                <a:ea typeface="宋体" panose="02010600030101010101" pitchFamily="2" charset="-122"/>
                <a:sym typeface="Arial" panose="020B0604020202020204" pitchFamily="34" charset="0"/>
              </a:rPr>
              <a:t>Challenges of Just Transition </a:t>
            </a:r>
            <a:endParaRPr lang="en-US" altLang="zh-CN" sz="1600" b="1" dirty="0">
              <a:solidFill>
                <a:srgbClr val="67BBC1"/>
              </a:solidFill>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transition spd="med" advClick="0" advTm="2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0" descr="3164aa8433c0ed967bf4ac3b5b8bb2b"/>
          <p:cNvPicPr>
            <a:picLocks noChangeAspect="1"/>
          </p:cNvPicPr>
          <p:nvPr>
            <p:custDataLst>
              <p:tags r:id="rId1"/>
            </p:custDataLst>
          </p:nvPr>
        </p:nvPicPr>
        <p:blipFill>
          <a:blip r:embed="rId2"/>
          <a:stretch>
            <a:fillRect/>
          </a:stretch>
        </p:blipFill>
        <p:spPr>
          <a:xfrm>
            <a:off x="5215255" y="1125220"/>
            <a:ext cx="6976745" cy="5361305"/>
          </a:xfrm>
          <a:prstGeom prst="rect">
            <a:avLst/>
          </a:prstGeom>
        </p:spPr>
      </p:pic>
      <p:sp>
        <p:nvSpPr>
          <p:cNvPr id="43" name="标题 3073"/>
          <p:cNvSpPr>
            <a:spLocks noGrp="1"/>
          </p:cNvSpPr>
          <p:nvPr>
            <p:custDataLst>
              <p:tags r:id="rId3"/>
            </p:custDataLst>
          </p:nvPr>
        </p:nvSpPr>
        <p:spPr>
          <a:xfrm>
            <a:off x="479425" y="548640"/>
            <a:ext cx="11071225" cy="687705"/>
          </a:xfrm>
          <a:prstGeom prst="rect">
            <a:avLst/>
          </a:prstGeom>
          <a:noFill/>
          <a:ln w="9525">
            <a:noFill/>
          </a:ln>
        </p:spPr>
        <p:txBody>
          <a:bodyPr anchor="ctr" anchorCtr="0"/>
          <a:lstStyle>
            <a:lvl1pPr marL="0" lvl="0" indent="0" algn="ctr" defTabSz="914400" eaLnBrk="1" fontAlgn="base" latinLnBrk="0" hangingPunct="1">
              <a:lnSpc>
                <a:spcPct val="100000"/>
              </a:lnSpc>
              <a:spcBef>
                <a:spcPct val="0"/>
              </a:spcBef>
              <a:spcAft>
                <a:spcPct val="0"/>
              </a:spcAft>
              <a:buNone/>
              <a:defRPr sz="4500" b="0" i="0" u="none" kern="1200" baseline="0">
                <a:solidFill>
                  <a:schemeClr val="tx2"/>
                </a:solidFill>
                <a:latin typeface="+mj-lt"/>
                <a:ea typeface="+mj-ea"/>
                <a:cs typeface="+mj-cs"/>
              </a:defRPr>
            </a:lvl1pPr>
          </a:lstStyle>
          <a:p>
            <a:pPr algn="l" defTabSz="914400" fontAlgn="base">
              <a:buClrTx/>
              <a:buSzTx/>
              <a:buFontTx/>
              <a:buNone/>
            </a:pPr>
            <a:r>
              <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rPr>
              <a:t>山西煤炭行业发展现状</a:t>
            </a:r>
            <a:endPar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a:p>
            <a:pPr algn="l" defTabSz="914400" fontAlgn="base">
              <a:buClrTx/>
              <a:buSzTx/>
              <a:buFontTx/>
              <a:buNone/>
            </a:pPr>
            <a:r>
              <a:rPr 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Coal Industry in Shanxi Province</a:t>
            </a:r>
            <a:endPar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44" name="文本框 43"/>
          <p:cNvSpPr txBox="1"/>
          <p:nvPr/>
        </p:nvSpPr>
        <p:spPr>
          <a:xfrm>
            <a:off x="2698750" y="1181100"/>
            <a:ext cx="4064000" cy="368300"/>
          </a:xfrm>
          <a:prstGeom prst="rect">
            <a:avLst/>
          </a:prstGeom>
          <a:noFill/>
        </p:spPr>
        <p:txBody>
          <a:bodyPr wrap="square" rtlCol="0">
            <a:spAutoFit/>
          </a:bodyPr>
          <a:p>
            <a:endParaRPr lang="zh-CN" altLang="en-US"/>
          </a:p>
        </p:txBody>
      </p:sp>
      <p:sp>
        <p:nvSpPr>
          <p:cNvPr id="3" name="文本框 2"/>
          <p:cNvSpPr txBox="1"/>
          <p:nvPr/>
        </p:nvSpPr>
        <p:spPr>
          <a:xfrm>
            <a:off x="335280" y="2132965"/>
            <a:ext cx="4879975" cy="1784350"/>
          </a:xfrm>
          <a:prstGeom prst="rect">
            <a:avLst/>
          </a:prstGeom>
          <a:noFill/>
        </p:spPr>
        <p:txBody>
          <a:bodyPr wrap="square" rtlCol="0" anchor="t">
            <a:noAutofit/>
          </a:bodyPr>
          <a:p>
            <a:r>
              <a:rPr lang="zh-CN" altLang="en-US" sz="1800" dirty="0" smtClean="0">
                <a:latin typeface="微软雅黑" panose="020B0503020204020204" charset="-122"/>
                <a:ea typeface="微软雅黑" panose="020B0503020204020204" charset="-122"/>
                <a:cs typeface="微软雅黑" panose="020B0503020204020204" charset="-122"/>
                <a:sym typeface="+mn-ea"/>
              </a:rPr>
              <a:t>山西煤炭供应全国28个地区，并出口到全球23个国家和地区</a:t>
            </a:r>
            <a:r>
              <a:rPr lang="zh-CN" sz="1800" dirty="0" smtClean="0">
                <a:latin typeface="微软雅黑" panose="020B0503020204020204" charset="-122"/>
                <a:ea typeface="微软雅黑" panose="020B0503020204020204" charset="-122"/>
                <a:cs typeface="微软雅黑" panose="020B0503020204020204" charset="-122"/>
                <a:sym typeface="+mn-ea"/>
              </a:rPr>
              <a:t>。</a:t>
            </a:r>
            <a:endParaRPr lang="zh-CN" altLang="en-US" sz="1800" dirty="0" smtClean="0">
              <a:latin typeface="微软雅黑" panose="020B0503020204020204" charset="-122"/>
              <a:ea typeface="微软雅黑" panose="020B0503020204020204" charset="-122"/>
              <a:cs typeface="微软雅黑" panose="020B0503020204020204" charset="-122"/>
              <a:sym typeface="+mn-ea"/>
            </a:endParaRPr>
          </a:p>
          <a:p>
            <a:r>
              <a:rPr lang="en-US" altLang="zh-CN" sz="1600" dirty="0" smtClean="0">
                <a:latin typeface="微软雅黑" panose="020B0503020204020204" charset="-122"/>
                <a:ea typeface="微软雅黑" panose="020B0503020204020204" charset="-122"/>
                <a:cs typeface="微软雅黑" panose="020B0503020204020204" charset="-122"/>
                <a:sym typeface="+mn-ea"/>
              </a:rPr>
              <a:t>C</a:t>
            </a:r>
            <a:r>
              <a:rPr lang="zh-CN" altLang="en-US" sz="1600" dirty="0" smtClean="0">
                <a:latin typeface="微软雅黑" panose="020B0503020204020204" charset="-122"/>
                <a:ea typeface="微软雅黑" panose="020B0503020204020204" charset="-122"/>
                <a:cs typeface="微软雅黑" panose="020B0503020204020204" charset="-122"/>
                <a:sym typeface="+mn-ea"/>
              </a:rPr>
              <a:t>oal </a:t>
            </a:r>
            <a:r>
              <a:rPr lang="en-US" altLang="zh-CN" sz="1600" dirty="0" smtClean="0">
                <a:latin typeface="微软雅黑" panose="020B0503020204020204" charset="-122"/>
                <a:ea typeface="微软雅黑" panose="020B0503020204020204" charset="-122"/>
                <a:cs typeface="微软雅黑" panose="020B0503020204020204" charset="-122"/>
                <a:sym typeface="+mn-ea"/>
              </a:rPr>
              <a:t>produced in Shanxi Province has been</a:t>
            </a:r>
            <a:r>
              <a:rPr lang="zh-CN" altLang="en-US" sz="1600" dirty="0" smtClean="0">
                <a:latin typeface="微软雅黑" panose="020B0503020204020204" charset="-122"/>
                <a:ea typeface="微软雅黑" panose="020B0503020204020204" charset="-122"/>
                <a:cs typeface="微软雅黑" panose="020B0503020204020204" charset="-122"/>
                <a:sym typeface="+mn-ea"/>
              </a:rPr>
              <a:t> supplied to 28 regions across China, and exported to 23 countries and regions around the world.</a:t>
            </a:r>
            <a:endParaRPr lang="zh-CN" altLang="en-US" sz="1800" dirty="0" smtClean="0">
              <a:latin typeface="微软雅黑" panose="020B0503020204020204" charset="-122"/>
              <a:ea typeface="微软雅黑" panose="020B0503020204020204" charset="-122"/>
              <a:cs typeface="微软雅黑" panose="020B0503020204020204" charset="-122"/>
              <a:sym typeface="+mn-ea"/>
            </a:endParaRPr>
          </a:p>
          <a:p>
            <a:endParaRPr lang="zh-CN" altLang="en-US" sz="2000" dirty="0" smtClean="0">
              <a:solidFill>
                <a:schemeClr val="tx1"/>
              </a:solidFill>
              <a:latin typeface="微软雅黑" panose="020B0503020204020204" charset="-122"/>
              <a:ea typeface="微软雅黑" panose="020B0503020204020204" charset="-122"/>
              <a:cs typeface="微软雅黑" panose="020B0503020204020204" charset="-122"/>
              <a:sym typeface="+mn-ea"/>
            </a:endParaRPr>
          </a:p>
          <a:p>
            <a:r>
              <a:rPr lang="en-US" altLang="zh-CN" sz="1800" dirty="0" smtClean="0">
                <a:solidFill>
                  <a:schemeClr val="tx1"/>
                </a:solidFill>
                <a:latin typeface="微软雅黑" panose="020B0503020204020204" charset="-122"/>
                <a:ea typeface="微软雅黑" panose="020B0503020204020204" charset="-122"/>
                <a:cs typeface="微软雅黑" panose="020B0503020204020204" charset="-122"/>
                <a:sym typeface="+mn-ea"/>
              </a:rPr>
              <a:t>2021</a:t>
            </a:r>
            <a:r>
              <a:rPr lang="zh-CN" altLang="en-US" sz="1800" dirty="0" smtClean="0">
                <a:solidFill>
                  <a:schemeClr val="tx1"/>
                </a:solidFill>
                <a:latin typeface="微软雅黑" panose="020B0503020204020204" charset="-122"/>
                <a:ea typeface="微软雅黑" panose="020B0503020204020204" charset="-122"/>
                <a:cs typeface="微软雅黑" panose="020B0503020204020204" charset="-122"/>
                <a:sym typeface="+mn-ea"/>
              </a:rPr>
              <a:t>年，外调煤炭7.60亿吨，外调量占产量比重达到63.14%。</a:t>
            </a:r>
            <a:endParaRPr lang="zh-CN" altLang="en-US" sz="1800" dirty="0" smtClean="0">
              <a:solidFill>
                <a:schemeClr val="tx1"/>
              </a:solidFill>
              <a:latin typeface="微软雅黑" panose="020B0503020204020204" charset="-122"/>
              <a:ea typeface="微软雅黑" panose="020B0503020204020204" charset="-122"/>
              <a:cs typeface="微软雅黑" panose="020B0503020204020204" charset="-122"/>
              <a:sym typeface="+mn-ea"/>
            </a:endParaRPr>
          </a:p>
          <a:p>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In 2021, the amount of coal </a:t>
            </a:r>
            <a:r>
              <a:rPr lang="en-US" altLang="zh-CN"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transfered to other provinces</a:t>
            </a: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 was 760 million tons, and the proportion of </a:t>
            </a:r>
            <a:r>
              <a:rPr lang="en-US" altLang="zh-CN"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it</a:t>
            </a: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 to production reached 63.14%.</a:t>
            </a:r>
            <a:endPar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sym typeface="+mn-ea"/>
            </a:endParaRPr>
          </a:p>
          <a:p>
            <a:endParaRPr lang="zh-CN" altLang="en-US" sz="2000" dirty="0" smtClean="0">
              <a:solidFill>
                <a:schemeClr val="tx1"/>
              </a:solidFill>
              <a:latin typeface="微软雅黑" panose="020B0503020204020204" charset="-122"/>
              <a:ea typeface="微软雅黑" panose="020B0503020204020204" charset="-122"/>
              <a:cs typeface="微软雅黑" panose="020B0503020204020204" charset="-122"/>
              <a:sym typeface="+mn-ea"/>
            </a:endParaRPr>
          </a:p>
          <a:p>
            <a:endParaRPr lang="zh-CN" altLang="en-US" sz="2000">
              <a:latin typeface="微软雅黑" panose="020B0503020204020204" charset="-122"/>
              <a:ea typeface="微软雅黑" panose="020B0503020204020204" charset="-122"/>
            </a:endParaRPr>
          </a:p>
          <a:p>
            <a:endParaRPr lang="zh-CN" altLang="en-US" sz="1600">
              <a:latin typeface="微软雅黑" panose="020B0503020204020204" charset="-122"/>
              <a:ea typeface="微软雅黑" panose="020B0503020204020204" charset="-122"/>
            </a:endParaRPr>
          </a:p>
          <a:p>
            <a:endParaRPr lang="zh-CN" altLang="en-US" sz="1600">
              <a:latin typeface="微软雅黑" panose="020B0503020204020204" charset="-122"/>
              <a:ea typeface="微软雅黑" panose="020B0503020204020204" charset="-122"/>
            </a:endParaRPr>
          </a:p>
          <a:p>
            <a:endParaRPr lang="zh-CN" altLang="en-US" sz="1600">
              <a:latin typeface="微软雅黑" panose="020B0503020204020204" charset="-122"/>
              <a:ea typeface="微软雅黑" panose="020B0503020204020204" charset="-122"/>
            </a:endParaRPr>
          </a:p>
        </p:txBody>
      </p:sp>
      <p:sp>
        <p:nvSpPr>
          <p:cNvPr id="10" name="矩形 9"/>
          <p:cNvSpPr/>
          <p:nvPr>
            <p:custDataLst>
              <p:tags r:id="rId4"/>
            </p:custDataLst>
          </p:nvPr>
        </p:nvSpPr>
        <p:spPr>
          <a:xfrm>
            <a:off x="262890" y="454025"/>
            <a:ext cx="215900" cy="742950"/>
          </a:xfrm>
          <a:prstGeom prst="rect">
            <a:avLst/>
          </a:prstGeom>
          <a:solidFill>
            <a:srgbClr val="3C8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5447665" y="620395"/>
            <a:ext cx="6805295" cy="583565"/>
          </a:xfrm>
          <a:prstGeom prst="rect">
            <a:avLst/>
          </a:prstGeom>
          <a:noFill/>
        </p:spPr>
        <p:txBody>
          <a:bodyPr wrap="square" rtlCol="0">
            <a:spAutoFit/>
          </a:bodyPr>
          <a:p>
            <a:pPr algn="ctr"/>
            <a:r>
              <a:rPr lang="zh-CN" altLang="en-US" sz="1600">
                <a:latin typeface="黑体" panose="02010609060101010101" charset="-122"/>
                <a:ea typeface="黑体" panose="02010609060101010101" charset="-122"/>
                <a:cs typeface="黑体" panose="02010609060101010101" charset="-122"/>
              </a:rPr>
              <a:t>图</a:t>
            </a:r>
            <a:r>
              <a:rPr lang="en-US" altLang="zh-CN" sz="1600">
                <a:latin typeface="黑体" panose="02010609060101010101" charset="-122"/>
                <a:ea typeface="黑体" panose="02010609060101010101" charset="-122"/>
                <a:cs typeface="黑体" panose="02010609060101010101" charset="-122"/>
              </a:rPr>
              <a:t> </a:t>
            </a:r>
            <a:r>
              <a:rPr lang="zh-CN" altLang="en-US" sz="1600">
                <a:latin typeface="黑体" panose="02010609060101010101" charset="-122"/>
                <a:ea typeface="黑体" panose="02010609060101010101" charset="-122"/>
                <a:cs typeface="黑体" panose="02010609060101010101" charset="-122"/>
              </a:rPr>
              <a:t>煤炭外调量（万吨）</a:t>
            </a:r>
            <a:r>
              <a:rPr lang="en-US" altLang="zh-CN" sz="1600"/>
              <a:t> </a:t>
            </a:r>
            <a:endParaRPr lang="en-US" altLang="zh-CN" sz="1600"/>
          </a:p>
          <a:p>
            <a:pPr algn="ctr"/>
            <a:r>
              <a:rPr lang="en-US" altLang="zh-CN" sz="1600"/>
              <a:t>Fig. Coal Transfered to Other Provinces (ten thousand tons)</a:t>
            </a:r>
            <a:endParaRPr lang="en-US" altLang="zh-CN"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 name="标题 3073"/>
          <p:cNvSpPr>
            <a:spLocks noGrp="1"/>
          </p:cNvSpPr>
          <p:nvPr>
            <p:custDataLst>
              <p:tags r:id="rId2"/>
            </p:custDataLst>
          </p:nvPr>
        </p:nvSpPr>
        <p:spPr>
          <a:xfrm>
            <a:off x="479425" y="548640"/>
            <a:ext cx="11071225" cy="687705"/>
          </a:xfrm>
          <a:prstGeom prst="rect">
            <a:avLst/>
          </a:prstGeom>
          <a:noFill/>
          <a:ln w="9525">
            <a:noFill/>
          </a:ln>
        </p:spPr>
        <p:txBody>
          <a:bodyPr anchor="ctr" anchorCtr="0"/>
          <a:lstStyle>
            <a:lvl1pPr marL="0" lvl="0" indent="0" algn="ctr" defTabSz="914400" eaLnBrk="1" fontAlgn="base" latinLnBrk="0" hangingPunct="1">
              <a:lnSpc>
                <a:spcPct val="100000"/>
              </a:lnSpc>
              <a:spcBef>
                <a:spcPct val="0"/>
              </a:spcBef>
              <a:spcAft>
                <a:spcPct val="0"/>
              </a:spcAft>
              <a:buNone/>
              <a:defRPr sz="4500" b="0" i="0" u="none" kern="1200" baseline="0">
                <a:solidFill>
                  <a:schemeClr val="tx2"/>
                </a:solidFill>
                <a:latin typeface="+mj-lt"/>
                <a:ea typeface="+mj-ea"/>
                <a:cs typeface="+mj-cs"/>
              </a:defRPr>
            </a:lvl1pPr>
          </a:lstStyle>
          <a:p>
            <a:pPr algn="l" defTabSz="914400" fontAlgn="base">
              <a:buClrTx/>
              <a:buSzTx/>
              <a:buFontTx/>
              <a:buNone/>
            </a:pPr>
            <a:r>
              <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rPr>
              <a:t>山西煤炭行业发展现状</a:t>
            </a:r>
            <a:endPar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a:p>
            <a:pPr algn="l" defTabSz="914400" fontAlgn="base">
              <a:buClrTx/>
              <a:buSzTx/>
              <a:buFontTx/>
              <a:buNone/>
            </a:pPr>
            <a:r>
              <a:rPr 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Coal Industry in Shanxi Province</a:t>
            </a:r>
            <a:endPar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44" name="文本框 43"/>
          <p:cNvSpPr txBox="1"/>
          <p:nvPr/>
        </p:nvSpPr>
        <p:spPr>
          <a:xfrm>
            <a:off x="2698750" y="1181100"/>
            <a:ext cx="4064000" cy="368300"/>
          </a:xfrm>
          <a:prstGeom prst="rect">
            <a:avLst/>
          </a:prstGeom>
          <a:noFill/>
        </p:spPr>
        <p:txBody>
          <a:bodyPr wrap="square" rtlCol="0">
            <a:spAutoFit/>
          </a:bodyPr>
          <a:p>
            <a:endParaRPr lang="zh-CN" altLang="en-US"/>
          </a:p>
        </p:txBody>
      </p:sp>
      <p:sp>
        <p:nvSpPr>
          <p:cNvPr id="10" name="矩形 9"/>
          <p:cNvSpPr/>
          <p:nvPr>
            <p:custDataLst>
              <p:tags r:id="rId3"/>
            </p:custDataLst>
          </p:nvPr>
        </p:nvSpPr>
        <p:spPr>
          <a:xfrm>
            <a:off x="262890" y="454025"/>
            <a:ext cx="215900" cy="742950"/>
          </a:xfrm>
          <a:prstGeom prst="rect">
            <a:avLst/>
          </a:prstGeom>
          <a:solidFill>
            <a:srgbClr val="3C8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custDataLst>
              <p:tags r:id="rId4"/>
            </p:custDataLst>
          </p:nvPr>
        </p:nvSpPr>
        <p:spPr>
          <a:xfrm>
            <a:off x="6167755" y="1700530"/>
            <a:ext cx="5290820" cy="3599815"/>
          </a:xfrm>
          <a:prstGeom prst="rect">
            <a:avLst/>
          </a:prstGeom>
          <a:noFill/>
        </p:spPr>
        <p:txBody>
          <a:bodyPr wrap="square">
            <a:spAutoFit/>
          </a:bodyPr>
          <a:p>
            <a:pPr algn="just">
              <a:lnSpc>
                <a:spcPct val="150000"/>
              </a:lnSpc>
              <a:buClr>
                <a:srgbClr val="25619F"/>
              </a:buClr>
              <a:buFont typeface="Wingdings" panose="05000000000000000000" charset="0"/>
            </a:pPr>
            <a:r>
              <a:rPr lang="en-US" altLang="zh-CN" kern="100" dirty="0">
                <a:latin typeface="微软雅黑" panose="020B0503020204020204" charset="-122"/>
                <a:ea typeface="微软雅黑" panose="020B0503020204020204" charset="-122"/>
                <a:sym typeface="+mn-ea"/>
              </a:rPr>
              <a:t>山西省</a:t>
            </a:r>
            <a:r>
              <a:rPr lang="zh-CN" altLang="en-US" kern="100" dirty="0">
                <a:latin typeface="微软雅黑" panose="020B0503020204020204" charset="-122"/>
                <a:ea typeface="微软雅黑" panose="020B0503020204020204" charset="-122"/>
                <a:sym typeface="+mn-ea"/>
              </a:rPr>
              <a:t>是世界五大煤炭主产地之一，中国重要的煤炭基地。</a:t>
            </a:r>
            <a:r>
              <a:rPr lang="en-US" altLang="zh-CN" kern="100" dirty="0">
                <a:latin typeface="微软雅黑" panose="020B0503020204020204" charset="-122"/>
                <a:ea typeface="微软雅黑" panose="020B0503020204020204" charset="-122"/>
                <a:sym typeface="+mn-ea"/>
              </a:rPr>
              <a:t>2022</a:t>
            </a:r>
            <a:r>
              <a:rPr lang="zh-CN" altLang="en-US" kern="100" dirty="0">
                <a:latin typeface="微软雅黑" panose="020B0503020204020204" charset="-122"/>
                <a:ea typeface="微软雅黑" panose="020B0503020204020204" charset="-122"/>
                <a:sym typeface="+mn-ea"/>
              </a:rPr>
              <a:t>年，山西煤炭产量达到</a:t>
            </a:r>
            <a:r>
              <a:rPr lang="en-US" altLang="zh-CN" kern="100" dirty="0">
                <a:latin typeface="微软雅黑" panose="020B0503020204020204" charset="-122"/>
                <a:ea typeface="微软雅黑" panose="020B0503020204020204" charset="-122"/>
                <a:sym typeface="+mn-ea"/>
              </a:rPr>
              <a:t>13.07</a:t>
            </a:r>
            <a:r>
              <a:rPr lang="zh-CN" altLang="en-US" kern="100" dirty="0">
                <a:latin typeface="微软雅黑" panose="020B0503020204020204" charset="-122"/>
                <a:ea typeface="微软雅黑" panose="020B0503020204020204" charset="-122"/>
                <a:sym typeface="+mn-ea"/>
              </a:rPr>
              <a:t>亿吨，占全国产量的</a:t>
            </a:r>
            <a:r>
              <a:rPr lang="en-US" altLang="zh-CN" kern="100" dirty="0">
                <a:latin typeface="微软雅黑" panose="020B0503020204020204" charset="-122"/>
                <a:ea typeface="微软雅黑" panose="020B0503020204020204" charset="-122"/>
                <a:sym typeface="+mn-ea"/>
              </a:rPr>
              <a:t>29.04%</a:t>
            </a:r>
            <a:r>
              <a:rPr lang="zh-CN" altLang="en-US" kern="100" dirty="0">
                <a:latin typeface="微软雅黑" panose="020B0503020204020204" charset="-122"/>
                <a:ea typeface="微软雅黑" panose="020B0503020204020204" charset="-122"/>
                <a:sym typeface="+mn-ea"/>
              </a:rPr>
              <a:t>，居全国第一。</a:t>
            </a:r>
            <a:endParaRPr lang="zh-CN" altLang="en-US" kern="100" dirty="0">
              <a:latin typeface="微软雅黑" panose="020B0503020204020204" charset="-122"/>
              <a:ea typeface="微软雅黑" panose="020B0503020204020204" charset="-122"/>
              <a:sym typeface="+mn-ea"/>
            </a:endParaRPr>
          </a:p>
          <a:p>
            <a:pPr algn="just">
              <a:lnSpc>
                <a:spcPct val="150000"/>
              </a:lnSpc>
              <a:buClr>
                <a:srgbClr val="25619F"/>
              </a:buClr>
              <a:buFont typeface="Wingdings" panose="05000000000000000000" charset="0"/>
            </a:pPr>
            <a:endParaRPr lang="zh-CN" altLang="en-US" kern="100" dirty="0">
              <a:latin typeface="微软雅黑" panose="020B0503020204020204" charset="-122"/>
              <a:ea typeface="微软雅黑" panose="020B0503020204020204" charset="-122"/>
              <a:sym typeface="+mn-ea"/>
            </a:endParaRPr>
          </a:p>
          <a:p>
            <a:pPr algn="just">
              <a:lnSpc>
                <a:spcPct val="150000"/>
              </a:lnSpc>
              <a:buClr>
                <a:srgbClr val="25619F"/>
              </a:buClr>
              <a:buFont typeface="Wingdings" panose="05000000000000000000" charset="0"/>
            </a:pPr>
            <a:r>
              <a:rPr lang="en-US" altLang="zh-CN" sz="1600" kern="100" dirty="0">
                <a:latin typeface="微软雅黑" panose="020B0503020204020204" charset="-122"/>
                <a:ea typeface="微软雅黑" panose="020B0503020204020204" charset="-122"/>
                <a:sym typeface="+mn-ea"/>
              </a:rPr>
              <a:t>Shanxi Province is one of the world's five largest coal production areas and an important coal base in China. </a:t>
            </a:r>
            <a:r>
              <a:rPr lang="en-US" altLang="zh-CN" sz="1600" kern="100" dirty="0">
                <a:effectLst/>
                <a:latin typeface="微软雅黑" panose="020B0503020204020204" charset="-122"/>
                <a:ea typeface="微软雅黑" panose="020B0503020204020204" charset="-122"/>
                <a:cs typeface="微软雅黑" panose="020B0503020204020204" charset="-122"/>
                <a:sym typeface="+mn-ea"/>
              </a:rPr>
              <a:t>In 2022, Shanxi coal production reached 1.307 billion tons, accounting for 29.04% of the national output, ranking first in the country.</a:t>
            </a:r>
            <a:endParaRPr lang="en-US" altLang="zh-CN" sz="1600" kern="100" dirty="0">
              <a:effectLst/>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custDataLst>
              <p:tags r:id="rId5"/>
            </p:custDataLst>
          </p:nvPr>
        </p:nvSpPr>
        <p:spPr>
          <a:xfrm>
            <a:off x="695630" y="5590001"/>
            <a:ext cx="4584526" cy="891540"/>
          </a:xfrm>
          <a:prstGeom prst="rect">
            <a:avLst/>
          </a:prstGeom>
          <a:noFill/>
        </p:spPr>
        <p:txBody>
          <a:bodyPr wrap="square" rtlCol="0">
            <a:spAutoFit/>
          </a:bodyPr>
          <a:p>
            <a:pPr algn="ctr"/>
            <a:r>
              <a:rPr lang="zh-CN" altLang="zh-CN" sz="1400" dirty="0">
                <a:latin typeface="黑体" panose="02010609060101010101" charset="-122"/>
                <a:ea typeface="黑体" panose="02010609060101010101" charset="-122"/>
                <a:cs typeface="黑体" panose="02010609060101010101" charset="-122"/>
              </a:rPr>
              <a:t>山西省原煤产量（</a:t>
            </a:r>
            <a:r>
              <a:rPr lang="en-US" altLang="zh-CN" sz="1400" dirty="0">
                <a:latin typeface="黑体" panose="02010609060101010101" charset="-122"/>
                <a:ea typeface="黑体" panose="02010609060101010101" charset="-122"/>
                <a:cs typeface="黑体" panose="02010609060101010101" charset="-122"/>
              </a:rPr>
              <a:t>2015-2022</a:t>
            </a:r>
            <a:r>
              <a:rPr lang="zh-CN" altLang="zh-CN" sz="1400" dirty="0">
                <a:latin typeface="黑体" panose="02010609060101010101" charset="-122"/>
                <a:ea typeface="黑体" panose="02010609060101010101" charset="-122"/>
                <a:cs typeface="黑体" panose="02010609060101010101" charset="-122"/>
              </a:rPr>
              <a:t>）</a:t>
            </a:r>
            <a:endParaRPr lang="zh-CN" altLang="zh-CN" sz="1400" dirty="0">
              <a:latin typeface="黑体" panose="02010609060101010101" charset="-122"/>
              <a:ea typeface="黑体" panose="02010609060101010101" charset="-122"/>
              <a:cs typeface="黑体" panose="02010609060101010101" charset="-122"/>
            </a:endParaRPr>
          </a:p>
          <a:p>
            <a:pPr algn="ctr"/>
            <a:r>
              <a:rPr kumimoji="1" lang="en-US" altLang="zh-CN" sz="1400" dirty="0">
                <a:latin typeface="黑体" panose="02010609060101010101" charset="-122"/>
                <a:ea typeface="黑体" panose="02010609060101010101" charset="-122"/>
                <a:cs typeface="黑体" panose="02010609060101010101" charset="-122"/>
              </a:rPr>
              <a:t>Coal Production of Shanxi Province in 2015-2022</a:t>
            </a:r>
            <a:endParaRPr kumimoji="1" lang="en-US" altLang="zh-CN" sz="1400" dirty="0">
              <a:latin typeface="黑体" panose="02010609060101010101" charset="-122"/>
              <a:ea typeface="黑体" panose="02010609060101010101" charset="-122"/>
              <a:cs typeface="黑体" panose="02010609060101010101" charset="-122"/>
            </a:endParaRPr>
          </a:p>
          <a:p>
            <a:pPr algn="ctr"/>
            <a:r>
              <a:rPr kumimoji="1" lang="zh-CN" altLang="en-US" sz="1200" dirty="0">
                <a:latin typeface="楷体" panose="02010609060101010101" charset="-122"/>
                <a:ea typeface="楷体" panose="02010609060101010101" charset="-122"/>
                <a:cs typeface="楷体" panose="02010609060101010101" charset="-122"/>
              </a:rPr>
              <a:t>数据来源：山西省统计年鉴</a:t>
            </a:r>
            <a:endParaRPr kumimoji="1" lang="en-US" altLang="zh-CN" sz="1200" dirty="0">
              <a:latin typeface="楷体" panose="02010609060101010101" charset="-122"/>
              <a:ea typeface="楷体" panose="02010609060101010101" charset="-122"/>
              <a:cs typeface="楷体" panose="02010609060101010101" charset="-122"/>
            </a:endParaRPr>
          </a:p>
          <a:p>
            <a:pPr algn="ctr"/>
            <a:r>
              <a:rPr kumimoji="1" lang="en-US" altLang="zh-CN" sz="1200" dirty="0">
                <a:latin typeface="楷体" panose="02010609060101010101" charset="-122"/>
                <a:ea typeface="楷体" panose="02010609060101010101" charset="-122"/>
                <a:cs typeface="楷体" panose="02010609060101010101" charset="-122"/>
              </a:rPr>
              <a:t>Data Source:Shanxi Statistical Yearbook </a:t>
            </a:r>
            <a:endParaRPr kumimoji="1" lang="en-US" altLang="zh-CN" sz="1200" dirty="0">
              <a:latin typeface="楷体" panose="02010609060101010101" charset="-122"/>
              <a:ea typeface="楷体" panose="02010609060101010101" charset="-122"/>
              <a:cs typeface="楷体" panose="02010609060101010101" charset="-122"/>
            </a:endParaRPr>
          </a:p>
        </p:txBody>
      </p:sp>
      <p:graphicFrame>
        <p:nvGraphicFramePr>
          <p:cNvPr id="60" name="图表 60"/>
          <p:cNvGraphicFramePr/>
          <p:nvPr>
            <p:custDataLst>
              <p:tags r:id="rId6"/>
            </p:custDataLst>
          </p:nvPr>
        </p:nvGraphicFramePr>
        <p:xfrm>
          <a:off x="407035" y="1809750"/>
          <a:ext cx="5536565" cy="385635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 name="标题 3073"/>
          <p:cNvSpPr>
            <a:spLocks noGrp="1"/>
          </p:cNvSpPr>
          <p:nvPr>
            <p:custDataLst>
              <p:tags r:id="rId5"/>
            </p:custDataLst>
          </p:nvPr>
        </p:nvSpPr>
        <p:spPr>
          <a:xfrm>
            <a:off x="479425" y="548640"/>
            <a:ext cx="11071225" cy="687705"/>
          </a:xfrm>
          <a:prstGeom prst="rect">
            <a:avLst/>
          </a:prstGeom>
          <a:noFill/>
          <a:ln w="9525">
            <a:noFill/>
          </a:ln>
        </p:spPr>
        <p:txBody>
          <a:bodyPr anchor="ctr" anchorCtr="0"/>
          <a:lstStyle>
            <a:lvl1pPr marL="0" lvl="0" indent="0" algn="ctr" defTabSz="914400" eaLnBrk="1" fontAlgn="base" latinLnBrk="0" hangingPunct="1">
              <a:lnSpc>
                <a:spcPct val="100000"/>
              </a:lnSpc>
              <a:spcBef>
                <a:spcPct val="0"/>
              </a:spcBef>
              <a:spcAft>
                <a:spcPct val="0"/>
              </a:spcAft>
              <a:buNone/>
              <a:defRPr sz="4500" b="0" i="0" u="none" kern="1200" baseline="0">
                <a:solidFill>
                  <a:schemeClr val="tx2"/>
                </a:solidFill>
                <a:latin typeface="+mj-lt"/>
                <a:ea typeface="+mj-ea"/>
                <a:cs typeface="+mj-cs"/>
              </a:defRPr>
            </a:lvl1pPr>
          </a:lstStyle>
          <a:p>
            <a:pPr algn="l" defTabSz="914400" fontAlgn="base">
              <a:buClrTx/>
              <a:buSzTx/>
              <a:buFontTx/>
              <a:buNone/>
            </a:pPr>
            <a:r>
              <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rPr>
              <a:t>山西煤炭行业发展现状</a:t>
            </a:r>
            <a:endPar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a:p>
            <a:pPr algn="l" defTabSz="914400" fontAlgn="base">
              <a:buClrTx/>
              <a:buSzTx/>
              <a:buFontTx/>
              <a:buNone/>
            </a:pPr>
            <a:r>
              <a:rPr 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Coal Industry in Shanxi Province</a:t>
            </a:r>
            <a:endPar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44" name="文本框 43"/>
          <p:cNvSpPr txBox="1"/>
          <p:nvPr/>
        </p:nvSpPr>
        <p:spPr>
          <a:xfrm>
            <a:off x="2698750" y="1181100"/>
            <a:ext cx="4064000" cy="368300"/>
          </a:xfrm>
          <a:prstGeom prst="rect">
            <a:avLst/>
          </a:prstGeom>
          <a:noFill/>
        </p:spPr>
        <p:txBody>
          <a:bodyPr wrap="square" rtlCol="0">
            <a:spAutoFit/>
          </a:bodyPr>
          <a:p>
            <a:endParaRPr lang="zh-CN" altLang="en-US"/>
          </a:p>
        </p:txBody>
      </p:sp>
      <p:sp>
        <p:nvSpPr>
          <p:cNvPr id="10" name="矩形 9"/>
          <p:cNvSpPr/>
          <p:nvPr>
            <p:custDataLst>
              <p:tags r:id="rId6"/>
            </p:custDataLst>
          </p:nvPr>
        </p:nvSpPr>
        <p:spPr>
          <a:xfrm>
            <a:off x="262890" y="454025"/>
            <a:ext cx="215900" cy="742950"/>
          </a:xfrm>
          <a:prstGeom prst="rect">
            <a:avLst/>
          </a:prstGeom>
          <a:solidFill>
            <a:srgbClr val="3C8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aphicFrame>
        <p:nvGraphicFramePr>
          <p:cNvPr id="6" name="图表 5"/>
          <p:cNvGraphicFramePr/>
          <p:nvPr>
            <p:custDataLst>
              <p:tags r:id="rId7"/>
            </p:custDataLst>
          </p:nvPr>
        </p:nvGraphicFramePr>
        <p:xfrm>
          <a:off x="2855595" y="3860800"/>
          <a:ext cx="3048635" cy="237299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7" name="图表 6"/>
          <p:cNvGraphicFramePr/>
          <p:nvPr>
            <p:custDataLst>
              <p:tags r:id="rId8"/>
            </p:custDataLst>
          </p:nvPr>
        </p:nvGraphicFramePr>
        <p:xfrm>
          <a:off x="5688330" y="3789045"/>
          <a:ext cx="3105150" cy="25349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图表 3"/>
          <p:cNvGraphicFramePr/>
          <p:nvPr>
            <p:custDataLst>
              <p:tags r:id="rId9"/>
            </p:custDataLst>
          </p:nvPr>
        </p:nvGraphicFramePr>
        <p:xfrm>
          <a:off x="8328025" y="3578225"/>
          <a:ext cx="3700145" cy="2787015"/>
        </p:xfrm>
        <a:graphic>
          <a:graphicData uri="http://schemas.openxmlformats.org/drawingml/2006/chart">
            <c:chart xmlns:c="http://schemas.openxmlformats.org/drawingml/2006/chart" xmlns:r="http://schemas.openxmlformats.org/officeDocument/2006/relationships" r:id="rId3"/>
          </a:graphicData>
        </a:graphic>
      </p:graphicFrame>
      <p:sp>
        <p:nvSpPr>
          <p:cNvPr id="5" name="文本框 4"/>
          <p:cNvSpPr txBox="1"/>
          <p:nvPr>
            <p:custDataLst>
              <p:tags r:id="rId10"/>
            </p:custDataLst>
          </p:nvPr>
        </p:nvSpPr>
        <p:spPr>
          <a:xfrm>
            <a:off x="588010" y="1412875"/>
            <a:ext cx="10481945" cy="2399665"/>
          </a:xfrm>
          <a:prstGeom prst="rect">
            <a:avLst/>
          </a:prstGeom>
          <a:noFill/>
        </p:spPr>
        <p:txBody>
          <a:bodyPr wrap="square" rtlCol="0" anchor="t">
            <a:spAutoFit/>
          </a:bodyPr>
          <a:p>
            <a:pPr algn="l">
              <a:lnSpc>
                <a:spcPct val="150000"/>
              </a:lnSpc>
              <a:buFont typeface="Wingdings" panose="05000000000000000000" pitchFamily="2" charset="2"/>
            </a:pPr>
            <a:r>
              <a:rPr lang="zh-CN" altLang="en-US" dirty="0">
                <a:latin typeface="微软雅黑" panose="020B0503020204020204" charset="-122"/>
                <a:ea typeface="微软雅黑" panose="020B0503020204020204" charset="-122"/>
                <a:cs typeface="微软雅黑" panose="020B0503020204020204" charset="-122"/>
                <a:sym typeface="+mn-ea"/>
              </a:rPr>
              <a:t>202</a:t>
            </a:r>
            <a:r>
              <a:rPr lang="en-US" altLang="zh-CN" dirty="0">
                <a:latin typeface="微软雅黑" panose="020B0503020204020204" charset="-122"/>
                <a:ea typeface="微软雅黑" panose="020B0503020204020204" charset="-122"/>
                <a:cs typeface="微软雅黑" panose="020B0503020204020204" charset="-122"/>
                <a:sym typeface="+mn-ea"/>
              </a:rPr>
              <a:t>1</a:t>
            </a:r>
            <a:r>
              <a:rPr lang="zh-CN" altLang="en-US" dirty="0">
                <a:latin typeface="微软雅黑" panose="020B0503020204020204" charset="-122"/>
                <a:ea typeface="微软雅黑" panose="020B0503020204020204" charset="-122"/>
                <a:cs typeface="微软雅黑" panose="020B0503020204020204" charset="-122"/>
                <a:sym typeface="+mn-ea"/>
              </a:rPr>
              <a:t>年，煤炭开采和洗选行业</a:t>
            </a:r>
            <a:r>
              <a:rPr lang="zh-CN" altLang="en-US" dirty="0">
                <a:latin typeface="微软雅黑" panose="020B0503020204020204" charset="-122"/>
                <a:ea typeface="微软雅黑" panose="020B0503020204020204" charset="-122"/>
                <a:cs typeface="微软雅黑" panose="020B0503020204020204" charset="-122"/>
                <a:sym typeface="+mn-ea"/>
              </a:rPr>
              <a:t>占全省工业企业</a:t>
            </a:r>
            <a:r>
              <a:rPr lang="zh-CN" altLang="en-US" dirty="0">
                <a:latin typeface="微软雅黑" panose="020B0503020204020204" charset="-122"/>
                <a:ea typeface="微软雅黑" panose="020B0503020204020204" charset="-122"/>
                <a:cs typeface="微软雅黑" panose="020B0503020204020204" charset="-122"/>
                <a:sym typeface="+mn-ea"/>
              </a:rPr>
              <a:t>营收的34%，税收的66%，就业的4</a:t>
            </a:r>
            <a:r>
              <a:rPr lang="en-US" altLang="zh-CN" dirty="0">
                <a:latin typeface="微软雅黑" panose="020B0503020204020204" charset="-122"/>
                <a:ea typeface="微软雅黑" panose="020B0503020204020204" charset="-122"/>
                <a:cs typeface="微软雅黑" panose="020B0503020204020204" charset="-122"/>
                <a:sym typeface="+mn-ea"/>
              </a:rPr>
              <a:t>4</a:t>
            </a:r>
            <a:r>
              <a:rPr lang="zh-CN" altLang="en-US" dirty="0">
                <a:latin typeface="微软雅黑" panose="020B0503020204020204" charset="-122"/>
                <a:ea typeface="微软雅黑" panose="020B0503020204020204" charset="-122"/>
                <a:cs typeface="微软雅黑" panose="020B0503020204020204" charset="-122"/>
                <a:sym typeface="+mn-ea"/>
              </a:rPr>
              <a:t>%，资产的5</a:t>
            </a:r>
            <a:r>
              <a:rPr lang="en-US" altLang="zh-CN" dirty="0">
                <a:latin typeface="微软雅黑" panose="020B0503020204020204" charset="-122"/>
                <a:ea typeface="微软雅黑" panose="020B0503020204020204" charset="-122"/>
                <a:cs typeface="微软雅黑" panose="020B0503020204020204" charset="-122"/>
                <a:sym typeface="+mn-ea"/>
              </a:rPr>
              <a:t>2</a:t>
            </a:r>
            <a:r>
              <a:rPr lang="zh-CN" altLang="en-US" dirty="0">
                <a:latin typeface="微软雅黑" panose="020B0503020204020204" charset="-122"/>
                <a:ea typeface="微软雅黑" panose="020B0503020204020204" charset="-122"/>
                <a:cs typeface="微软雅黑" panose="020B0503020204020204" charset="-122"/>
                <a:sym typeface="+mn-ea"/>
              </a:rPr>
              <a:t>%。</a:t>
            </a:r>
            <a:endParaRPr lang="zh-CN" altLang="en-US" dirty="0">
              <a:latin typeface="微软雅黑" panose="020B0503020204020204" charset="-122"/>
              <a:ea typeface="微软雅黑" panose="020B0503020204020204" charset="-122"/>
              <a:cs typeface="微软雅黑" panose="020B0503020204020204" charset="-122"/>
              <a:sym typeface="+mn-ea"/>
            </a:endParaRPr>
          </a:p>
          <a:p>
            <a:pPr algn="l">
              <a:lnSpc>
                <a:spcPct val="150000"/>
              </a:lnSpc>
              <a:buFont typeface="Wingdings" panose="05000000000000000000" pitchFamily="2" charset="2"/>
            </a:pPr>
            <a:r>
              <a:rPr lang="zh-CN" altLang="en-US" sz="1600" dirty="0">
                <a:latin typeface="微软雅黑" panose="020B0503020204020204" charset="-122"/>
                <a:ea typeface="微软雅黑" panose="020B0503020204020204" charset="-122"/>
                <a:cs typeface="微软雅黑" panose="020B0503020204020204" charset="-122"/>
                <a:sym typeface="+mn-ea"/>
              </a:rPr>
              <a:t>In 2021, the coal mining and </a:t>
            </a:r>
            <a:r>
              <a:rPr lang="en-US" altLang="zh-CN" sz="1600" dirty="0">
                <a:latin typeface="微软雅黑" panose="020B0503020204020204" charset="-122"/>
                <a:ea typeface="微软雅黑" panose="020B0503020204020204" charset="-122"/>
                <a:cs typeface="微软雅黑" panose="020B0503020204020204" charset="-122"/>
                <a:sym typeface="+mn-ea"/>
              </a:rPr>
              <a:t>dressing </a:t>
            </a:r>
            <a:r>
              <a:rPr lang="zh-CN" altLang="en-US" sz="1600" dirty="0">
                <a:latin typeface="微软雅黑" panose="020B0503020204020204" charset="-122"/>
                <a:ea typeface="微软雅黑" panose="020B0503020204020204" charset="-122"/>
                <a:cs typeface="微软雅黑" panose="020B0503020204020204" charset="-122"/>
                <a:sym typeface="+mn-ea"/>
              </a:rPr>
              <a:t>industry accounted for 34% of the total revenue of industrial enterprises in the province, 66% of tax revenue,  44% of employment, and</a:t>
            </a:r>
            <a:r>
              <a:rPr lang="en-US" altLang="zh-CN" sz="1600" dirty="0">
                <a:latin typeface="微软雅黑" panose="020B0503020204020204" charset="-122"/>
                <a:ea typeface="微软雅黑" panose="020B0503020204020204" charset="-122"/>
                <a:cs typeface="微软雅黑" panose="020B0503020204020204" charset="-122"/>
                <a:sym typeface="+mn-ea"/>
              </a:rPr>
              <a:t> </a:t>
            </a:r>
            <a:r>
              <a:rPr lang="zh-CN" altLang="en-US" sz="1600" dirty="0">
                <a:latin typeface="微软雅黑" panose="020B0503020204020204" charset="-122"/>
                <a:ea typeface="微软雅黑" panose="020B0503020204020204" charset="-122"/>
                <a:cs typeface="微软雅黑" panose="020B0503020204020204" charset="-122"/>
                <a:sym typeface="+mn-ea"/>
              </a:rPr>
              <a:t>52% of assets.</a:t>
            </a:r>
            <a:endParaRPr lang="zh-CN" altLang="en-US" sz="1600" dirty="0">
              <a:latin typeface="微软雅黑" panose="020B0503020204020204" charset="-122"/>
              <a:ea typeface="微软雅黑" panose="020B0503020204020204" charset="-122"/>
              <a:cs typeface="微软雅黑" panose="020B0503020204020204" charset="-122"/>
              <a:sym typeface="+mn-ea"/>
            </a:endParaRPr>
          </a:p>
          <a:p>
            <a:pPr algn="l">
              <a:lnSpc>
                <a:spcPct val="150000"/>
              </a:lnSpc>
              <a:buFont typeface="Wingdings" panose="05000000000000000000" pitchFamily="2" charset="2"/>
            </a:pPr>
            <a:r>
              <a:rPr lang="zh-CN" altLang="en-US" sz="1800" dirty="0">
                <a:latin typeface="微软雅黑" panose="020B0503020204020204" charset="-122"/>
                <a:ea typeface="微软雅黑" panose="020B0503020204020204" charset="-122"/>
                <a:cs typeface="微软雅黑" panose="020B0503020204020204" charset="-122"/>
                <a:sym typeface="+mn-ea"/>
              </a:rPr>
              <a:t>山西省部分产煤大县，煤炭相关产业占全县经济总量的近80%；</a:t>
            </a:r>
            <a:endParaRPr lang="zh-CN" altLang="en-US" sz="1800" dirty="0">
              <a:latin typeface="微软雅黑" panose="020B0503020204020204" charset="-122"/>
              <a:ea typeface="微软雅黑" panose="020B0503020204020204" charset="-122"/>
              <a:cs typeface="微软雅黑" panose="020B0503020204020204" charset="-122"/>
              <a:sym typeface="+mn-ea"/>
            </a:endParaRPr>
          </a:p>
          <a:p>
            <a:pPr algn="l">
              <a:lnSpc>
                <a:spcPct val="150000"/>
              </a:lnSpc>
              <a:buFont typeface="Wingdings" panose="05000000000000000000" pitchFamily="2" charset="2"/>
            </a:pPr>
            <a:r>
              <a:rPr lang="zh-CN" altLang="en-US" sz="1600" dirty="0">
                <a:latin typeface="微软雅黑" panose="020B0503020204020204" charset="-122"/>
                <a:ea typeface="微软雅黑" panose="020B0503020204020204" charset="-122"/>
                <a:cs typeface="微软雅黑" panose="020B0503020204020204" charset="-122"/>
                <a:sym typeface="+mn-ea"/>
              </a:rPr>
              <a:t>In some major coal-producing counties in Shanxi Province, the coal-related industries account for nearly 80% of the county's total economic output.</a:t>
            </a:r>
            <a:endParaRPr lang="zh-CN" altLang="en-US" sz="1600" dirty="0">
              <a:latin typeface="微软雅黑" panose="020B0503020204020204" charset="-122"/>
              <a:ea typeface="微软雅黑" panose="020B0503020204020204" charset="-122"/>
              <a:cs typeface="微软雅黑" panose="020B0503020204020204" charset="-122"/>
              <a:sym typeface="+mn-ea"/>
            </a:endParaRPr>
          </a:p>
        </p:txBody>
      </p:sp>
      <p:graphicFrame>
        <p:nvGraphicFramePr>
          <p:cNvPr id="8" name="图表 7"/>
          <p:cNvGraphicFramePr/>
          <p:nvPr>
            <p:custDataLst>
              <p:tags r:id="rId11"/>
            </p:custDataLst>
          </p:nvPr>
        </p:nvGraphicFramePr>
        <p:xfrm>
          <a:off x="0" y="3789045"/>
          <a:ext cx="3408045" cy="2486660"/>
        </p:xfrm>
        <a:graphic>
          <a:graphicData uri="http://schemas.openxmlformats.org/drawingml/2006/chart">
            <c:chart xmlns:c="http://schemas.openxmlformats.org/drawingml/2006/chart" xmlns:r="http://schemas.openxmlformats.org/officeDocument/2006/relationships" r:id="rId4"/>
          </a:graphicData>
        </a:graphic>
      </p:graphicFrame>
      <p:sp>
        <p:nvSpPr>
          <p:cNvPr id="2" name="文本框 1"/>
          <p:cNvSpPr txBox="1"/>
          <p:nvPr/>
        </p:nvSpPr>
        <p:spPr>
          <a:xfrm>
            <a:off x="3048000" y="6282055"/>
            <a:ext cx="6096000" cy="460375"/>
          </a:xfrm>
          <a:prstGeom prst="rect">
            <a:avLst/>
          </a:prstGeom>
          <a:noFill/>
        </p:spPr>
        <p:txBody>
          <a:bodyPr wrap="square" rtlCol="0" anchor="t">
            <a:spAutoFit/>
          </a:bodyPr>
          <a:p>
            <a:pPr algn="ctr"/>
            <a:r>
              <a:rPr kumimoji="1" lang="zh-CN" altLang="en-US" sz="1200" dirty="0">
                <a:latin typeface="楷体" panose="02010609060101010101" charset="-122"/>
                <a:ea typeface="楷体" panose="02010609060101010101" charset="-122"/>
                <a:cs typeface="楷体" panose="02010609060101010101" charset="-122"/>
                <a:sym typeface="+mn-ea"/>
              </a:rPr>
              <a:t>数据来源：山西省统计年鉴</a:t>
            </a:r>
            <a:endParaRPr kumimoji="1" lang="en-US" altLang="zh-CN" sz="1200" dirty="0">
              <a:latin typeface="楷体" panose="02010609060101010101" charset="-122"/>
              <a:ea typeface="楷体" panose="02010609060101010101" charset="-122"/>
              <a:cs typeface="楷体" panose="02010609060101010101" charset="-122"/>
            </a:endParaRPr>
          </a:p>
          <a:p>
            <a:pPr algn="ctr"/>
            <a:r>
              <a:rPr kumimoji="1" lang="en-US" altLang="zh-CN" sz="1200" dirty="0">
                <a:latin typeface="楷体" panose="02010609060101010101" charset="-122"/>
                <a:ea typeface="楷体" panose="02010609060101010101" charset="-122"/>
                <a:cs typeface="楷体" panose="02010609060101010101" charset="-122"/>
                <a:sym typeface="+mn-ea"/>
              </a:rPr>
              <a:t>Data Source:Shanxi Statistical Yearbook </a:t>
            </a:r>
            <a:endParaRPr kumimoji="1" lang="en-US" altLang="zh-CN" sz="1200" dirty="0">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 name="标题 3073"/>
          <p:cNvSpPr>
            <a:spLocks noGrp="1"/>
          </p:cNvSpPr>
          <p:nvPr>
            <p:custDataLst>
              <p:tags r:id="rId2"/>
            </p:custDataLst>
          </p:nvPr>
        </p:nvSpPr>
        <p:spPr>
          <a:xfrm>
            <a:off x="479425" y="548640"/>
            <a:ext cx="11071225" cy="687705"/>
          </a:xfrm>
          <a:prstGeom prst="rect">
            <a:avLst/>
          </a:prstGeom>
          <a:noFill/>
          <a:ln w="9525">
            <a:noFill/>
          </a:ln>
        </p:spPr>
        <p:txBody>
          <a:bodyPr anchor="ctr" anchorCtr="0"/>
          <a:lstStyle>
            <a:lvl1pPr marL="0" lvl="0" indent="0" algn="ctr" defTabSz="914400" eaLnBrk="1" fontAlgn="base" latinLnBrk="0" hangingPunct="1">
              <a:lnSpc>
                <a:spcPct val="100000"/>
              </a:lnSpc>
              <a:spcBef>
                <a:spcPct val="0"/>
              </a:spcBef>
              <a:spcAft>
                <a:spcPct val="0"/>
              </a:spcAft>
              <a:buNone/>
              <a:defRPr sz="4500" b="0" i="0" u="none" kern="1200" baseline="0">
                <a:solidFill>
                  <a:schemeClr val="tx2"/>
                </a:solidFill>
                <a:latin typeface="+mj-lt"/>
                <a:ea typeface="+mj-ea"/>
                <a:cs typeface="+mj-cs"/>
              </a:defRPr>
            </a:lvl1pPr>
          </a:lstStyle>
          <a:p>
            <a:pPr algn="l" defTabSz="914400" fontAlgn="base">
              <a:buClrTx/>
              <a:buSzTx/>
              <a:buFontTx/>
              <a:buNone/>
            </a:pPr>
            <a:r>
              <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rPr>
              <a:t>山西煤炭行业发展现状</a:t>
            </a:r>
            <a:endPar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a:p>
            <a:pPr algn="l" defTabSz="914400" fontAlgn="base">
              <a:buClrTx/>
              <a:buSzTx/>
              <a:buFontTx/>
              <a:buNone/>
            </a:pPr>
            <a:r>
              <a:rPr 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Coal Industry in Shanxi Province</a:t>
            </a:r>
            <a:endPar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44" name="文本框 43"/>
          <p:cNvSpPr txBox="1"/>
          <p:nvPr/>
        </p:nvSpPr>
        <p:spPr>
          <a:xfrm>
            <a:off x="2698750" y="1181100"/>
            <a:ext cx="4064000" cy="368300"/>
          </a:xfrm>
          <a:prstGeom prst="rect">
            <a:avLst/>
          </a:prstGeom>
          <a:noFill/>
        </p:spPr>
        <p:txBody>
          <a:bodyPr wrap="square" rtlCol="0">
            <a:spAutoFit/>
          </a:bodyPr>
          <a:p>
            <a:endParaRPr lang="zh-CN" altLang="en-US"/>
          </a:p>
        </p:txBody>
      </p:sp>
      <p:sp>
        <p:nvSpPr>
          <p:cNvPr id="10" name="矩形 9"/>
          <p:cNvSpPr/>
          <p:nvPr>
            <p:custDataLst>
              <p:tags r:id="rId3"/>
            </p:custDataLst>
          </p:nvPr>
        </p:nvSpPr>
        <p:spPr>
          <a:xfrm>
            <a:off x="262890" y="454025"/>
            <a:ext cx="215900" cy="742950"/>
          </a:xfrm>
          <a:prstGeom prst="rect">
            <a:avLst/>
          </a:prstGeom>
          <a:solidFill>
            <a:srgbClr val="3C8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aphicFrame>
        <p:nvGraphicFramePr>
          <p:cNvPr id="2" name="图表 1"/>
          <p:cNvGraphicFramePr/>
          <p:nvPr/>
        </p:nvGraphicFramePr>
        <p:xfrm>
          <a:off x="407035" y="1196975"/>
          <a:ext cx="5688965" cy="5263515"/>
        </p:xfrm>
        <a:graphic>
          <a:graphicData uri="http://schemas.openxmlformats.org/drawingml/2006/chart">
            <c:chart xmlns:c="http://schemas.openxmlformats.org/drawingml/2006/chart" xmlns:r="http://schemas.openxmlformats.org/officeDocument/2006/relationships" r:id="rId1"/>
          </a:graphicData>
        </a:graphic>
      </p:graphicFrame>
      <p:sp>
        <p:nvSpPr>
          <p:cNvPr id="3" name="文本框 2"/>
          <p:cNvSpPr txBox="1"/>
          <p:nvPr/>
        </p:nvSpPr>
        <p:spPr>
          <a:xfrm>
            <a:off x="6528435" y="1844675"/>
            <a:ext cx="5489575" cy="2399665"/>
          </a:xfrm>
          <a:prstGeom prst="rect">
            <a:avLst/>
          </a:prstGeom>
          <a:noFill/>
        </p:spPr>
        <p:txBody>
          <a:bodyPr wrap="square" rtlCol="0" anchor="t">
            <a:spAutoFit/>
          </a:bodyPr>
          <a:p>
            <a:pPr algn="just" eaLnBrk="1" fontAlgn="auto" hangingPunct="1">
              <a:lnSpc>
                <a:spcPct val="150000"/>
              </a:lnSpc>
              <a:spcBef>
                <a:spcPts val="0"/>
              </a:spcBef>
              <a:spcAft>
                <a:spcPts val="0"/>
              </a:spcAft>
              <a:buClr>
                <a:srgbClr val="044875"/>
              </a:buClr>
              <a:buSzTx/>
              <a:buFont typeface="Wingdings" panose="05000000000000000000" charset="0"/>
              <a:defRPr/>
            </a:pPr>
            <a:r>
              <a:rPr lang="zh-CN" altLang="en-US" dirty="0">
                <a:latin typeface="微软雅黑" panose="020B0503020204020204" charset="-122"/>
                <a:ea typeface="微软雅黑" panose="020B0503020204020204" charset="-122"/>
                <a:cs typeface="微软雅黑" panose="020B0503020204020204" charset="-122"/>
                <a:sym typeface="+mn-ea"/>
              </a:rPr>
              <a:t>山西省煤炭行业就业人数全国第一，</a:t>
            </a:r>
            <a:r>
              <a:rPr lang="en-US" kern="100" dirty="0">
                <a:latin typeface="微软雅黑" panose="020B0503020204020204" charset="-122"/>
                <a:ea typeface="微软雅黑" panose="020B0503020204020204" charset="-122"/>
                <a:sym typeface="+mn-ea"/>
              </a:rPr>
              <a:t>2022</a:t>
            </a:r>
            <a:r>
              <a:rPr lang="zh-CN" altLang="en-US" kern="100" dirty="0">
                <a:latin typeface="微软雅黑" panose="020B0503020204020204" charset="-122"/>
                <a:ea typeface="微软雅黑" panose="020B0503020204020204" charset="-122"/>
                <a:sym typeface="+mn-ea"/>
              </a:rPr>
              <a:t>年</a:t>
            </a:r>
            <a:r>
              <a:rPr kern="100" dirty="0">
                <a:latin typeface="微软雅黑" panose="020B0503020204020204" charset="-122"/>
                <a:ea typeface="微软雅黑" panose="020B0503020204020204" charset="-122"/>
                <a:sym typeface="+mn-ea"/>
              </a:rPr>
              <a:t>占全国</a:t>
            </a:r>
            <a:r>
              <a:rPr lang="zh-CN" kern="100" dirty="0">
                <a:latin typeface="微软雅黑" panose="020B0503020204020204" charset="-122"/>
                <a:ea typeface="微软雅黑" panose="020B0503020204020204" charset="-122"/>
                <a:sym typeface="+mn-ea"/>
              </a:rPr>
              <a:t>同行业比重的</a:t>
            </a:r>
            <a:r>
              <a:rPr kern="100" dirty="0">
                <a:latin typeface="微软雅黑" panose="020B0503020204020204" charset="-122"/>
                <a:ea typeface="微软雅黑" panose="020B0503020204020204" charset="-122"/>
                <a:sym typeface="+mn-ea"/>
              </a:rPr>
              <a:t>33%，较2017年增加7.05个百分点</a:t>
            </a:r>
            <a:r>
              <a:rPr lang="zh-CN" kern="100" dirty="0">
                <a:latin typeface="微软雅黑" panose="020B0503020204020204" charset="-122"/>
                <a:ea typeface="微软雅黑" panose="020B0503020204020204" charset="-122"/>
                <a:sym typeface="+mn-ea"/>
              </a:rPr>
              <a:t>。</a:t>
            </a:r>
            <a:endParaRPr lang="zh-CN" altLang="en-US" b="1" dirty="0">
              <a:latin typeface="微软雅黑" panose="020B0503020204020204" charset="-122"/>
              <a:ea typeface="微软雅黑" panose="020B0503020204020204" charset="-122"/>
              <a:cs typeface="微软雅黑" panose="020B0503020204020204" charset="-122"/>
              <a:sym typeface="+mn-ea"/>
            </a:endParaRPr>
          </a:p>
          <a:p>
            <a:pPr>
              <a:lnSpc>
                <a:spcPct val="150000"/>
              </a:lnSpc>
              <a:buFont typeface="Wingdings" panose="05000000000000000000" charset="0"/>
            </a:pPr>
            <a:r>
              <a:rPr sz="1600" dirty="0">
                <a:latin typeface="微软雅黑" panose="020B0503020204020204" charset="-122"/>
                <a:ea typeface="微软雅黑" panose="020B0503020204020204" charset="-122"/>
                <a:cs typeface="微软雅黑" panose="020B0503020204020204" charset="-122"/>
                <a:sym typeface="+mn-ea"/>
              </a:rPr>
              <a:t>The number of </a:t>
            </a:r>
            <a:r>
              <a:rPr lang="en-US" sz="1600" dirty="0">
                <a:latin typeface="微软雅黑" panose="020B0503020204020204" charset="-122"/>
                <a:ea typeface="微软雅黑" panose="020B0503020204020204" charset="-122"/>
                <a:cs typeface="微软雅黑" panose="020B0503020204020204" charset="-122"/>
                <a:sym typeface="+mn-ea"/>
              </a:rPr>
              <a:t>employees </a:t>
            </a:r>
            <a:r>
              <a:rPr sz="1600" dirty="0">
                <a:latin typeface="微软雅黑" panose="020B0503020204020204" charset="-122"/>
                <a:ea typeface="微软雅黑" panose="020B0503020204020204" charset="-122"/>
                <a:cs typeface="微软雅黑" panose="020B0503020204020204" charset="-122"/>
                <a:sym typeface="+mn-ea"/>
              </a:rPr>
              <a:t>in the coal industry in Shanxi Province</a:t>
            </a:r>
            <a:r>
              <a:rPr lang="en-US" sz="1600" dirty="0">
                <a:latin typeface="微软雅黑" panose="020B0503020204020204" charset="-122"/>
                <a:ea typeface="微软雅黑" panose="020B0503020204020204" charset="-122"/>
                <a:cs typeface="微软雅黑" panose="020B0503020204020204" charset="-122"/>
                <a:sym typeface="+mn-ea"/>
              </a:rPr>
              <a:t> ranked</a:t>
            </a:r>
            <a:r>
              <a:rPr sz="1600" dirty="0">
                <a:latin typeface="微软雅黑" panose="020B0503020204020204" charset="-122"/>
                <a:ea typeface="微软雅黑" panose="020B0503020204020204" charset="-122"/>
                <a:cs typeface="微软雅黑" panose="020B0503020204020204" charset="-122"/>
                <a:sym typeface="+mn-ea"/>
              </a:rPr>
              <a:t> the first in the country, accounting for 33.29% of the national share of the same industry in 2022, an increase of 7.05</a:t>
            </a:r>
            <a:r>
              <a:rPr lang="en-US" sz="1600" dirty="0">
                <a:latin typeface="微软雅黑" panose="020B0503020204020204" charset="-122"/>
                <a:ea typeface="微软雅黑" panose="020B0503020204020204" charset="-122"/>
                <a:cs typeface="微软雅黑" panose="020B0503020204020204" charset="-122"/>
                <a:sym typeface="+mn-ea"/>
              </a:rPr>
              <a:t>%</a:t>
            </a:r>
            <a:r>
              <a:rPr sz="1600" dirty="0">
                <a:latin typeface="微软雅黑" panose="020B0503020204020204" charset="-122"/>
                <a:ea typeface="微软雅黑" panose="020B0503020204020204" charset="-122"/>
                <a:cs typeface="微软雅黑" panose="020B0503020204020204" charset="-122"/>
                <a:sym typeface="+mn-ea"/>
              </a:rPr>
              <a:t> over 2017</a:t>
            </a:r>
            <a:r>
              <a:rPr lang="en-US" sz="1600" dirty="0">
                <a:latin typeface="微软雅黑" panose="020B0503020204020204" charset="-122"/>
                <a:ea typeface="微软雅黑" panose="020B0503020204020204" charset="-122"/>
                <a:cs typeface="微软雅黑" panose="020B0503020204020204" charset="-122"/>
                <a:sym typeface="+mn-ea"/>
              </a:rPr>
              <a:t>.</a:t>
            </a:r>
            <a:endParaRPr lang="en-US" sz="1600" dirty="0">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custDataLst>
              <p:tags r:id="rId4"/>
            </p:custDataLst>
          </p:nvPr>
        </p:nvSpPr>
        <p:spPr>
          <a:xfrm>
            <a:off x="695325" y="5589905"/>
            <a:ext cx="4800600" cy="1106805"/>
          </a:xfrm>
          <a:prstGeom prst="rect">
            <a:avLst/>
          </a:prstGeom>
          <a:noFill/>
        </p:spPr>
        <p:txBody>
          <a:bodyPr wrap="square" rtlCol="0">
            <a:spAutoFit/>
          </a:bodyPr>
          <a:p>
            <a:pPr algn="ctr"/>
            <a:r>
              <a:rPr lang="en-US" altLang="zh-CN" sz="1400" dirty="0">
                <a:latin typeface="黑体" panose="02010609060101010101" charset="-122"/>
                <a:ea typeface="黑体" panose="02010609060101010101" charset="-122"/>
                <a:cs typeface="黑体" panose="02010609060101010101" charset="-122"/>
              </a:rPr>
              <a:t>2017-2021</a:t>
            </a:r>
            <a:r>
              <a:rPr lang="zh-CN" altLang="en-US" sz="1400" dirty="0">
                <a:latin typeface="黑体" panose="02010609060101010101" charset="-122"/>
                <a:ea typeface="黑体" panose="02010609060101010101" charset="-122"/>
                <a:cs typeface="黑体" panose="02010609060101010101" charset="-122"/>
              </a:rPr>
              <a:t>年</a:t>
            </a:r>
            <a:r>
              <a:rPr lang="zh-CN" altLang="zh-CN" sz="1400" dirty="0">
                <a:latin typeface="黑体" panose="02010609060101010101" charset="-122"/>
                <a:ea typeface="黑体" panose="02010609060101010101" charset="-122"/>
                <a:cs typeface="黑体" panose="02010609060101010101" charset="-122"/>
              </a:rPr>
              <a:t>山西煤炭行业用工人数及全国占比</a:t>
            </a:r>
            <a:endParaRPr lang="zh-CN" altLang="zh-CN" sz="1400" dirty="0">
              <a:latin typeface="黑体" panose="02010609060101010101" charset="-122"/>
              <a:ea typeface="黑体" panose="02010609060101010101" charset="-122"/>
              <a:cs typeface="黑体" panose="02010609060101010101" charset="-122"/>
            </a:endParaRPr>
          </a:p>
          <a:p>
            <a:pPr algn="ctr"/>
            <a:r>
              <a:rPr kumimoji="1" lang="en-US" altLang="zh-CN" sz="1400" dirty="0">
                <a:latin typeface="黑体" panose="02010609060101010101" charset="-122"/>
                <a:ea typeface="黑体" panose="02010609060101010101" charset="-122"/>
                <a:cs typeface="黑体" panose="02010609060101010101" charset="-122"/>
              </a:rPr>
              <a:t>Number of employees of coal industry in Shanxi and the national share in 2015-2022</a:t>
            </a:r>
            <a:endParaRPr kumimoji="1" lang="en-US" altLang="zh-CN" sz="1400" dirty="0">
              <a:latin typeface="黑体" panose="02010609060101010101" charset="-122"/>
              <a:ea typeface="黑体" panose="02010609060101010101" charset="-122"/>
              <a:cs typeface="黑体" panose="02010609060101010101" charset="-122"/>
            </a:endParaRPr>
          </a:p>
          <a:p>
            <a:pPr algn="ctr"/>
            <a:r>
              <a:rPr kumimoji="1" lang="zh-CN" altLang="en-US" sz="1200" dirty="0">
                <a:latin typeface="楷体" panose="02010609060101010101" charset="-122"/>
                <a:ea typeface="楷体" panose="02010609060101010101" charset="-122"/>
                <a:cs typeface="楷体" panose="02010609060101010101" charset="-122"/>
              </a:rPr>
              <a:t>数据来源：中国、山西省统计年鉴</a:t>
            </a:r>
            <a:endParaRPr kumimoji="1" lang="en-US" altLang="zh-CN" sz="1200" dirty="0">
              <a:latin typeface="楷体" panose="02010609060101010101" charset="-122"/>
              <a:ea typeface="楷体" panose="02010609060101010101" charset="-122"/>
              <a:cs typeface="楷体" panose="02010609060101010101" charset="-122"/>
            </a:endParaRPr>
          </a:p>
          <a:p>
            <a:pPr algn="ctr"/>
            <a:r>
              <a:rPr kumimoji="1" lang="en-US" altLang="zh-CN" sz="1200" dirty="0">
                <a:latin typeface="楷体" panose="02010609060101010101" charset="-122"/>
                <a:ea typeface="楷体" panose="02010609060101010101" charset="-122"/>
                <a:cs typeface="楷体" panose="02010609060101010101" charset="-122"/>
              </a:rPr>
              <a:t>Data Source:China and Shanxi Statistical Yearbook </a:t>
            </a:r>
            <a:endParaRPr kumimoji="1" lang="en-US" altLang="zh-CN" sz="1200" dirty="0">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 name="标题 3073"/>
          <p:cNvSpPr>
            <a:spLocks noGrp="1"/>
          </p:cNvSpPr>
          <p:nvPr>
            <p:custDataLst>
              <p:tags r:id="rId1"/>
            </p:custDataLst>
          </p:nvPr>
        </p:nvSpPr>
        <p:spPr>
          <a:xfrm>
            <a:off x="479425" y="548640"/>
            <a:ext cx="11071225" cy="687705"/>
          </a:xfrm>
          <a:prstGeom prst="rect">
            <a:avLst/>
          </a:prstGeom>
          <a:noFill/>
          <a:ln w="9525">
            <a:noFill/>
          </a:ln>
        </p:spPr>
        <p:txBody>
          <a:bodyPr anchor="ctr" anchorCtr="0"/>
          <a:lstStyle>
            <a:lvl1pPr marL="0" lvl="0" indent="0" algn="ctr" defTabSz="914400" eaLnBrk="1" fontAlgn="base" latinLnBrk="0" hangingPunct="1">
              <a:lnSpc>
                <a:spcPct val="100000"/>
              </a:lnSpc>
              <a:spcBef>
                <a:spcPct val="0"/>
              </a:spcBef>
              <a:spcAft>
                <a:spcPct val="0"/>
              </a:spcAft>
              <a:buNone/>
              <a:defRPr sz="4500" b="0" i="0" u="none" kern="1200" baseline="0">
                <a:solidFill>
                  <a:schemeClr val="tx2"/>
                </a:solidFill>
                <a:latin typeface="+mj-lt"/>
                <a:ea typeface="+mj-ea"/>
                <a:cs typeface="+mj-cs"/>
              </a:defRPr>
            </a:lvl1pPr>
          </a:lstStyle>
          <a:p>
            <a:pPr algn="l" defTabSz="914400" fontAlgn="base">
              <a:buClrTx/>
              <a:buSzTx/>
              <a:buFontTx/>
              <a:buNone/>
            </a:pPr>
            <a:r>
              <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rPr>
              <a:t>山西煤炭行业发展现状</a:t>
            </a:r>
            <a:endPar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a:p>
            <a:pPr algn="l" defTabSz="914400" fontAlgn="base">
              <a:buClrTx/>
              <a:buSzTx/>
              <a:buFontTx/>
              <a:buNone/>
            </a:pPr>
            <a:r>
              <a:rPr 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Coal Industry in Shanxi Province</a:t>
            </a:r>
            <a:endPar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44" name="文本框 43"/>
          <p:cNvSpPr txBox="1"/>
          <p:nvPr/>
        </p:nvSpPr>
        <p:spPr>
          <a:xfrm>
            <a:off x="2698750" y="1181100"/>
            <a:ext cx="4064000" cy="368300"/>
          </a:xfrm>
          <a:prstGeom prst="rect">
            <a:avLst/>
          </a:prstGeom>
          <a:noFill/>
        </p:spPr>
        <p:txBody>
          <a:bodyPr wrap="square" rtlCol="0">
            <a:spAutoFit/>
          </a:bodyPr>
          <a:p>
            <a:endParaRPr lang="zh-CN" altLang="en-US"/>
          </a:p>
        </p:txBody>
      </p:sp>
      <p:sp>
        <p:nvSpPr>
          <p:cNvPr id="10" name="矩形 9"/>
          <p:cNvSpPr/>
          <p:nvPr>
            <p:custDataLst>
              <p:tags r:id="rId2"/>
            </p:custDataLst>
          </p:nvPr>
        </p:nvSpPr>
        <p:spPr>
          <a:xfrm>
            <a:off x="262890" y="454025"/>
            <a:ext cx="215900" cy="742950"/>
          </a:xfrm>
          <a:prstGeom prst="rect">
            <a:avLst/>
          </a:prstGeom>
          <a:solidFill>
            <a:srgbClr val="3C8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6384290" y="1988820"/>
            <a:ext cx="5489575" cy="2399665"/>
          </a:xfrm>
          <a:prstGeom prst="rect">
            <a:avLst/>
          </a:prstGeom>
          <a:noFill/>
        </p:spPr>
        <p:txBody>
          <a:bodyPr wrap="square" rtlCol="0" anchor="t">
            <a:spAutoFit/>
          </a:bodyPr>
          <a:p>
            <a:pPr>
              <a:lnSpc>
                <a:spcPct val="150000"/>
              </a:lnSpc>
              <a:buFont typeface="Wingdings" panose="05000000000000000000" charset="0"/>
            </a:pPr>
            <a:r>
              <a:rPr lang="zh-CN" altLang="en-US" dirty="0">
                <a:latin typeface="微软雅黑" panose="020B0503020204020204" charset="-122"/>
                <a:ea typeface="微软雅黑" panose="020B0503020204020204" charset="-122"/>
                <a:sym typeface="+mn-ea"/>
              </a:rPr>
              <a:t>山西省采矿业人员平均工资</a:t>
            </a:r>
            <a:r>
              <a:rPr lang="zh-CN" altLang="zh-CN" dirty="0">
                <a:latin typeface="微软雅黑" panose="020B0503020204020204" charset="-122"/>
                <a:ea typeface="微软雅黑" panose="020B0503020204020204" charset="-122"/>
                <a:sym typeface="+mn-ea"/>
              </a:rPr>
              <a:t>长期高于山西省平均工资水平，</a:t>
            </a:r>
            <a:r>
              <a:rPr lang="zh-CN" altLang="zh-CN" b="1" dirty="0">
                <a:latin typeface="微软雅黑" panose="020B0503020204020204" charset="-122"/>
                <a:ea typeface="微软雅黑" panose="020B0503020204020204" charset="-122"/>
                <a:sym typeface="+mn-ea"/>
              </a:rPr>
              <a:t>但差距在逐步缩小</a:t>
            </a:r>
            <a:r>
              <a:rPr lang="zh-CN" altLang="zh-CN" dirty="0">
                <a:latin typeface="微软雅黑" panose="020B0503020204020204" charset="-122"/>
                <a:ea typeface="微软雅黑" panose="020B0503020204020204" charset="-122"/>
                <a:sym typeface="+mn-ea"/>
              </a:rPr>
              <a:t>。</a:t>
            </a:r>
            <a:endParaRPr lang="zh-CN" altLang="en-US" dirty="0">
              <a:latin typeface="微软雅黑" panose="020B0503020204020204" charset="-122"/>
              <a:ea typeface="微软雅黑" panose="020B0503020204020204" charset="-122"/>
              <a:sym typeface="+mn-ea"/>
            </a:endParaRPr>
          </a:p>
          <a:p>
            <a:pPr>
              <a:lnSpc>
                <a:spcPct val="150000"/>
              </a:lnSpc>
              <a:buFont typeface="Wingdings" panose="05000000000000000000" charset="0"/>
            </a:pPr>
            <a:r>
              <a:rPr sz="1600" dirty="0">
                <a:latin typeface="微软雅黑" panose="020B0503020204020204" charset="-122"/>
                <a:ea typeface="微软雅黑" panose="020B0503020204020204" charset="-122"/>
                <a:cs typeface="微软雅黑" panose="020B0503020204020204" charset="-122"/>
                <a:sym typeface="+mn-ea"/>
              </a:rPr>
              <a:t>The average salary of personnel in the coal mining and </a:t>
            </a:r>
            <a:r>
              <a:rPr lang="en-US" sz="1600" dirty="0">
                <a:latin typeface="微软雅黑" panose="020B0503020204020204" charset="-122"/>
                <a:ea typeface="微软雅黑" panose="020B0503020204020204" charset="-122"/>
                <a:cs typeface="微软雅黑" panose="020B0503020204020204" charset="-122"/>
                <a:sym typeface="+mn-ea"/>
              </a:rPr>
              <a:t>dressing </a:t>
            </a:r>
            <a:r>
              <a:rPr sz="1600" dirty="0">
                <a:latin typeface="微软雅黑" panose="020B0503020204020204" charset="-122"/>
                <a:ea typeface="微软雅黑" panose="020B0503020204020204" charset="-122"/>
                <a:cs typeface="微软雅黑" panose="020B0503020204020204" charset="-122"/>
                <a:sym typeface="+mn-ea"/>
              </a:rPr>
              <a:t>industry in Shanxi Province has long remained higher than the average salary level in Shanxi Province, but the gap is gradually narrowing</a:t>
            </a:r>
            <a:r>
              <a:rPr lang="en-US" sz="1600" dirty="0">
                <a:latin typeface="微软雅黑" panose="020B0503020204020204" charset="-122"/>
                <a:ea typeface="微软雅黑" panose="020B0503020204020204" charset="-122"/>
                <a:cs typeface="微软雅黑" panose="020B0503020204020204" charset="-122"/>
                <a:sym typeface="+mn-ea"/>
              </a:rPr>
              <a:t>.</a:t>
            </a:r>
            <a:endParaRPr lang="en-US" sz="1600" dirty="0">
              <a:latin typeface="微软雅黑" panose="020B0503020204020204" charset="-122"/>
              <a:ea typeface="微软雅黑" panose="020B0503020204020204" charset="-122"/>
              <a:cs typeface="微软雅黑" panose="020B0503020204020204" charset="-122"/>
              <a:sym typeface="+mn-ea"/>
            </a:endParaRPr>
          </a:p>
        </p:txBody>
      </p:sp>
      <p:sp>
        <p:nvSpPr>
          <p:cNvPr id="100" name="文本框 99"/>
          <p:cNvSpPr txBox="1"/>
          <p:nvPr/>
        </p:nvSpPr>
        <p:spPr>
          <a:xfrm>
            <a:off x="478790" y="1437640"/>
            <a:ext cx="5080000" cy="645160"/>
          </a:xfrm>
          <a:prstGeom prst="rect">
            <a:avLst/>
          </a:prstGeom>
          <a:noFill/>
          <a:ln w="9525">
            <a:noFill/>
          </a:ln>
        </p:spPr>
        <p:txBody>
          <a:bodyPr>
            <a:spAutoFit/>
          </a:bodyPr>
          <a:p>
            <a:pPr algn="ctr"/>
            <a:r>
              <a:rPr lang="zh-CN" altLang="en-US" sz="1800" dirty="0">
                <a:latin typeface="微软雅黑" panose="020B0503020204020204" charset="-122"/>
                <a:ea typeface="微软雅黑" panose="020B0503020204020204" charset="-122"/>
              </a:rPr>
              <a:t>表</a:t>
            </a:r>
            <a:r>
              <a:rPr lang="en-US" altLang="zh-CN" sz="1800" dirty="0">
                <a:latin typeface="微软雅黑" panose="020B0503020204020204" charset="-122"/>
                <a:ea typeface="微软雅黑" panose="020B0503020204020204" charset="-122"/>
              </a:rPr>
              <a:t> </a:t>
            </a:r>
            <a:r>
              <a:rPr lang="zh-CN" altLang="en-US" sz="1800" dirty="0">
                <a:latin typeface="微软雅黑" panose="020B0503020204020204" charset="-122"/>
                <a:ea typeface="微软雅黑" panose="020B0503020204020204" charset="-122"/>
              </a:rPr>
              <a:t>山西省</a:t>
            </a:r>
            <a:r>
              <a:rPr lang="en-US" altLang="zh-CN" sz="1800" dirty="0">
                <a:latin typeface="微软雅黑" panose="020B0503020204020204" charset="-122"/>
                <a:ea typeface="微软雅黑" panose="020B0503020204020204" charset="-122"/>
              </a:rPr>
              <a:t>2023-2020</a:t>
            </a:r>
            <a:r>
              <a:rPr lang="zh-CN" altLang="en-US" sz="1800" dirty="0">
                <a:latin typeface="微软雅黑" panose="020B0503020204020204" charset="-122"/>
                <a:ea typeface="微软雅黑" panose="020B0503020204020204" charset="-122"/>
              </a:rPr>
              <a:t>年采矿业人员工资</a:t>
            </a:r>
            <a:endParaRPr lang="zh-CN" altLang="en-US" sz="1800" dirty="0">
              <a:latin typeface="微软雅黑" panose="020B0503020204020204" charset="-122"/>
              <a:ea typeface="微软雅黑" panose="020B0503020204020204" charset="-122"/>
            </a:endParaRPr>
          </a:p>
          <a:p>
            <a:pPr algn="ctr"/>
            <a:r>
              <a:rPr lang="zh-CN" altLang="en-US" sz="1800" dirty="0">
                <a:latin typeface="微软雅黑" panose="020B0503020204020204" charset="-122"/>
                <a:ea typeface="微软雅黑" panose="020B0503020204020204" charset="-122"/>
              </a:rPr>
              <a:t> </a:t>
            </a:r>
            <a:endParaRPr lang="zh-CN" altLang="en-US" sz="1800" dirty="0">
              <a:latin typeface="微软雅黑" panose="020B0503020204020204" charset="-122"/>
              <a:ea typeface="微软雅黑" panose="020B0503020204020204" charset="-122"/>
            </a:endParaRPr>
          </a:p>
        </p:txBody>
      </p:sp>
      <p:graphicFrame>
        <p:nvGraphicFramePr>
          <p:cNvPr id="4" name="表格 3"/>
          <p:cNvGraphicFramePr/>
          <p:nvPr>
            <p:custDataLst>
              <p:tags r:id="rId3"/>
            </p:custDataLst>
          </p:nvPr>
        </p:nvGraphicFramePr>
        <p:xfrm>
          <a:off x="407035" y="2132965"/>
          <a:ext cx="5800725" cy="3863340"/>
        </p:xfrm>
        <a:graphic>
          <a:graphicData uri="http://schemas.openxmlformats.org/drawingml/2006/table">
            <a:tbl>
              <a:tblPr firstRow="1" lastRow="1">
                <a:tableStyleId>{AE7D8E9B-2C33-4855-8124-B796F255DA2B}</a:tableStyleId>
              </a:tblPr>
              <a:tblGrid>
                <a:gridCol w="619125"/>
                <a:gridCol w="2495550"/>
                <a:gridCol w="2686050"/>
              </a:tblGrid>
              <a:tr h="548640">
                <a:tc rowSpan="2">
                  <a:txBody>
                    <a:bodyPr/>
                    <a:p>
                      <a:pPr algn="ctr">
                        <a:buNone/>
                      </a:pPr>
                      <a:r>
                        <a:rPr lang="en-US" sz="1200">
                          <a:solidFill>
                            <a:schemeClr val="bg1"/>
                          </a:solidFill>
                          <a:latin typeface="黑体" panose="02010609060101010101" charset="-122"/>
                          <a:ea typeface="黑体" panose="02010609060101010101" charset="-122"/>
                        </a:rPr>
                        <a:t>年份</a:t>
                      </a:r>
                      <a:endParaRPr lang="en-US" sz="1200">
                        <a:solidFill>
                          <a:schemeClr val="bg1"/>
                        </a:solidFill>
                        <a:latin typeface="黑体" panose="02010609060101010101" charset="-122"/>
                        <a:ea typeface="黑体" panose="02010609060101010101" charset="-122"/>
                      </a:endParaRPr>
                    </a:p>
                    <a:p>
                      <a:pPr algn="ctr">
                        <a:buNone/>
                      </a:pPr>
                      <a:r>
                        <a:rPr lang="en-US" altLang="en-US" sz="1200">
                          <a:solidFill>
                            <a:schemeClr val="bg1"/>
                          </a:solidFill>
                        </a:rPr>
                        <a:t>Year</a:t>
                      </a:r>
                      <a:endParaRPr lang="en-US" altLang="en-US" sz="1200">
                        <a:solidFill>
                          <a:schemeClr val="bg1"/>
                        </a:solidFill>
                      </a:endParaRPr>
                    </a:p>
                  </a:txBody>
                  <a:tcPr marL="68580" marR="68580" marT="0" marB="0" vert="horz" anchor="ctr" anchorCtr="0"/>
                </a:tc>
                <a:tc>
                  <a:txBody>
                    <a:bodyPr/>
                    <a:p>
                      <a:pPr algn="ctr">
                        <a:buClrTx/>
                        <a:buSzTx/>
                        <a:buNone/>
                      </a:pPr>
                      <a:r>
                        <a:rPr lang="en-US" sz="1200">
                          <a:solidFill>
                            <a:schemeClr val="bg1"/>
                          </a:solidFill>
                          <a:latin typeface="黑体" panose="02010609060101010101" charset="-122"/>
                          <a:ea typeface="黑体" panose="02010609060101010101" charset="-122"/>
                        </a:rPr>
                        <a:t>城镇非私营单位采矿业人员工资</a:t>
                      </a:r>
                      <a:endParaRPr lang="en-US" sz="1200">
                        <a:solidFill>
                          <a:schemeClr val="bg1"/>
                        </a:solidFill>
                        <a:latin typeface="黑体" panose="02010609060101010101" charset="-122"/>
                        <a:ea typeface="黑体" panose="02010609060101010101" charset="-122"/>
                      </a:endParaRPr>
                    </a:p>
                    <a:p>
                      <a:pPr algn="ctr">
                        <a:buClrTx/>
                        <a:buSzTx/>
                        <a:buNone/>
                      </a:pPr>
                      <a:r>
                        <a:rPr lang="en-US" sz="1200">
                          <a:solidFill>
                            <a:schemeClr val="bg1"/>
                          </a:solidFill>
                        </a:rPr>
                        <a:t>Wage of Minging Employees in Urban Non-private Units</a:t>
                      </a:r>
                      <a:endParaRPr lang="en-US" sz="1200">
                        <a:solidFill>
                          <a:schemeClr val="bg1"/>
                        </a:solidFill>
                      </a:endParaRPr>
                    </a:p>
                  </a:txBody>
                  <a:tcPr marL="68580" marR="68580" marT="0" marB="0" vert="horz" anchor="ctr" anchorCtr="0"/>
                </a:tc>
                <a:tc>
                  <a:txBody>
                    <a:bodyPr/>
                    <a:p>
                      <a:pPr algn="ctr">
                        <a:buClrTx/>
                        <a:buSzTx/>
                        <a:buNone/>
                      </a:pPr>
                      <a:r>
                        <a:rPr lang="en-US" sz="1200">
                          <a:solidFill>
                            <a:schemeClr val="bg1"/>
                          </a:solidFill>
                          <a:latin typeface="黑体" panose="02010609060101010101" charset="-122"/>
                          <a:ea typeface="黑体" panose="02010609060101010101" charset="-122"/>
                        </a:rPr>
                        <a:t>城镇私营单位采矿业人员工资</a:t>
                      </a:r>
                      <a:endParaRPr lang="en-US" sz="1200">
                        <a:solidFill>
                          <a:schemeClr val="bg1"/>
                        </a:solidFill>
                      </a:endParaRPr>
                    </a:p>
                    <a:p>
                      <a:pPr algn="ctr">
                        <a:buClrTx/>
                        <a:buSzTx/>
                        <a:buNone/>
                      </a:pPr>
                      <a:r>
                        <a:rPr lang="en-US" sz="1200">
                          <a:solidFill>
                            <a:schemeClr val="bg1"/>
                          </a:solidFill>
                        </a:rPr>
                        <a:t>Wage of Minging Employees in Urban Private Units</a:t>
                      </a:r>
                      <a:endParaRPr lang="en-US" sz="1200">
                        <a:solidFill>
                          <a:schemeClr val="bg1"/>
                        </a:solidFill>
                      </a:endParaRPr>
                    </a:p>
                  </a:txBody>
                  <a:tcPr marL="68580" marR="68580" marT="0" marB="0" vert="horz" anchor="ctr" anchorCtr="0"/>
                </a:tc>
              </a:tr>
              <a:tr h="368300">
                <a:tc vMerge="1">
                  <a:tcPr/>
                </a:tc>
                <a:tc>
                  <a:txBody>
                    <a:bodyPr/>
                    <a:p>
                      <a:pPr algn="ctr">
                        <a:buClrTx/>
                        <a:buSzTx/>
                        <a:buNone/>
                      </a:pPr>
                      <a:r>
                        <a:rPr lang="en-US" sz="1200">
                          <a:solidFill>
                            <a:schemeClr val="bg1"/>
                          </a:solidFill>
                        </a:rPr>
                        <a:t>平均工资（元）</a:t>
                      </a:r>
                      <a:endParaRPr lang="en-US" sz="1200">
                        <a:solidFill>
                          <a:schemeClr val="bg1"/>
                        </a:solidFill>
                      </a:endParaRPr>
                    </a:p>
                  </a:txBody>
                  <a:tcPr marL="68580" marR="68580" marT="0" marB="0" vert="horz" anchor="ctr" anchorCtr="0">
                    <a:solidFill>
                      <a:srgbClr val="42A4BC"/>
                    </a:solidFill>
                  </a:tcPr>
                </a:tc>
                <a:tc>
                  <a:txBody>
                    <a:bodyPr/>
                    <a:p>
                      <a:pPr algn="ctr">
                        <a:buClrTx/>
                        <a:buSzTx/>
                        <a:buNone/>
                      </a:pPr>
                      <a:r>
                        <a:rPr lang="en-US" sz="1200">
                          <a:solidFill>
                            <a:schemeClr val="bg1"/>
                          </a:solidFill>
                        </a:rPr>
                        <a:t>平均工资（元）</a:t>
                      </a:r>
                      <a:endParaRPr lang="en-US" sz="1200">
                        <a:solidFill>
                          <a:schemeClr val="bg1"/>
                        </a:solidFill>
                      </a:endParaRPr>
                    </a:p>
                  </a:txBody>
                  <a:tcPr marL="68580" marR="68580" marT="0" marB="0" vert="horz" anchor="ctr" anchorCtr="0">
                    <a:solidFill>
                      <a:srgbClr val="42A4BC"/>
                    </a:solidFill>
                  </a:tcPr>
                </a:tc>
              </a:tr>
              <a:tr h="368300">
                <a:tc>
                  <a:txBody>
                    <a:bodyPr/>
                    <a:p>
                      <a:pPr algn="ctr">
                        <a:buNone/>
                      </a:pPr>
                      <a:r>
                        <a:rPr lang="en-US" sz="1200"/>
                        <a:t>2013</a:t>
                      </a:r>
                      <a:endParaRPr lang="en-US" altLang="en-US" sz="1200"/>
                    </a:p>
                  </a:txBody>
                  <a:tcPr marL="68580" marR="68580" marT="0" marB="0" vert="horz" anchor="ctr" anchorCtr="0"/>
                </a:tc>
                <a:tc>
                  <a:txBody>
                    <a:bodyPr/>
                    <a:p>
                      <a:pPr algn="ctr">
                        <a:buNone/>
                      </a:pPr>
                      <a:r>
                        <a:rPr lang="en-US" sz="1200"/>
                        <a:t>69039</a:t>
                      </a:r>
                      <a:endParaRPr lang="en-US" altLang="en-US" sz="1200"/>
                    </a:p>
                  </a:txBody>
                  <a:tcPr marL="68580" marR="68580" marT="0" marB="0" vert="horz" anchor="ctr" anchorCtr="0"/>
                </a:tc>
                <a:tc>
                  <a:txBody>
                    <a:bodyPr/>
                    <a:p>
                      <a:pPr algn="ctr">
                        <a:buNone/>
                      </a:pPr>
                      <a:r>
                        <a:rPr lang="en-US" sz="1200"/>
                        <a:t>37694</a:t>
                      </a:r>
                      <a:endParaRPr lang="en-US" altLang="en-US" sz="1200"/>
                    </a:p>
                  </a:txBody>
                  <a:tcPr marL="68580" marR="68580" marT="0" marB="0" vert="horz" anchor="ctr" anchorCtr="0"/>
                </a:tc>
              </a:tr>
              <a:tr h="368300">
                <a:tc>
                  <a:txBody>
                    <a:bodyPr/>
                    <a:p>
                      <a:pPr algn="ctr">
                        <a:buNone/>
                      </a:pPr>
                      <a:r>
                        <a:rPr lang="en-US" sz="1200"/>
                        <a:t>2014</a:t>
                      </a:r>
                      <a:endParaRPr lang="en-US" altLang="en-US" sz="1200"/>
                    </a:p>
                  </a:txBody>
                  <a:tcPr marL="68580" marR="68580" marT="0" marB="0" vert="horz" anchor="ctr" anchorCtr="0"/>
                </a:tc>
                <a:tc>
                  <a:txBody>
                    <a:bodyPr/>
                    <a:p>
                      <a:pPr algn="ctr">
                        <a:buNone/>
                      </a:pPr>
                      <a:r>
                        <a:rPr lang="en-US" sz="1200"/>
                        <a:t>66516</a:t>
                      </a:r>
                      <a:endParaRPr lang="en-US" altLang="en-US" sz="1200"/>
                    </a:p>
                  </a:txBody>
                  <a:tcPr marL="68580" marR="68580" marT="0" marB="0" vert="horz" anchor="ctr" anchorCtr="0"/>
                </a:tc>
                <a:tc>
                  <a:txBody>
                    <a:bodyPr/>
                    <a:p>
                      <a:pPr algn="ctr">
                        <a:buNone/>
                      </a:pPr>
                      <a:r>
                        <a:rPr lang="en-US" sz="1200"/>
                        <a:t>34356</a:t>
                      </a:r>
                      <a:endParaRPr lang="en-US" altLang="en-US" sz="1200"/>
                    </a:p>
                  </a:txBody>
                  <a:tcPr marL="68580" marR="68580" marT="0" marB="0" vert="horz" anchor="ctr" anchorCtr="0"/>
                </a:tc>
              </a:tr>
              <a:tr h="368300">
                <a:tc>
                  <a:txBody>
                    <a:bodyPr/>
                    <a:p>
                      <a:pPr algn="ctr">
                        <a:buNone/>
                      </a:pPr>
                      <a:r>
                        <a:rPr lang="en-US" sz="1200"/>
                        <a:t>2015</a:t>
                      </a:r>
                      <a:endParaRPr lang="en-US" altLang="en-US" sz="1200"/>
                    </a:p>
                  </a:txBody>
                  <a:tcPr marL="68580" marR="68580" marT="0" marB="0" vert="horz" anchor="ctr" anchorCtr="0"/>
                </a:tc>
                <a:tc>
                  <a:txBody>
                    <a:bodyPr/>
                    <a:p>
                      <a:pPr algn="ctr">
                        <a:buNone/>
                      </a:pPr>
                      <a:r>
                        <a:rPr lang="en-US" sz="1200"/>
                        <a:t>58815</a:t>
                      </a:r>
                      <a:endParaRPr lang="en-US" altLang="en-US" sz="1200"/>
                    </a:p>
                  </a:txBody>
                  <a:tcPr marL="68580" marR="68580" marT="0" marB="0" vert="horz" anchor="ctr" anchorCtr="0"/>
                </a:tc>
                <a:tc>
                  <a:txBody>
                    <a:bodyPr/>
                    <a:p>
                      <a:pPr algn="ctr">
                        <a:buNone/>
                      </a:pPr>
                      <a:r>
                        <a:rPr lang="en-US" sz="1200"/>
                        <a:t>38997</a:t>
                      </a:r>
                      <a:endParaRPr lang="en-US" altLang="en-US" sz="1200"/>
                    </a:p>
                  </a:txBody>
                  <a:tcPr marL="68580" marR="68580" marT="0" marB="0" vert="horz" anchor="ctr" anchorCtr="0"/>
                </a:tc>
              </a:tr>
              <a:tr h="368300">
                <a:tc>
                  <a:txBody>
                    <a:bodyPr/>
                    <a:p>
                      <a:pPr algn="ctr">
                        <a:buNone/>
                      </a:pPr>
                      <a:r>
                        <a:rPr lang="en-US" sz="1200"/>
                        <a:t>2016</a:t>
                      </a:r>
                      <a:endParaRPr lang="en-US" altLang="en-US" sz="1200"/>
                    </a:p>
                  </a:txBody>
                  <a:tcPr marL="68580" marR="68580" marT="0" marB="0" vert="horz" anchor="ctr" anchorCtr="0"/>
                </a:tc>
                <a:tc>
                  <a:txBody>
                    <a:bodyPr/>
                    <a:p>
                      <a:pPr algn="ctr">
                        <a:buNone/>
                      </a:pPr>
                      <a:r>
                        <a:rPr lang="en-US" sz="1200"/>
                        <a:t>56413</a:t>
                      </a:r>
                      <a:endParaRPr lang="en-US" altLang="en-US" sz="1200"/>
                    </a:p>
                  </a:txBody>
                  <a:tcPr marL="68580" marR="68580" marT="0" marB="0" vert="horz" anchor="ctr" anchorCtr="0"/>
                </a:tc>
                <a:tc>
                  <a:txBody>
                    <a:bodyPr/>
                    <a:p>
                      <a:pPr algn="ctr">
                        <a:buNone/>
                      </a:pPr>
                      <a:r>
                        <a:rPr lang="en-US" sz="1200"/>
                        <a:t>38096</a:t>
                      </a:r>
                      <a:endParaRPr lang="en-US" altLang="en-US" sz="1200"/>
                    </a:p>
                  </a:txBody>
                  <a:tcPr marL="68580" marR="68580" marT="0" marB="0" vert="horz" anchor="ctr" anchorCtr="0"/>
                </a:tc>
              </a:tr>
              <a:tr h="368300">
                <a:tc>
                  <a:txBody>
                    <a:bodyPr/>
                    <a:p>
                      <a:pPr algn="ctr">
                        <a:buNone/>
                      </a:pPr>
                      <a:r>
                        <a:rPr lang="en-US" sz="1200"/>
                        <a:t>2017</a:t>
                      </a:r>
                      <a:endParaRPr lang="en-US" altLang="en-US" sz="1200"/>
                    </a:p>
                  </a:txBody>
                  <a:tcPr marL="68580" marR="68580" marT="0" marB="0" vert="horz" anchor="ctr" anchorCtr="0"/>
                </a:tc>
                <a:tc>
                  <a:txBody>
                    <a:bodyPr/>
                    <a:p>
                      <a:pPr algn="ctr">
                        <a:buNone/>
                      </a:pPr>
                      <a:r>
                        <a:rPr lang="en-US" sz="1200"/>
                        <a:t>65670</a:t>
                      </a:r>
                      <a:endParaRPr lang="en-US" altLang="en-US" sz="1200"/>
                    </a:p>
                  </a:txBody>
                  <a:tcPr marL="68580" marR="68580" marT="0" marB="0" vert="horz" anchor="ctr" anchorCtr="0"/>
                </a:tc>
                <a:tc>
                  <a:txBody>
                    <a:bodyPr/>
                    <a:p>
                      <a:pPr algn="ctr">
                        <a:buNone/>
                      </a:pPr>
                      <a:r>
                        <a:rPr lang="en-US" sz="1200"/>
                        <a:t>41366</a:t>
                      </a:r>
                      <a:endParaRPr lang="en-US" altLang="en-US" sz="1200"/>
                    </a:p>
                  </a:txBody>
                  <a:tcPr marL="68580" marR="68580" marT="0" marB="0" vert="horz" anchor="ctr" anchorCtr="0"/>
                </a:tc>
              </a:tr>
              <a:tr h="368300">
                <a:tc>
                  <a:txBody>
                    <a:bodyPr/>
                    <a:p>
                      <a:pPr algn="ctr">
                        <a:buNone/>
                      </a:pPr>
                      <a:r>
                        <a:rPr lang="en-US" sz="1200"/>
                        <a:t>2018</a:t>
                      </a:r>
                      <a:endParaRPr lang="en-US" altLang="en-US" sz="1200"/>
                    </a:p>
                  </a:txBody>
                  <a:tcPr marL="68580" marR="68580" marT="0" marB="0" vert="horz" anchor="ctr" anchorCtr="0"/>
                </a:tc>
                <a:tc>
                  <a:txBody>
                    <a:bodyPr/>
                    <a:p>
                      <a:pPr algn="ctr">
                        <a:buNone/>
                      </a:pPr>
                      <a:r>
                        <a:rPr lang="en-US" sz="1200"/>
                        <a:t>73380</a:t>
                      </a:r>
                      <a:endParaRPr lang="en-US" altLang="en-US" sz="1200"/>
                    </a:p>
                  </a:txBody>
                  <a:tcPr marL="68580" marR="68580" marT="0" marB="0" vert="horz" anchor="ctr" anchorCtr="0"/>
                </a:tc>
                <a:tc>
                  <a:txBody>
                    <a:bodyPr/>
                    <a:p>
                      <a:pPr algn="ctr">
                        <a:buNone/>
                      </a:pPr>
                      <a:r>
                        <a:rPr lang="en-US" sz="1200"/>
                        <a:t>45346</a:t>
                      </a:r>
                      <a:endParaRPr lang="en-US" altLang="en-US" sz="1200"/>
                    </a:p>
                  </a:txBody>
                  <a:tcPr marL="68580" marR="68580" marT="0" marB="0" vert="horz" anchor="ctr" anchorCtr="0"/>
                </a:tc>
              </a:tr>
              <a:tr h="368300">
                <a:tc>
                  <a:txBody>
                    <a:bodyPr/>
                    <a:p>
                      <a:pPr algn="ctr">
                        <a:buNone/>
                      </a:pPr>
                      <a:r>
                        <a:rPr lang="en-US" sz="1200"/>
                        <a:t>2019</a:t>
                      </a:r>
                      <a:endParaRPr lang="en-US" altLang="en-US" sz="1200"/>
                    </a:p>
                  </a:txBody>
                  <a:tcPr marL="68580" marR="68580" marT="0" marB="0" vert="horz" anchor="ctr" anchorCtr="0"/>
                </a:tc>
                <a:tc>
                  <a:txBody>
                    <a:bodyPr/>
                    <a:p>
                      <a:pPr algn="ctr">
                        <a:buNone/>
                      </a:pPr>
                      <a:r>
                        <a:rPr lang="en-US" sz="1200"/>
                        <a:t>81324</a:t>
                      </a:r>
                      <a:endParaRPr lang="en-US" altLang="en-US" sz="1200"/>
                    </a:p>
                  </a:txBody>
                  <a:tcPr marL="68580" marR="68580" marT="0" marB="0" vert="horz" anchor="ctr" anchorCtr="0"/>
                </a:tc>
                <a:tc>
                  <a:txBody>
                    <a:bodyPr/>
                    <a:p>
                      <a:pPr algn="ctr">
                        <a:buNone/>
                      </a:pPr>
                      <a:r>
                        <a:rPr lang="en-US" sz="1200"/>
                        <a:t>50226</a:t>
                      </a:r>
                      <a:endParaRPr lang="en-US" altLang="en-US" sz="1200"/>
                    </a:p>
                  </a:txBody>
                  <a:tcPr marL="68580" marR="68580" marT="0" marB="0" vert="horz" anchor="ctr" anchorCtr="0"/>
                </a:tc>
              </a:tr>
              <a:tr h="368300">
                <a:tc>
                  <a:txBody>
                    <a:bodyPr/>
                    <a:p>
                      <a:pPr algn="ctr">
                        <a:buNone/>
                      </a:pPr>
                      <a:r>
                        <a:rPr lang="en-US" sz="1200"/>
                        <a:t>2020</a:t>
                      </a:r>
                      <a:endParaRPr lang="en-US" altLang="en-US" sz="1200"/>
                    </a:p>
                  </a:txBody>
                  <a:tcPr marL="68580" marR="68580" marT="0" marB="0" vert="horz" anchor="ctr" anchorCtr="0">
                    <a:noFill/>
                  </a:tcPr>
                </a:tc>
                <a:tc>
                  <a:txBody>
                    <a:bodyPr/>
                    <a:p>
                      <a:pPr algn="ctr">
                        <a:buNone/>
                      </a:pPr>
                      <a:r>
                        <a:rPr lang="en-US" sz="1200"/>
                        <a:t>86091</a:t>
                      </a:r>
                      <a:endParaRPr lang="en-US" altLang="en-US" sz="1200"/>
                    </a:p>
                  </a:txBody>
                  <a:tcPr marL="68580" marR="68580" marT="0" marB="0" vert="horz" anchor="ctr" anchorCtr="0">
                    <a:noFill/>
                  </a:tcPr>
                </a:tc>
                <a:tc>
                  <a:txBody>
                    <a:bodyPr/>
                    <a:p>
                      <a:pPr algn="ctr">
                        <a:buNone/>
                      </a:pPr>
                      <a:r>
                        <a:rPr lang="en-US" sz="1200"/>
                        <a:t>52611</a:t>
                      </a:r>
                      <a:endParaRPr lang="en-US" altLang="en-US" sz="1200"/>
                    </a:p>
                  </a:txBody>
                  <a:tcPr marL="68580" marR="68580" marT="0" marB="0" vert="horz" anchor="ctr" anchorCtr="0">
                    <a:noFill/>
                  </a:tcPr>
                </a:tc>
              </a:tr>
            </a:tbl>
          </a:graphicData>
        </a:graphic>
      </p:graphicFrame>
      <p:sp>
        <p:nvSpPr>
          <p:cNvPr id="5" name="文本框 4"/>
          <p:cNvSpPr txBox="1"/>
          <p:nvPr/>
        </p:nvSpPr>
        <p:spPr>
          <a:xfrm>
            <a:off x="262890" y="5949315"/>
            <a:ext cx="5080000" cy="852805"/>
          </a:xfrm>
          <a:prstGeom prst="rect">
            <a:avLst/>
          </a:prstGeom>
          <a:noFill/>
          <a:ln w="9525">
            <a:noFill/>
          </a:ln>
        </p:spPr>
        <p:txBody>
          <a:bodyPr>
            <a:spAutoFit/>
          </a:bodyPr>
          <a:p>
            <a:r>
              <a:rPr lang="zh-CN" sz="1050">
                <a:ea typeface="楷体" panose="02010609060101010101" charset="-122"/>
              </a:rPr>
              <a:t>数据来源：山西省统计年鉴</a:t>
            </a:r>
            <a:endParaRPr lang="zh-CN" sz="1050">
              <a:ea typeface="楷体" panose="02010609060101010101" charset="-122"/>
            </a:endParaRPr>
          </a:p>
          <a:p>
            <a:r>
              <a:rPr lang="zh-CN" sz="1050">
                <a:ea typeface="楷体" panose="02010609060101010101" charset="-122"/>
                <a:sym typeface="+mn-ea"/>
              </a:rPr>
              <a:t>Data Source:China and Shanxi Statistical Yearbook </a:t>
            </a:r>
            <a:endParaRPr lang="zh-CN" sz="1050">
              <a:ea typeface="楷体" panose="02010609060101010101" charset="-122"/>
            </a:endParaRPr>
          </a:p>
          <a:p>
            <a:endParaRPr lang="zh-CN" altLang="en-US"/>
          </a:p>
        </p:txBody>
      </p:sp>
      <p:sp>
        <p:nvSpPr>
          <p:cNvPr id="6" name="文本框 5"/>
          <p:cNvSpPr txBox="1"/>
          <p:nvPr/>
        </p:nvSpPr>
        <p:spPr>
          <a:xfrm>
            <a:off x="628015" y="1773555"/>
            <a:ext cx="5309870" cy="306705"/>
          </a:xfrm>
          <a:prstGeom prst="rect">
            <a:avLst/>
          </a:prstGeom>
          <a:noFill/>
        </p:spPr>
        <p:txBody>
          <a:bodyPr wrap="square" rtlCol="0">
            <a:spAutoFit/>
          </a:bodyPr>
          <a:p>
            <a:r>
              <a:rPr lang="zh-CN" altLang="en-US" sz="1400">
                <a:ea typeface="黑体" panose="02010609060101010101" charset="-122"/>
                <a:cs typeface="Arial" panose="020B0604020202020204" pitchFamily="34" charset="0"/>
              </a:rPr>
              <a:t>Table</a:t>
            </a:r>
            <a:r>
              <a:rPr lang="en-US" altLang="zh-CN" sz="1400">
                <a:ea typeface="黑体" panose="02010609060101010101" charset="-122"/>
                <a:cs typeface="Arial" panose="020B0604020202020204" pitchFamily="34" charset="0"/>
              </a:rPr>
              <a:t>. Shanxi Ming Industry Personnel Wages in 2103-2020 </a:t>
            </a:r>
            <a:endParaRPr lang="en-US" altLang="zh-CN" sz="1400">
              <a:ea typeface="黑体" panose="02010609060101010101" charset="-122"/>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http://photo-static-api.fotomore.com/creative/vcg/400/new/VCG41N910016416.jpg" descr="templates\picture_hover\&amp;pky210_sjzg_VCG41N910016416&amp;2&amp;src_toppic_inpsrchzd1&amp;"/>
          <p:cNvPicPr>
            <a:picLocks noChangeAspect="1"/>
          </p:cNvPicPr>
          <p:nvPr/>
        </p:nvPicPr>
        <p:blipFill>
          <a:blip r:embed="rId1"/>
          <a:stretch>
            <a:fillRect/>
          </a:stretch>
        </p:blipFill>
        <p:spPr>
          <a:xfrm>
            <a:off x="-24765" y="-99060"/>
            <a:ext cx="12282805" cy="6979920"/>
          </a:xfrm>
          <a:prstGeom prst="rect">
            <a:avLst/>
          </a:prstGeom>
        </p:spPr>
      </p:pic>
      <p:sp>
        <p:nvSpPr>
          <p:cNvPr id="6" name="文本框 5"/>
          <p:cNvSpPr txBox="1"/>
          <p:nvPr>
            <p:custDataLst>
              <p:tags r:id="rId2"/>
            </p:custDataLst>
          </p:nvPr>
        </p:nvSpPr>
        <p:spPr>
          <a:xfrm>
            <a:off x="13209905" y="3288030"/>
            <a:ext cx="3850640" cy="521970"/>
          </a:xfrm>
          <a:prstGeom prst="rect">
            <a:avLst/>
          </a:prstGeom>
          <a:noFill/>
        </p:spPr>
        <p:txBody>
          <a:bodyPr wrap="square" rtlCol="0" anchor="t">
            <a:spAutoFit/>
          </a:bodyPr>
          <a:p>
            <a:pPr algn="just">
              <a:buClrTx/>
              <a:buSzTx/>
              <a:buFontTx/>
            </a:pPr>
            <a:r>
              <a:rPr lang="en-US" altLang="zh-CN" sz="1400">
                <a:solidFill>
                  <a:schemeClr val="bg1"/>
                </a:solidFill>
                <a:sym typeface="+mn-ea"/>
              </a:rPr>
              <a:t>Regulations on the Protection of the Fenhe River in Shanxi Province</a:t>
            </a:r>
            <a:endParaRPr lang="en-US" altLang="zh-CN" sz="1400">
              <a:solidFill>
                <a:schemeClr val="bg1"/>
              </a:solidFill>
              <a:sym typeface="+mn-ea"/>
            </a:endParaRPr>
          </a:p>
        </p:txBody>
      </p:sp>
      <p:sp>
        <p:nvSpPr>
          <p:cNvPr id="2" name="矩形 1"/>
          <p:cNvSpPr/>
          <p:nvPr/>
        </p:nvSpPr>
        <p:spPr>
          <a:xfrm>
            <a:off x="695325" y="1772920"/>
            <a:ext cx="9254490" cy="3498215"/>
          </a:xfrm>
          <a:prstGeom prst="rect">
            <a:avLst/>
          </a:prstGeom>
          <a:solidFill>
            <a:schemeClr val="bg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custDataLst>
              <p:tags r:id="rId3"/>
            </p:custDataLst>
          </p:nvPr>
        </p:nvSpPr>
        <p:spPr>
          <a:xfrm>
            <a:off x="13209905" y="5888990"/>
            <a:ext cx="3850640" cy="521970"/>
          </a:xfrm>
          <a:prstGeom prst="rect">
            <a:avLst/>
          </a:prstGeom>
          <a:noFill/>
        </p:spPr>
        <p:txBody>
          <a:bodyPr wrap="square" rtlCol="0" anchor="t">
            <a:spAutoFit/>
          </a:bodyPr>
          <a:p>
            <a:pPr algn="just">
              <a:buClrTx/>
              <a:buSzTx/>
              <a:buFontTx/>
            </a:pPr>
            <a:r>
              <a:rPr lang="en-US" altLang="zh-CN" sz="1400">
                <a:solidFill>
                  <a:schemeClr val="bg1"/>
                </a:solidFill>
                <a:sym typeface="+mn-ea"/>
              </a:rPr>
              <a:t>Regulations of Jincheng on Wetland Park Protection(Draft) </a:t>
            </a:r>
            <a:endParaRPr lang="en-US" altLang="zh-CN" sz="1400">
              <a:solidFill>
                <a:schemeClr val="bg1"/>
              </a:solidFill>
              <a:sym typeface="+mn-ea"/>
            </a:endParaRPr>
          </a:p>
        </p:txBody>
      </p:sp>
      <p:sp>
        <p:nvSpPr>
          <p:cNvPr id="10" name="矩形 9"/>
          <p:cNvSpPr/>
          <p:nvPr>
            <p:custDataLst>
              <p:tags r:id="rId4"/>
            </p:custDataLst>
          </p:nvPr>
        </p:nvSpPr>
        <p:spPr>
          <a:xfrm>
            <a:off x="1991360" y="2564130"/>
            <a:ext cx="2892425" cy="864870"/>
          </a:xfrm>
          <a:prstGeom prst="rect">
            <a:avLst/>
          </a:prstGeom>
          <a:solidFill>
            <a:srgbClr val="3C8C93"/>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custDataLst>
              <p:tags r:id="rId5"/>
            </p:custDataLst>
          </p:nvPr>
        </p:nvSpPr>
        <p:spPr>
          <a:xfrm>
            <a:off x="1565275" y="2708910"/>
            <a:ext cx="3745230" cy="583565"/>
          </a:xfrm>
          <a:prstGeom prst="rect">
            <a:avLst/>
          </a:prstGeom>
          <a:noFill/>
        </p:spPr>
        <p:txBody>
          <a:bodyPr wrap="square" rtlCol="0" anchor="t">
            <a:spAutoFit/>
          </a:bodyPr>
          <a:p>
            <a:pPr algn="ctr"/>
            <a:r>
              <a:rPr lang="zh-CN" altLang="en-US" sz="1600" b="1">
                <a:solidFill>
                  <a:schemeClr val="bg1"/>
                </a:solidFill>
                <a:latin typeface="黑体" panose="02010609060101010101" charset="-122"/>
                <a:ea typeface="黑体" panose="02010609060101010101" charset="-122"/>
                <a:sym typeface="+mn-ea"/>
              </a:rPr>
              <a:t>能源转型</a:t>
            </a:r>
            <a:endParaRPr lang="zh-CN" altLang="en-US" sz="1600" b="1">
              <a:solidFill>
                <a:schemeClr val="bg1"/>
              </a:solidFill>
              <a:latin typeface="黑体" panose="02010609060101010101" charset="-122"/>
              <a:ea typeface="黑体" panose="02010609060101010101" charset="-122"/>
            </a:endParaRPr>
          </a:p>
          <a:p>
            <a:pPr algn="ctr"/>
            <a:r>
              <a:rPr lang="zh-CN" altLang="en-US" sz="1600" b="1">
                <a:solidFill>
                  <a:schemeClr val="bg1"/>
                </a:solidFill>
                <a:latin typeface="黑体" panose="02010609060101010101" charset="-122"/>
                <a:ea typeface="黑体" panose="02010609060101010101" charset="-122"/>
                <a:sym typeface="+mn-ea"/>
              </a:rPr>
              <a:t>Energy Transition</a:t>
            </a:r>
            <a:endParaRPr lang="zh-CN" altLang="en-US" sz="1600" b="1">
              <a:solidFill>
                <a:schemeClr val="bg1"/>
              </a:solidFill>
              <a:latin typeface="黑体" panose="02010609060101010101" charset="-122"/>
              <a:ea typeface="黑体" panose="02010609060101010101" charset="-122"/>
              <a:sym typeface="+mn-ea"/>
            </a:endParaRPr>
          </a:p>
        </p:txBody>
      </p:sp>
      <p:sp>
        <p:nvSpPr>
          <p:cNvPr id="45" name="矩形 44"/>
          <p:cNvSpPr/>
          <p:nvPr>
            <p:custDataLst>
              <p:tags r:id="rId6"/>
            </p:custDataLst>
          </p:nvPr>
        </p:nvSpPr>
        <p:spPr>
          <a:xfrm>
            <a:off x="5591810" y="2538730"/>
            <a:ext cx="2892425" cy="864870"/>
          </a:xfrm>
          <a:prstGeom prst="rect">
            <a:avLst/>
          </a:prstGeom>
          <a:solidFill>
            <a:srgbClr val="3C8C93"/>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custDataLst>
              <p:tags r:id="rId7"/>
            </p:custDataLst>
          </p:nvPr>
        </p:nvSpPr>
        <p:spPr>
          <a:xfrm>
            <a:off x="5231765" y="2708910"/>
            <a:ext cx="3633470" cy="583565"/>
          </a:xfrm>
          <a:prstGeom prst="rect">
            <a:avLst/>
          </a:prstGeom>
          <a:noFill/>
        </p:spPr>
        <p:txBody>
          <a:bodyPr wrap="square" rtlCol="0" anchor="t">
            <a:spAutoFit/>
          </a:bodyPr>
          <a:p>
            <a:pPr algn="ctr">
              <a:buClrTx/>
              <a:buSzTx/>
              <a:buNone/>
            </a:pPr>
            <a:r>
              <a:rPr lang="zh-CN" altLang="en-US" sz="1600" b="1">
                <a:solidFill>
                  <a:schemeClr val="bg1"/>
                </a:solidFill>
                <a:latin typeface="黑体" panose="02010609060101010101" charset="-122"/>
                <a:ea typeface="黑体" panose="02010609060101010101" charset="-122"/>
                <a:sym typeface="宋体" panose="02010600030101010101" pitchFamily="2" charset="-122"/>
              </a:rPr>
              <a:t>就业安置</a:t>
            </a:r>
            <a:endParaRPr lang="zh-CN" altLang="en-US" sz="1600" b="1">
              <a:solidFill>
                <a:schemeClr val="bg1"/>
              </a:solidFill>
              <a:latin typeface="黑体" panose="02010609060101010101" charset="-122"/>
              <a:ea typeface="黑体" panose="02010609060101010101" charset="-122"/>
              <a:sym typeface="宋体" panose="02010600030101010101" pitchFamily="2" charset="-122"/>
            </a:endParaRPr>
          </a:p>
          <a:p>
            <a:pPr algn="ctr">
              <a:buClrTx/>
              <a:buSzTx/>
              <a:buNone/>
            </a:pPr>
            <a:r>
              <a:rPr lang="zh-CN" altLang="en-US" sz="1600" b="1">
                <a:solidFill>
                  <a:schemeClr val="bg1"/>
                </a:solidFill>
                <a:latin typeface="黑体" panose="02010609060101010101" charset="-122"/>
                <a:ea typeface="黑体" panose="02010609060101010101" charset="-122"/>
                <a:sym typeface="宋体" panose="02010600030101010101" pitchFamily="2" charset="-122"/>
              </a:rPr>
              <a:t>Job Placement</a:t>
            </a:r>
            <a:endParaRPr lang="zh-CN" altLang="en-US" sz="1600" b="1">
              <a:solidFill>
                <a:schemeClr val="bg1"/>
              </a:solidFill>
              <a:latin typeface="黑体" panose="02010609060101010101" charset="-122"/>
              <a:ea typeface="黑体" panose="02010609060101010101" charset="-122"/>
              <a:sym typeface="宋体" panose="02010600030101010101" pitchFamily="2" charset="-122"/>
            </a:endParaRPr>
          </a:p>
        </p:txBody>
      </p:sp>
      <p:sp>
        <p:nvSpPr>
          <p:cNvPr id="46" name="矩形 45"/>
          <p:cNvSpPr/>
          <p:nvPr>
            <p:custDataLst>
              <p:tags r:id="rId8"/>
            </p:custDataLst>
          </p:nvPr>
        </p:nvSpPr>
        <p:spPr>
          <a:xfrm>
            <a:off x="5591810" y="3717290"/>
            <a:ext cx="2892425" cy="864870"/>
          </a:xfrm>
          <a:prstGeom prst="rect">
            <a:avLst/>
          </a:prstGeom>
          <a:solidFill>
            <a:srgbClr val="3C8C93"/>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buClrTx/>
              <a:buSzTx/>
              <a:buNone/>
            </a:pPr>
            <a:r>
              <a:rPr lang="zh-CN" altLang="en-US" sz="1600" b="1">
                <a:solidFill>
                  <a:schemeClr val="bg1"/>
                </a:solidFill>
                <a:latin typeface="黑体" panose="02010609060101010101" charset="-122"/>
                <a:ea typeface="黑体" panose="02010609060101010101" charset="-122"/>
                <a:sym typeface="宋体" panose="02010600030101010101" pitchFamily="2" charset="-122"/>
              </a:rPr>
              <a:t>生态环境修复</a:t>
            </a:r>
            <a:endParaRPr lang="zh-CN" altLang="en-US" sz="1600" b="1">
              <a:solidFill>
                <a:schemeClr val="bg1"/>
              </a:solidFill>
              <a:latin typeface="黑体" panose="02010609060101010101" charset="-122"/>
              <a:ea typeface="黑体" panose="02010609060101010101" charset="-122"/>
              <a:sym typeface="宋体" panose="02010600030101010101" pitchFamily="2" charset="-122"/>
            </a:endParaRPr>
          </a:p>
          <a:p>
            <a:pPr algn="ctr">
              <a:buClrTx/>
              <a:buSzTx/>
              <a:buNone/>
            </a:pPr>
            <a:r>
              <a:rPr lang="zh-CN" altLang="en-US" sz="1600" b="1">
                <a:solidFill>
                  <a:schemeClr val="bg1"/>
                </a:solidFill>
                <a:latin typeface="黑体" panose="02010609060101010101" charset="-122"/>
                <a:ea typeface="黑体" panose="02010609060101010101" charset="-122"/>
                <a:sym typeface="宋体" panose="02010600030101010101" pitchFamily="2" charset="-122"/>
              </a:rPr>
              <a:t>Ecosystem Restoration</a:t>
            </a:r>
            <a:endParaRPr lang="zh-CN" altLang="en-US" sz="1600" b="1">
              <a:solidFill>
                <a:schemeClr val="bg1"/>
              </a:solidFill>
              <a:latin typeface="黑体" panose="02010609060101010101" charset="-122"/>
              <a:ea typeface="黑体" panose="02010609060101010101" charset="-122"/>
            </a:endParaRPr>
          </a:p>
        </p:txBody>
      </p:sp>
      <p:sp>
        <p:nvSpPr>
          <p:cNvPr id="47" name="矩形 46"/>
          <p:cNvSpPr/>
          <p:nvPr>
            <p:custDataLst>
              <p:tags r:id="rId9"/>
            </p:custDataLst>
          </p:nvPr>
        </p:nvSpPr>
        <p:spPr>
          <a:xfrm>
            <a:off x="1991360" y="3717290"/>
            <a:ext cx="2892425" cy="864870"/>
          </a:xfrm>
          <a:prstGeom prst="rect">
            <a:avLst/>
          </a:prstGeom>
          <a:solidFill>
            <a:srgbClr val="3C8C93"/>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文本框 47"/>
          <p:cNvSpPr txBox="1"/>
          <p:nvPr/>
        </p:nvSpPr>
        <p:spPr>
          <a:xfrm>
            <a:off x="1919605" y="3857625"/>
            <a:ext cx="2916555" cy="583565"/>
          </a:xfrm>
          <a:prstGeom prst="rect">
            <a:avLst/>
          </a:prstGeom>
          <a:noFill/>
        </p:spPr>
        <p:txBody>
          <a:bodyPr wrap="square" rtlCol="0" anchor="t">
            <a:spAutoFit/>
          </a:bodyPr>
          <a:p>
            <a:pPr algn="ctr">
              <a:buClrTx/>
              <a:buSzTx/>
              <a:buNone/>
            </a:pPr>
            <a:r>
              <a:rPr lang="zh-CN" altLang="en-US" sz="1600" b="1">
                <a:solidFill>
                  <a:schemeClr val="bg1"/>
                </a:solidFill>
                <a:latin typeface="黑体" panose="02010609060101010101" charset="-122"/>
                <a:ea typeface="黑体" panose="02010609060101010101" charset="-122"/>
                <a:sym typeface="宋体" panose="02010600030101010101" pitchFamily="2" charset="-122"/>
              </a:rPr>
              <a:t>经济多元化</a:t>
            </a:r>
            <a:endParaRPr lang="zh-CN" altLang="en-US" sz="1600" b="1">
              <a:solidFill>
                <a:schemeClr val="bg1"/>
              </a:solidFill>
              <a:latin typeface="黑体" panose="02010609060101010101" charset="-122"/>
              <a:ea typeface="黑体" panose="02010609060101010101" charset="-122"/>
              <a:sym typeface="宋体" panose="02010600030101010101" pitchFamily="2" charset="-122"/>
            </a:endParaRPr>
          </a:p>
          <a:p>
            <a:pPr algn="ctr">
              <a:buClrTx/>
              <a:buSzTx/>
              <a:buNone/>
            </a:pPr>
            <a:r>
              <a:rPr lang="zh-CN" altLang="en-US" sz="1600" b="1">
                <a:solidFill>
                  <a:schemeClr val="bg1"/>
                </a:solidFill>
                <a:latin typeface="黑体" panose="02010609060101010101" charset="-122"/>
                <a:ea typeface="黑体" panose="02010609060101010101" charset="-122"/>
                <a:sym typeface="宋体" panose="02010600030101010101" pitchFamily="2" charset="-122"/>
              </a:rPr>
              <a:t>Economic Diversification</a:t>
            </a:r>
            <a:endParaRPr lang="en-US" altLang="zh-CN" sz="1600" b="1">
              <a:solidFill>
                <a:schemeClr val="bg1"/>
              </a:solidFill>
              <a:latin typeface="黑体" panose="02010609060101010101" charset="-122"/>
              <a:ea typeface="黑体" panose="02010609060101010101" charset="-122"/>
              <a:sym typeface="+mn-ea"/>
            </a:endParaRPr>
          </a:p>
        </p:txBody>
      </p:sp>
      <p:sp>
        <p:nvSpPr>
          <p:cNvPr id="3" name="矩形 2"/>
          <p:cNvSpPr/>
          <p:nvPr>
            <p:custDataLst>
              <p:tags r:id="rId10"/>
            </p:custDataLst>
          </p:nvPr>
        </p:nvSpPr>
        <p:spPr>
          <a:xfrm>
            <a:off x="262890" y="454025"/>
            <a:ext cx="215900" cy="742950"/>
          </a:xfrm>
          <a:prstGeom prst="rect">
            <a:avLst/>
          </a:prstGeom>
          <a:solidFill>
            <a:srgbClr val="3C8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标题 3073"/>
          <p:cNvSpPr>
            <a:spLocks noGrp="1"/>
          </p:cNvSpPr>
          <p:nvPr>
            <p:custDataLst>
              <p:tags r:id="rId11"/>
            </p:custDataLst>
          </p:nvPr>
        </p:nvSpPr>
        <p:spPr>
          <a:xfrm>
            <a:off x="479425" y="565150"/>
            <a:ext cx="11071225" cy="687705"/>
          </a:xfrm>
          <a:prstGeom prst="rect">
            <a:avLst/>
          </a:prstGeom>
          <a:noFill/>
          <a:ln w="9525">
            <a:noFill/>
          </a:ln>
        </p:spPr>
        <p:txBody>
          <a:bodyPr anchor="ctr" anchorCtr="0"/>
          <a:lstStyle>
            <a:lvl1pPr marL="0" lvl="0" indent="0" algn="ctr" defTabSz="914400" eaLnBrk="1" fontAlgn="base" latinLnBrk="0" hangingPunct="1">
              <a:lnSpc>
                <a:spcPct val="100000"/>
              </a:lnSpc>
              <a:spcBef>
                <a:spcPct val="0"/>
              </a:spcBef>
              <a:spcAft>
                <a:spcPct val="0"/>
              </a:spcAft>
              <a:buNone/>
              <a:defRPr sz="4500" b="0" i="0" u="none" kern="1200" baseline="0">
                <a:solidFill>
                  <a:schemeClr val="tx2"/>
                </a:solidFill>
                <a:latin typeface="+mj-lt"/>
                <a:ea typeface="+mj-ea"/>
                <a:cs typeface="+mj-cs"/>
              </a:defRPr>
            </a:lvl1pPr>
          </a:lstStyle>
          <a:p>
            <a:pPr algn="l" defTabSz="914400" fontAlgn="base">
              <a:buClrTx/>
              <a:buSzTx/>
              <a:buFontTx/>
              <a:buNone/>
            </a:pPr>
            <a:r>
              <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rPr>
              <a:t>公正转型行动</a:t>
            </a:r>
            <a:endPar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a:p>
            <a:pPr algn="l" defTabSz="914400" fontAlgn="base">
              <a:buClrTx/>
              <a:buSzTx/>
              <a:buFontTx/>
              <a:buNone/>
            </a:pPr>
            <a:r>
              <a:rPr 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Actions on Just Transition</a:t>
            </a:r>
            <a:endParaRPr lang="zh-CN" sz="2400" b="1" strike="noStrike" kern="1200" baseline="0" noProof="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UNIT_TABLE_BEAUTIFY" val="smartTable{942b521c-b8fe-4278-99d6-1039669614a2}"/>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UNIT_TABLE_BEAUTIFY" val="smartTable{e24a00b6-5c24-44e3-8623-4d2d863e1808}"/>
  <p:tag name="TABLE_ENDDRAG_ORIGIN_RECT" val="461*120"/>
  <p:tag name="TABLE_ENDDRAG_RECT" val="500*201*461*120"/>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PP_MARK_KEY" val="c1a9cdbf-9731-458b-95b5-3d1b7ab1a597"/>
  <p:tag name="COMMONDATA" val="eyJoZGlkIjoiMzgxYzgxMzkzZGY5ZGE3OTZhYjljOWJhYzM3OWQxM2MifQ=="/>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7945</Words>
  <Application>WPS 演示</Application>
  <PresentationFormat/>
  <Paragraphs>384</Paragraphs>
  <Slides>16</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16</vt:i4>
      </vt:variant>
    </vt:vector>
  </HeadingPairs>
  <TitlesOfParts>
    <vt:vector size="29" baseType="lpstr">
      <vt:lpstr>Arial</vt:lpstr>
      <vt:lpstr>宋体</vt:lpstr>
      <vt:lpstr>Wingdings</vt:lpstr>
      <vt:lpstr>微软雅黑</vt:lpstr>
      <vt:lpstr>黑体</vt:lpstr>
      <vt:lpstr>Wingdings</vt:lpstr>
      <vt:lpstr>楷体</vt:lpstr>
      <vt:lpstr>微软雅黑 Light</vt:lpstr>
      <vt:lpstr>思源宋体 CN Heavy</vt:lpstr>
      <vt:lpstr>Arial Unicode MS</vt:lpstr>
      <vt:lpstr>Calibri</vt:lpstr>
      <vt:lpstr>默认设计模板</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山西科城能源环境创新研究院</dc:title>
  <dc:creator>Ying Li</dc:creator>
  <cp:lastModifiedBy>李莹</cp:lastModifiedBy>
  <cp:revision>250</cp:revision>
  <dcterms:created xsi:type="dcterms:W3CDTF">2023-01-11T02:24:00Z</dcterms:created>
  <dcterms:modified xsi:type="dcterms:W3CDTF">2023-03-10T06:28:27Z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A1CE164CC47F4D10BF7BD32D50B20A1B</vt:lpwstr>
  </property>
</Properties>
</file>