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软用户" lastIdx="1" clrIdx="0"/>
  <p:cmAuthor id="2" name="6062" initials="6" lastIdx="1" clrIdx="0"/>
  <p:cmAuthor id="3" name="pyq" initials="P" lastIdx="8" clrIdx="1"/>
  <p:cmAuthor id="4"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B9BD5"/>
    <a:srgbClr val="BFBFBF"/>
    <a:srgbClr val="005DA2"/>
    <a:srgbClr val="FFC000"/>
    <a:srgbClr val="4472C4"/>
    <a:srgbClr val="ED7D31"/>
    <a:srgbClr val="A5A5A5"/>
    <a:srgbClr val="0068B7"/>
    <a:srgbClr val="70B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6" autoAdjust="0"/>
  </p:normalViewPr>
  <p:slideViewPr>
    <p:cSldViewPr snapToGrid="0">
      <p:cViewPr varScale="1">
        <p:scale>
          <a:sx n="53" d="100"/>
          <a:sy n="53" d="100"/>
        </p:scale>
        <p:origin x="1152"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84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084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9FE88-7169-43B9-B5B0-32D95C3FB076}" type="datetimeFigureOut">
              <a:rPr lang="zh-CN" altLang="en-US" smtClean="0"/>
              <a:t>2024/4/26</a:t>
            </a:fld>
            <a:endParaRPr lang="zh-CN" altLang="en-US"/>
          </a:p>
        </p:txBody>
      </p:sp>
      <p:sp>
        <p:nvSpPr>
          <p:cNvPr id="105084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5084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084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084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82E55-A23A-444E-B530-C7F9A613A1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幻灯片图像占位符 1"/>
          <p:cNvSpPr>
            <a:spLocks noGrp="1" noRot="1" noChangeAspect="1"/>
          </p:cNvSpPr>
          <p:nvPr>
            <p:ph type="sldImg"/>
          </p:nvPr>
        </p:nvSpPr>
        <p:spPr>
          <a:xfrm>
            <a:off x="381000" y="685800"/>
            <a:ext cx="6096000" cy="3429000"/>
          </a:xfrm>
        </p:spPr>
      </p:sp>
      <p:sp>
        <p:nvSpPr>
          <p:cNvPr id="1048602" name="备注占位符 2"/>
          <p:cNvSpPr>
            <a:spLocks noGrp="1"/>
          </p:cNvSpPr>
          <p:nvPr>
            <p:ph type="body" idx="1"/>
          </p:nvPr>
        </p:nvSpPr>
        <p:spPr/>
        <p:txBody>
          <a:bodyPr/>
          <a:lstStyle/>
          <a:p>
            <a:pPr>
              <a:lnSpc>
                <a:spcPct val="150000"/>
              </a:lnSpc>
            </a:pPr>
            <a:endParaRPr lang="en-US" altLang="zh-CN" dirty="0"/>
          </a:p>
        </p:txBody>
      </p:sp>
      <p:sp>
        <p:nvSpPr>
          <p:cNvPr id="1048603" name="灯片编号占位符 3"/>
          <p:cNvSpPr>
            <a:spLocks noGrp="1"/>
          </p:cNvSpPr>
          <p:nvPr>
            <p:ph type="sldNum" sz="quarter" idx="10"/>
          </p:nvPr>
        </p:nvSpPr>
        <p:spPr/>
        <p:txBody>
          <a:bodyPr/>
          <a:lstStyle/>
          <a:p>
            <a:fld id="{8A9219E4-1B82-4F1A-B7A8-A76BE171328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52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52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64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64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4" name="幻灯片图像占位符 1"/>
          <p:cNvSpPr>
            <a:spLocks noGrp="1" noRot="1" noChangeAspect="1"/>
          </p:cNvSpPr>
          <p:nvPr>
            <p:ph type="sldImg"/>
          </p:nvPr>
        </p:nvSpPr>
        <p:spPr>
          <a:xfrm>
            <a:off x="381000" y="685800"/>
            <a:ext cx="6096000" cy="3429000"/>
          </a:xfrm>
        </p:spPr>
      </p:sp>
      <p:sp>
        <p:nvSpPr>
          <p:cNvPr id="1049655" name="备注占位符 2"/>
          <p:cNvSpPr>
            <a:spLocks noGrp="1"/>
          </p:cNvSpPr>
          <p:nvPr>
            <p:ph type="body" idx="1"/>
          </p:nvPr>
        </p:nvSpPr>
        <p:spPr/>
        <p:txBody>
          <a:bodyPr/>
          <a:lstStyle/>
          <a:p>
            <a:pPr>
              <a:lnSpc>
                <a:spcPct val="150000"/>
              </a:lnSpc>
            </a:pPr>
            <a:endParaRPr lang="en-US" altLang="zh-CN" dirty="0"/>
          </a:p>
        </p:txBody>
      </p:sp>
      <p:sp>
        <p:nvSpPr>
          <p:cNvPr id="1049656" name="灯片编号占位符 3"/>
          <p:cNvSpPr>
            <a:spLocks noGrp="1"/>
          </p:cNvSpPr>
          <p:nvPr>
            <p:ph type="sldNum" sz="quarter" idx="10"/>
          </p:nvPr>
        </p:nvSpPr>
        <p:spPr/>
        <p:txBody>
          <a:bodyPr/>
          <a:lstStyle/>
          <a:p>
            <a:fld id="{8A9219E4-1B82-4F1A-B7A8-A76BE1713289}"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77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77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901"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902"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024"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025"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147"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148"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6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270"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271"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9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39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39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1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516"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517"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860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860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639"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640"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762"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763"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5076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5076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872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872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883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883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895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895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06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06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18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18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298"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299"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49413" name="备注占位符 2"/>
          <p:cNvSpPr>
            <a:spLocks noGrp="1"/>
          </p:cNvSpPr>
          <p:nvPr>
            <p:ph type="body" idx="1"/>
          </p:nvPr>
        </p:nvSpPr>
        <p:spPr bwMode="auto"/>
        <p:txBody>
          <a:bodyPr wrap="square" numCol="1" anchor="t" anchorCtr="0" compatLnSpc="1"/>
          <a:lstStyle/>
          <a:p>
            <a:pPr indent="0" algn="just">
              <a:lnSpc>
                <a:spcPct val="150000"/>
              </a:lnSpc>
            </a:pPr>
            <a:endParaRPr lang="zh-CN" altLang="en-US" dirty="0"/>
          </a:p>
        </p:txBody>
      </p:sp>
      <p:sp>
        <p:nvSpPr>
          <p:cNvPr id="1049414" name="灯片编号占位符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fld id="{53C255BB-3EA2-4548-98F7-1F2A0693C7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48585" name="Slide Number Placeholder 5"/>
          <p:cNvSpPr>
            <a:spLocks noGrp="1"/>
          </p:cNvSpPr>
          <p:nvPr>
            <p:ph type="sldNum" sz="quarter" idx="12"/>
          </p:nvPr>
        </p:nvSpPr>
        <p:spPr/>
        <p:txBody>
          <a:bodyPr/>
          <a:lstStyle/>
          <a:p>
            <a:fld id="{77B08C8E-15E5-4CF3-8468-342AE9BD2953}"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50825" name="Title 1"/>
          <p:cNvSpPr>
            <a:spLocks noGrp="1"/>
          </p:cNvSpPr>
          <p:nvPr>
            <p:ph type="title"/>
          </p:nvPr>
        </p:nvSpPr>
        <p:spPr/>
        <p:txBody>
          <a:bodyPr/>
          <a:lstStyle/>
          <a:p>
            <a:r>
              <a:rPr lang="zh-CN" altLang="en-US"/>
              <a:t>单击此处编辑母版标题样式</a:t>
            </a:r>
            <a:endParaRPr lang="en-US" dirty="0"/>
          </a:p>
        </p:txBody>
      </p:sp>
      <p:sp>
        <p:nvSpPr>
          <p:cNvPr id="1050826"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27"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28"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29" name="Slide Number Placeholder 5"/>
          <p:cNvSpPr>
            <a:spLocks noGrp="1"/>
          </p:cNvSpPr>
          <p:nvPr>
            <p:ph type="sldNum" sz="quarter" idx="12"/>
          </p:nvPr>
        </p:nvSpPr>
        <p:spPr/>
        <p:txBody>
          <a:bodyPr/>
          <a:lstStyle/>
          <a:p>
            <a:fld id="{1425A498-B2BE-4BFE-898D-4B20711A1EE2}"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50794"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1050795"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796"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797"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798" name="Slide Number Placeholder 5"/>
          <p:cNvSpPr>
            <a:spLocks noGrp="1"/>
          </p:cNvSpPr>
          <p:nvPr>
            <p:ph type="sldNum" sz="quarter" idx="12"/>
          </p:nvPr>
        </p:nvSpPr>
        <p:spPr/>
        <p:txBody>
          <a:bodyPr/>
          <a:lstStyle/>
          <a:p>
            <a:fld id="{193CD03B-0E70-4E93-A7AA-220F825F3921}"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grpSp>
        <p:nvGrpSpPr>
          <p:cNvPr id="162" name="组合 1"/>
          <p:cNvGrpSpPr/>
          <p:nvPr userDrawn="1"/>
        </p:nvGrpSpPr>
        <p:grpSpPr bwMode="auto">
          <a:xfrm>
            <a:off x="338368" y="-26586"/>
            <a:ext cx="899739" cy="829946"/>
            <a:chOff x="2506532" y="465192"/>
            <a:chExt cx="675190" cy="622334"/>
          </a:xfrm>
        </p:grpSpPr>
        <p:sp>
          <p:nvSpPr>
            <p:cNvPr id="1050818" name="文本框 2"/>
            <p:cNvSpPr txBox="1">
              <a:spLocks noChangeArrowheads="1"/>
            </p:cNvSpPr>
            <p:nvPr/>
          </p:nvSpPr>
          <p:spPr bwMode="auto">
            <a:xfrm>
              <a:off x="2506532" y="465192"/>
              <a:ext cx="236653" cy="622334"/>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3145767" name="直接连接符 6"/>
            <p:cNvCxnSpPr>
              <a:cxnSpLocks/>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1050819" name="矩形 7"/>
          <p:cNvSpPr/>
          <p:nvPr userDrawn="1"/>
        </p:nvSpPr>
        <p:spPr>
          <a:xfrm>
            <a:off x="1" y="762896"/>
            <a:ext cx="12184385" cy="4571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5" tIns="60936" rIns="121875" bIns="60936" anchor="ctr"/>
          <a:lstStyle/>
          <a:p>
            <a:pPr algn="ctr" fontAlgn="auto">
              <a:spcBef>
                <a:spcPts val="0"/>
              </a:spcBef>
              <a:spcAft>
                <a:spcPts val="0"/>
              </a:spcAft>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3">
    <p:bg>
      <p:bgPr>
        <a:gradFill flip="none" rotWithShape="1">
          <a:gsLst>
            <a:gs pos="0">
              <a:srgbClr val="1E222A"/>
            </a:gs>
            <a:gs pos="100000">
              <a:srgbClr val="11141A"/>
            </a:gs>
          </a:gsLst>
          <a:lin ang="5400000" scaled="0"/>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500" advTm="0"/>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50820" name="Title 1"/>
          <p:cNvSpPr>
            <a:spLocks noGrp="1"/>
          </p:cNvSpPr>
          <p:nvPr>
            <p:ph type="title"/>
          </p:nvPr>
        </p:nvSpPr>
        <p:spPr/>
        <p:txBody>
          <a:bodyPr/>
          <a:lstStyle/>
          <a:p>
            <a:r>
              <a:rPr lang="zh-CN" altLang="en-US"/>
              <a:t>单击此处编辑母版标题样式</a:t>
            </a:r>
            <a:endParaRPr lang="en-US" dirty="0"/>
          </a:p>
        </p:txBody>
      </p:sp>
      <p:sp>
        <p:nvSpPr>
          <p:cNvPr id="1050821"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22"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23"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24" name="Slide Number Placeholder 5"/>
          <p:cNvSpPr>
            <a:spLocks noGrp="1"/>
          </p:cNvSpPr>
          <p:nvPr>
            <p:ph type="sldNum" sz="quarter" idx="12"/>
          </p:nvPr>
        </p:nvSpPr>
        <p:spPr/>
        <p:txBody>
          <a:bodyPr/>
          <a:lstStyle/>
          <a:p>
            <a:fld id="{2722D01E-B551-4F2D-8E1F-FD1EA9960BDD}"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50805"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1050806"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50807"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08"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09" name="Slide Number Placeholder 5"/>
          <p:cNvSpPr>
            <a:spLocks noGrp="1"/>
          </p:cNvSpPr>
          <p:nvPr>
            <p:ph type="sldNum" sz="quarter" idx="12"/>
          </p:nvPr>
        </p:nvSpPr>
        <p:spPr/>
        <p:txBody>
          <a:bodyPr/>
          <a:lstStyle/>
          <a:p>
            <a:fld id="{356B62F1-D88A-412E-B390-8F876437ECC9}"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0830" name="Title 1"/>
          <p:cNvSpPr>
            <a:spLocks noGrp="1"/>
          </p:cNvSpPr>
          <p:nvPr>
            <p:ph type="title"/>
          </p:nvPr>
        </p:nvSpPr>
        <p:spPr/>
        <p:txBody>
          <a:bodyPr/>
          <a:lstStyle/>
          <a:p>
            <a:r>
              <a:rPr lang="zh-CN" altLang="en-US"/>
              <a:t>单击此处编辑母版标题样式</a:t>
            </a:r>
            <a:endParaRPr lang="en-US" dirty="0"/>
          </a:p>
        </p:txBody>
      </p:sp>
      <p:sp>
        <p:nvSpPr>
          <p:cNvPr id="1050831"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32"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33"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34"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35" name="Slide Number Placeholder 5"/>
          <p:cNvSpPr>
            <a:spLocks noGrp="1"/>
          </p:cNvSpPr>
          <p:nvPr>
            <p:ph type="sldNum" sz="quarter" idx="12"/>
          </p:nvPr>
        </p:nvSpPr>
        <p:spPr/>
        <p:txBody>
          <a:bodyPr/>
          <a:lstStyle/>
          <a:p>
            <a:fld id="{230A1D11-B445-4569-BF91-8302C689F6B2}"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0810"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1050811"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50812"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13"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50814"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15"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16"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17" name="Slide Number Placeholder 5"/>
          <p:cNvSpPr>
            <a:spLocks noGrp="1"/>
          </p:cNvSpPr>
          <p:nvPr>
            <p:ph type="sldNum" sz="quarter" idx="12"/>
          </p:nvPr>
        </p:nvSpPr>
        <p:spPr/>
        <p:txBody>
          <a:bodyPr/>
          <a:lstStyle/>
          <a:p>
            <a:fld id="{2E9E44D0-97F7-4C25-9546-F076BD000999}"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50790" name="Title 1"/>
          <p:cNvSpPr>
            <a:spLocks noGrp="1"/>
          </p:cNvSpPr>
          <p:nvPr>
            <p:ph type="title"/>
          </p:nvPr>
        </p:nvSpPr>
        <p:spPr/>
        <p:txBody>
          <a:bodyPr/>
          <a:lstStyle/>
          <a:p>
            <a:r>
              <a:rPr lang="zh-CN" altLang="en-US"/>
              <a:t>单击此处编辑母版标题样式</a:t>
            </a:r>
            <a:endParaRPr lang="en-US" dirty="0"/>
          </a:p>
        </p:txBody>
      </p:sp>
      <p:sp>
        <p:nvSpPr>
          <p:cNvPr id="1050791"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792"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793" name="Slide Number Placeholder 5"/>
          <p:cNvSpPr>
            <a:spLocks noGrp="1"/>
          </p:cNvSpPr>
          <p:nvPr>
            <p:ph type="sldNum" sz="quarter" idx="12"/>
          </p:nvPr>
        </p:nvSpPr>
        <p:spPr/>
        <p:txBody>
          <a:bodyPr/>
          <a:lstStyle/>
          <a:p>
            <a:fld id="{0CDAF97C-B188-44B8-B3BB-9F262A19D750}"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9"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48590"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48591" name="Slide Number Placeholder 5"/>
          <p:cNvSpPr>
            <a:spLocks noGrp="1"/>
          </p:cNvSpPr>
          <p:nvPr>
            <p:ph type="sldNum" sz="quarter" idx="12"/>
          </p:nvPr>
        </p:nvSpPr>
        <p:spPr/>
        <p:txBody>
          <a:bodyPr/>
          <a:lstStyle/>
          <a:p>
            <a:fld id="{396305BF-0A7D-4D8F-8DC8-CF2AADD0D10E}"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50836"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50837"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50838"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50839"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40"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41" name="Slide Number Placeholder 5"/>
          <p:cNvSpPr>
            <a:spLocks noGrp="1"/>
          </p:cNvSpPr>
          <p:nvPr>
            <p:ph type="sldNum" sz="quarter" idx="12"/>
          </p:nvPr>
        </p:nvSpPr>
        <p:spPr/>
        <p:txBody>
          <a:bodyPr/>
          <a:lstStyle/>
          <a:p>
            <a:fld id="{A075BE3D-4CFA-4DBE-B3D7-FC56D83F474A}"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50799"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50800"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1050801"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50802" name="Date Placeholder 3"/>
          <p:cNvSpPr>
            <a:spLocks noGrp="1"/>
          </p:cNvSpPr>
          <p:nvPr>
            <p:ph type="dt" sz="half" idx="10"/>
          </p:nvPr>
        </p:nvSpPr>
        <p:spPr/>
        <p:txBody>
          <a:bodyPr/>
          <a:lstStyle/>
          <a:p>
            <a:endParaRPr lang="zh-CN" altLang="zh-CN">
              <a:solidFill>
                <a:prstClr val="black">
                  <a:tint val="75000"/>
                </a:prstClr>
              </a:solidFill>
            </a:endParaRPr>
          </a:p>
        </p:txBody>
      </p:sp>
      <p:sp>
        <p:nvSpPr>
          <p:cNvPr id="1050803" name="Footer Placeholder 4"/>
          <p:cNvSpPr>
            <a:spLocks noGrp="1"/>
          </p:cNvSpPr>
          <p:nvPr>
            <p:ph type="ftr" sz="quarter" idx="11"/>
          </p:nvPr>
        </p:nvSpPr>
        <p:spPr/>
        <p:txBody>
          <a:bodyPr/>
          <a:lstStyle/>
          <a:p>
            <a:endParaRPr lang="zh-CN" altLang="zh-CN">
              <a:solidFill>
                <a:prstClr val="black">
                  <a:tint val="75000"/>
                </a:prstClr>
              </a:solidFill>
            </a:endParaRPr>
          </a:p>
        </p:txBody>
      </p:sp>
      <p:sp>
        <p:nvSpPr>
          <p:cNvPr id="1050804" name="Slide Number Placeholder 5"/>
          <p:cNvSpPr>
            <a:spLocks noGrp="1"/>
          </p:cNvSpPr>
          <p:nvPr>
            <p:ph type="sldNum" sz="quarter" idx="12"/>
          </p:nvPr>
        </p:nvSpPr>
        <p:spPr/>
        <p:txBody>
          <a:bodyPr/>
          <a:lstStyle/>
          <a:p>
            <a:fld id="{F7F8E8CA-8CF3-49B4-ACAB-6E5BE31B0EFA}" type="slidenum">
              <a:rPr lang="zh-CN" altLang="zh-CN">
                <a:solidFill>
                  <a:prstClr val="black">
                    <a:tint val="75000"/>
                  </a:prstClr>
                </a:solidFill>
              </a:rPr>
              <a:t>‹#›</a:t>
            </a:fld>
            <a:endParaRPr lang="zh-CN" altLang="zh-CN">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bwMode="auto">
          <a:xfrm>
            <a:off x="838200" y="366185"/>
            <a:ext cx="10515600" cy="1325033"/>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48577" name="Text Placeholder 2"/>
          <p:cNvSpPr>
            <a:spLocks noGrp="1"/>
          </p:cNvSpPr>
          <p:nvPr>
            <p:ph type="body" idx="1"/>
          </p:nvPr>
        </p:nvSpPr>
        <p:spPr bwMode="auto">
          <a:xfrm>
            <a:off x="838200" y="1826684"/>
            <a:ext cx="10515600" cy="4349749"/>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048578"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pPr>
            <a:endParaRPr lang="zh-CN" altLang="zh-CN">
              <a:solidFill>
                <a:prstClr val="black">
                  <a:tint val="75000"/>
                </a:prstClr>
              </a:solidFill>
              <a:latin typeface="Arial" panose="02080604020202020204" pitchFamily="34" charset="0"/>
            </a:endParaRPr>
          </a:p>
        </p:txBody>
      </p:sp>
      <p:sp>
        <p:nvSpPr>
          <p:cNvPr id="1048579"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pPr>
            <a:endParaRPr lang="zh-CN" altLang="zh-CN">
              <a:solidFill>
                <a:prstClr val="black">
                  <a:tint val="75000"/>
                </a:prstClr>
              </a:solidFill>
              <a:latin typeface="Arial" panose="02080604020202020204" pitchFamily="34" charset="0"/>
            </a:endParaRPr>
          </a:p>
        </p:txBody>
      </p:sp>
      <p:sp>
        <p:nvSpPr>
          <p:cNvPr id="1048580"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fontAlgn="base">
              <a:spcBef>
                <a:spcPct val="0"/>
              </a:spcBef>
              <a:spcAft>
                <a:spcPct val="0"/>
              </a:spcAft>
            </a:pPr>
            <a:fld id="{264678FF-4165-4B48-BDCF-B63B95395046}" type="slidenum">
              <a:rPr lang="zh-CN" altLang="zh-CN">
                <a:solidFill>
                  <a:prstClr val="black">
                    <a:tint val="75000"/>
                  </a:prstClr>
                </a:solidFill>
                <a:latin typeface="Arial" panose="02080604020202020204" pitchFamily="34" charset="0"/>
              </a:rPr>
              <a:t>‹#›</a:t>
            </a:fld>
            <a:endParaRPr lang="zh-CN" altLang="zh-CN">
              <a:solidFill>
                <a:prstClr val="black">
                  <a:tint val="75000"/>
                </a:prstClr>
              </a:solidFill>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2pPr>
      <a:lvl3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3pPr>
      <a:lvl4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4pPr>
      <a:lvl5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5pPr>
      <a:lvl6pPr marL="6096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6pPr>
      <a:lvl7pPr marL="12192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7pPr>
      <a:lvl8pPr marL="18288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8pPr>
      <a:lvl9pPr marL="24384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Font typeface="Arial" panose="02080604020202020204" pitchFamily="34" charset="0"/>
        <a:buChar char="•"/>
        <a:defRPr sz="1735" kern="120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Font typeface="Arial" panose="02080604020202020204" pitchFamily="34" charset="0"/>
        <a:buChar char="•"/>
        <a:defRPr sz="173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副标题 8"/>
          <p:cNvSpPr>
            <a:spLocks noGrp="1"/>
          </p:cNvSpPr>
          <p:nvPr>
            <p:custDataLst>
              <p:tags r:id="rId2"/>
            </p:custDataLst>
          </p:nvPr>
        </p:nvSpPr>
        <p:spPr>
          <a:xfrm>
            <a:off x="3286760" y="4183580"/>
            <a:ext cx="5676900" cy="595889"/>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Tx/>
              <a:buNone/>
              <a:defRPr sz="2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48587" name="标题 7"/>
          <p:cNvSpPr>
            <a:spLocks noGrp="1"/>
          </p:cNvSpPr>
          <p:nvPr>
            <p:ph type="ctrTitle"/>
          </p:nvPr>
        </p:nvSpPr>
        <p:spPr>
          <a:xfrm>
            <a:off x="1522190" y="1057621"/>
            <a:ext cx="9461627" cy="1542360"/>
          </a:xfrm>
        </p:spPr>
        <p:txBody>
          <a:bodyPr>
            <a:noAutofit/>
          </a:bodyPr>
          <a:lstStyle/>
          <a:p>
            <a:r>
              <a:rPr lang="zh-CN" altLang="zh-CN" sz="4800" b="1" dirty="0">
                <a:ln w="22225">
                  <a:solidFill>
                    <a:schemeClr val="accent1">
                      <a:lumMod val="75000"/>
                    </a:schemeClr>
                  </a:solidFill>
                  <a:prstDash val="solid"/>
                </a:ln>
                <a:solidFill>
                  <a:schemeClr val="accent1">
                    <a:lumMod val="60000"/>
                    <a:lumOff val="40000"/>
                  </a:schemeClr>
                </a:solidFill>
                <a:latin typeface="+mn-lt"/>
                <a:ea typeface="+mn-ea"/>
                <a:cs typeface="+mn-cs"/>
              </a:rPr>
              <a:t>虚拟电厂地方推广的挑战</a:t>
            </a:r>
            <a:br>
              <a:rPr lang="en-US" altLang="zh-CN" sz="4800" b="1" dirty="0">
                <a:ln w="22225">
                  <a:solidFill>
                    <a:schemeClr val="accent1">
                      <a:lumMod val="75000"/>
                    </a:schemeClr>
                  </a:solidFill>
                  <a:prstDash val="solid"/>
                </a:ln>
                <a:solidFill>
                  <a:schemeClr val="accent1">
                    <a:lumMod val="60000"/>
                    <a:lumOff val="40000"/>
                  </a:schemeClr>
                </a:solidFill>
                <a:latin typeface="+mn-lt"/>
                <a:ea typeface="+mn-ea"/>
                <a:cs typeface="+mn-cs"/>
              </a:rPr>
            </a:br>
            <a:r>
              <a:rPr lang="en-US" altLang="zh-CN" sz="4800" b="1" dirty="0">
                <a:ln w="22225">
                  <a:solidFill>
                    <a:schemeClr val="accent1">
                      <a:lumMod val="75000"/>
                    </a:schemeClr>
                  </a:solidFill>
                  <a:prstDash val="solid"/>
                </a:ln>
                <a:solidFill>
                  <a:schemeClr val="accent1">
                    <a:lumMod val="60000"/>
                    <a:lumOff val="40000"/>
                  </a:schemeClr>
                </a:solidFill>
                <a:latin typeface="+mn-lt"/>
                <a:ea typeface="+mn-ea"/>
                <a:cs typeface="+mn-cs"/>
              </a:rPr>
              <a:t>-</a:t>
            </a:r>
            <a:r>
              <a:rPr lang="zh-CN" altLang="en-US" sz="4800" b="1" dirty="0">
                <a:ln w="22225">
                  <a:solidFill>
                    <a:schemeClr val="accent1">
                      <a:lumMod val="75000"/>
                    </a:schemeClr>
                  </a:solidFill>
                  <a:prstDash val="solid"/>
                </a:ln>
                <a:solidFill>
                  <a:schemeClr val="accent1">
                    <a:lumMod val="60000"/>
                    <a:lumOff val="40000"/>
                  </a:schemeClr>
                </a:solidFill>
                <a:latin typeface="+mn-lt"/>
                <a:ea typeface="+mn-ea"/>
                <a:cs typeface="+mn-cs"/>
              </a:rPr>
              <a:t>以湖北为例</a:t>
            </a:r>
            <a:endParaRPr sz="4800" b="1" dirty="0">
              <a:ln w="22225">
                <a:solidFill>
                  <a:schemeClr val="accent1">
                    <a:lumMod val="75000"/>
                  </a:schemeClr>
                </a:solidFill>
                <a:prstDash val="solid"/>
              </a:ln>
              <a:solidFill>
                <a:schemeClr val="accent1">
                  <a:lumMod val="60000"/>
                  <a:lumOff val="40000"/>
                </a:schemeClr>
              </a:solidFill>
              <a:latin typeface="+mn-lt"/>
              <a:ea typeface="+mn-ea"/>
              <a:cs typeface="+mn-cs"/>
            </a:endParaRPr>
          </a:p>
        </p:txBody>
      </p:sp>
      <p:sp>
        <p:nvSpPr>
          <p:cNvPr id="1048588" name="副标题 8"/>
          <p:cNvSpPr>
            <a:spLocks noGrp="1"/>
          </p:cNvSpPr>
          <p:nvPr>
            <p:ph type="subTitle" idx="1"/>
          </p:nvPr>
        </p:nvSpPr>
        <p:spPr>
          <a:xfrm>
            <a:off x="3272155" y="2859821"/>
            <a:ext cx="5676900" cy="893774"/>
          </a:xfrm>
        </p:spPr>
        <p:txBody>
          <a:bodyPr/>
          <a:lstStyle/>
          <a:p>
            <a:r>
              <a:rPr lang="zh-CN" altLang="en-US" dirty="0">
                <a:solidFill>
                  <a:schemeClr val="tx2"/>
                </a:solidFill>
                <a:latin typeface="微软雅黑" panose="020B0503020204020204" pitchFamily="34" charset="-122"/>
                <a:ea typeface="微软雅黑" panose="020B0503020204020204" pitchFamily="34" charset="-122"/>
              </a:rPr>
              <a:t>项定先  武汉市节能监察中心</a:t>
            </a:r>
            <a:endParaRPr lang="en-US" altLang="zh-CN" dirty="0">
              <a:solidFill>
                <a:schemeClr val="tx2"/>
              </a:solidFill>
              <a:latin typeface="微软雅黑" panose="020B0503020204020204" pitchFamily="34" charset="-122"/>
              <a:ea typeface="微软雅黑" panose="020B0503020204020204" pitchFamily="34" charset="-122"/>
            </a:endParaRPr>
          </a:p>
          <a:p>
            <a:r>
              <a:rPr lang="en-US" altLang="zh-CN" dirty="0">
                <a:solidFill>
                  <a:schemeClr val="tx2"/>
                </a:solidFill>
                <a:latin typeface="微软雅黑" panose="020B0503020204020204" pitchFamily="34" charset="-122"/>
                <a:ea typeface="微软雅黑" panose="020B0503020204020204" pitchFamily="34" charset="-122"/>
              </a:rPr>
              <a:t>GDTP2024</a:t>
            </a:r>
            <a:r>
              <a:rPr lang="zh-CN" altLang="en-US" dirty="0">
                <a:solidFill>
                  <a:schemeClr val="tx2"/>
                </a:solidFill>
                <a:latin typeface="微软雅黑" panose="020B0503020204020204" pitchFamily="34" charset="-122"/>
                <a:ea typeface="微软雅黑" panose="020B0503020204020204" pitchFamily="34" charset="-122"/>
              </a:rPr>
              <a:t>年会  </a:t>
            </a:r>
            <a:r>
              <a:rPr lang="en-US" altLang="en-US" dirty="0">
                <a:solidFill>
                  <a:schemeClr val="tx2"/>
                </a:solidFill>
                <a:latin typeface="微软雅黑" panose="020B0503020204020204" pitchFamily="34" charset="-122"/>
                <a:ea typeface="微软雅黑" panose="020B0503020204020204" pitchFamily="34" charset="-122"/>
              </a:rPr>
              <a:t>20</a:t>
            </a:r>
            <a:r>
              <a:rPr lang="en-US" altLang="zh-CN" dirty="0">
                <a:solidFill>
                  <a:schemeClr val="tx2"/>
                </a:solidFill>
                <a:latin typeface="微软雅黑" panose="020B0503020204020204" pitchFamily="34" charset="-122"/>
                <a:ea typeface="微软雅黑" panose="020B0503020204020204" pitchFamily="34" charset="-122"/>
              </a:rPr>
              <a:t>24</a:t>
            </a:r>
            <a:r>
              <a:rPr lang="zh-CN" altLang="en-US" dirty="0">
                <a:solidFill>
                  <a:schemeClr val="tx2"/>
                </a:solidFill>
                <a:latin typeface="微软雅黑" panose="020B0503020204020204" pitchFamily="34" charset="-122"/>
                <a:ea typeface="微软雅黑" panose="020B0503020204020204" pitchFamily="34" charset="-122"/>
              </a:rPr>
              <a:t>年</a:t>
            </a:r>
            <a:r>
              <a:rPr lang="en-US" altLang="zh-CN" dirty="0">
                <a:solidFill>
                  <a:schemeClr val="tx2"/>
                </a:solidFill>
                <a:latin typeface="微软雅黑" panose="020B0503020204020204" pitchFamily="34" charset="-122"/>
                <a:ea typeface="微软雅黑" panose="020B0503020204020204" pitchFamily="34" charset="-122"/>
              </a:rPr>
              <a:t>4</a:t>
            </a:r>
            <a:r>
              <a:rPr lang="zh-CN" altLang="en-US" dirty="0">
                <a:solidFill>
                  <a:schemeClr val="tx2"/>
                </a:solidFill>
                <a:latin typeface="微软雅黑" panose="020B0503020204020204" pitchFamily="34" charset="-122"/>
                <a:ea typeface="微软雅黑" panose="020B0503020204020204" pitchFamily="34" charset="-122"/>
              </a:rPr>
              <a:t>月</a:t>
            </a:r>
          </a:p>
          <a:p>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dirty="0">
              <a:solidFill>
                <a:srgbClr val="FFFFFF"/>
              </a:solidFill>
              <a:latin typeface="微软雅黑" panose="020B0503020204020204" pitchFamily="34" charset="-122"/>
              <a:ea typeface="微软雅黑" panose="020B0503020204020204" pitchFamily="34" charset="-122"/>
            </a:endParaRPr>
          </a:p>
        </p:txBody>
      </p:sp>
      <p:pic>
        <p:nvPicPr>
          <p:cNvPr id="2097152" name="Picture 3"/>
          <p:cNvPicPr>
            <a:picLocks noChangeAspect="1" noChangeArrowheads="1"/>
          </p:cNvPicPr>
          <p:nvPr/>
        </p:nvPicPr>
        <p:blipFill>
          <a:blip r:embed="rId4"/>
          <a:srcRect/>
          <a:stretch>
            <a:fillRect/>
          </a:stretch>
        </p:blipFill>
        <p:spPr bwMode="auto">
          <a:xfrm>
            <a:off x="0" y="3429000"/>
            <a:ext cx="12221210" cy="342900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42"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30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9302"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30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304"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9305"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43"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306"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项目建设</a:t>
            </a:r>
          </a:p>
        </p:txBody>
      </p:sp>
      <p:sp>
        <p:nvSpPr>
          <p:cNvPr id="1049307"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308"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9309"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310"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9311"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84" name="组合 27"/>
          <p:cNvGrpSpPr/>
          <p:nvPr/>
        </p:nvGrpSpPr>
        <p:grpSpPr>
          <a:xfrm>
            <a:off x="3063717" y="952344"/>
            <a:ext cx="8604628" cy="1168299"/>
            <a:chOff x="2715" y="1353"/>
            <a:chExt cx="12836" cy="2227"/>
          </a:xfrm>
        </p:grpSpPr>
        <p:grpSp>
          <p:nvGrpSpPr>
            <p:cNvPr id="85" name="组合 28"/>
            <p:cNvGrpSpPr/>
            <p:nvPr/>
          </p:nvGrpSpPr>
          <p:grpSpPr>
            <a:xfrm>
              <a:off x="6250" y="1851"/>
              <a:ext cx="1935" cy="1453"/>
              <a:chOff x="1775754" y="2200497"/>
              <a:chExt cx="1250571" cy="906966"/>
            </a:xfrm>
          </p:grpSpPr>
          <p:sp>
            <p:nvSpPr>
              <p:cNvPr id="1049312"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3"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4"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5"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6"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7"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8"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19"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0"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1"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2"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3"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4"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5"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6"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7"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8"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29"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0"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1"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2"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3"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4"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5"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6"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7"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8"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39"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0"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1"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2"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3"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4"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5"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6"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7"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8"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49"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0"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1"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2"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3"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4"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5"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6"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7"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8"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59"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0"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1"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2"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3"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4"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5"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6"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7"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8"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69"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0"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1"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2"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3"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4"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5"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6"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7"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8"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79"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0"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1"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2"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3"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4"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5"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6"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7"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8"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89"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0"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1"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2"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3"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4"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5"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6"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7"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8"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399"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00"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1"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2"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3"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4"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5"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6"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7"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8"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409"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73"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74"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75"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410" name="矩形 1"/>
          <p:cNvSpPr/>
          <p:nvPr/>
        </p:nvSpPr>
        <p:spPr>
          <a:xfrm>
            <a:off x="2637124" y="2455422"/>
            <a:ext cx="9554876" cy="2948941"/>
          </a:xfrm>
          <a:prstGeom prst="rect">
            <a:avLst/>
          </a:prstGeom>
        </p:spPr>
        <p:txBody>
          <a:bodyPr wrap="square">
            <a:spAutoFit/>
          </a:bodyPr>
          <a:lstStyle/>
          <a:p>
            <a:pPr>
              <a:lnSpc>
                <a:spcPct val="150000"/>
              </a:lnSpc>
            </a:pPr>
            <a:r>
              <a:rPr lang="zh-CN" altLang="zh-CN" sz="2200" b="1" kern="0" dirty="0">
                <a:solidFill>
                  <a:srgbClr val="FF0000"/>
                </a:solidFill>
                <a:latin typeface="微软雅黑" panose="020B0503020204020204" charset="-122"/>
                <a:ea typeface="微软雅黑" panose="020B0503020204020204" charset="-122"/>
              </a:rPr>
              <a:t>武汉市虚拟电厂</a:t>
            </a:r>
            <a:r>
              <a:rPr lang="zh-CN" altLang="zh-CN" sz="2200" b="1" kern="0" dirty="0">
                <a:solidFill>
                  <a:srgbClr val="5F5F5F"/>
                </a:solidFill>
                <a:latin typeface="微软雅黑" panose="020B0503020204020204" charset="-122"/>
                <a:ea typeface="微软雅黑" panose="020B0503020204020204" charset="-122"/>
              </a:rPr>
              <a:t>主要针对工业负荷、商业负荷、农业负荷、居民负荷、电动汽车及储能等行业，目前系统用户为电能供应商（一般由国网营销部门具体执行）和电力用户（如大型工业企业、生产园区等）。目前的应用场景主要以</a:t>
            </a:r>
            <a:r>
              <a:rPr lang="zh-CN" altLang="zh-CN" sz="2200" b="1" kern="0" dirty="0">
                <a:solidFill>
                  <a:srgbClr val="FF0000"/>
                </a:solidFill>
                <a:latin typeface="微软雅黑" panose="020B0503020204020204" charset="-122"/>
                <a:ea typeface="微软雅黑" panose="020B0503020204020204" charset="-122"/>
              </a:rPr>
              <a:t>日前邀约削峰</a:t>
            </a:r>
            <a:r>
              <a:rPr lang="zh-CN" altLang="zh-CN" sz="2200" b="1" kern="0" dirty="0">
                <a:solidFill>
                  <a:srgbClr val="5F5F5F"/>
                </a:solidFill>
                <a:latin typeface="微软雅黑" panose="020B0503020204020204" charset="-122"/>
                <a:ea typeface="微软雅黑" panose="020B0503020204020204" charset="-122"/>
              </a:rPr>
              <a:t>为主，已经梳理出具备参与需求响应资格的用户</a:t>
            </a:r>
            <a:r>
              <a:rPr lang="en-US" altLang="zh-CN" sz="2200" b="1" kern="0" dirty="0">
                <a:solidFill>
                  <a:srgbClr val="FF0000"/>
                </a:solidFill>
                <a:latin typeface="微软雅黑" panose="020B0503020204020204" charset="-122"/>
                <a:ea typeface="微软雅黑" panose="020B0503020204020204" charset="-122"/>
              </a:rPr>
              <a:t>2900</a:t>
            </a:r>
            <a:r>
              <a:rPr lang="zh-CN" altLang="zh-CN" sz="2200" b="1" kern="0" dirty="0">
                <a:solidFill>
                  <a:srgbClr val="FF0000"/>
                </a:solidFill>
                <a:latin typeface="微软雅黑" panose="020B0503020204020204" charset="-122"/>
                <a:ea typeface="微软雅黑" panose="020B0503020204020204" charset="-122"/>
              </a:rPr>
              <a:t>多户</a:t>
            </a:r>
            <a:r>
              <a:rPr lang="zh-CN" altLang="zh-CN" sz="2200" b="1" kern="0" dirty="0">
                <a:solidFill>
                  <a:srgbClr val="5F5F5F"/>
                </a:solidFill>
                <a:latin typeface="微软雅黑" panose="020B0503020204020204" charset="-122"/>
                <a:ea typeface="微软雅黑" panose="020B0503020204020204" charset="-122"/>
              </a:rPr>
              <a:t>，目前正在引导企业签订电力需求响应委托协议，力争形成最大用电负荷</a:t>
            </a:r>
            <a:r>
              <a:rPr lang="en-US" altLang="zh-CN" sz="2200" b="1" kern="0" dirty="0">
                <a:solidFill>
                  <a:srgbClr val="5F5F5F"/>
                </a:solidFill>
                <a:latin typeface="微软雅黑" panose="020B0503020204020204" charset="-122"/>
                <a:ea typeface="微软雅黑" panose="020B0503020204020204" charset="-122"/>
              </a:rPr>
              <a:t>3%-5%</a:t>
            </a:r>
            <a:r>
              <a:rPr lang="zh-CN" altLang="zh-CN" sz="2200" b="1" kern="0" dirty="0">
                <a:solidFill>
                  <a:srgbClr val="5F5F5F"/>
                </a:solidFill>
                <a:latin typeface="微软雅黑" panose="020B0503020204020204" charset="-122"/>
                <a:ea typeface="微软雅黑" panose="020B0503020204020204" charset="-122"/>
              </a:rPr>
              <a:t>的需求响应能力。</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411"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5"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44"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416"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9417"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418"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419"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9420"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45"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421"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项目建设</a:t>
            </a:r>
          </a:p>
        </p:txBody>
      </p:sp>
      <p:sp>
        <p:nvSpPr>
          <p:cNvPr id="1049422"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423"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产业合作</a:t>
            </a:r>
          </a:p>
        </p:txBody>
      </p:sp>
      <p:sp>
        <p:nvSpPr>
          <p:cNvPr id="1049424"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425"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9426"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89" name="组合 27"/>
          <p:cNvGrpSpPr/>
          <p:nvPr/>
        </p:nvGrpSpPr>
        <p:grpSpPr>
          <a:xfrm>
            <a:off x="3063717" y="952344"/>
            <a:ext cx="8604628" cy="1168299"/>
            <a:chOff x="2715" y="1353"/>
            <a:chExt cx="12836" cy="2227"/>
          </a:xfrm>
        </p:grpSpPr>
        <p:grpSp>
          <p:nvGrpSpPr>
            <p:cNvPr id="90" name="组合 28"/>
            <p:cNvGrpSpPr/>
            <p:nvPr/>
          </p:nvGrpSpPr>
          <p:grpSpPr>
            <a:xfrm>
              <a:off x="6250" y="1851"/>
              <a:ext cx="1935" cy="1453"/>
              <a:chOff x="1775754" y="2200497"/>
              <a:chExt cx="1250571" cy="906966"/>
            </a:xfrm>
          </p:grpSpPr>
          <p:sp>
            <p:nvSpPr>
              <p:cNvPr id="1049427"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28"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29"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0"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1"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2"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3"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4"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5"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6"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7"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8"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39"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0"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1"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2"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3"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4"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5"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6"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7"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8"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49"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0"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1"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2"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3"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4"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5"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6"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7"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8"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59"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0"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1"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2"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3"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4"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5"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6"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7"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8"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69"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0"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1"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2"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3"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4"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5"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6"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7"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8"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79"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0"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1"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2"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3"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4"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5"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6"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7"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8"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89"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0"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1"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2"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3"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4"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5"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6"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7"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8"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499"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0"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1"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2"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3"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4"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5"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6"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7"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8"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09"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0"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1"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2"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3"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4"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15"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16"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17"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18"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19"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20"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21"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22"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23"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524"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76"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77"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78"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525" name="矩形 1"/>
          <p:cNvSpPr/>
          <p:nvPr/>
        </p:nvSpPr>
        <p:spPr>
          <a:xfrm>
            <a:off x="2637124" y="2455422"/>
            <a:ext cx="9554876" cy="152019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湖北省鼓励企业、科研院所、金融机构等多方参与虚拟电厂建设，形成产业链合作。例如，湖北省与国家电网公司、中国</a:t>
            </a:r>
            <a:r>
              <a:rPr lang="zh-CN" altLang="en-US" sz="2200" b="1" kern="0" dirty="0">
                <a:solidFill>
                  <a:srgbClr val="5F5F5F"/>
                </a:solidFill>
                <a:latin typeface="微软雅黑" panose="020B0503020204020204" charset="-122"/>
                <a:ea typeface="微软雅黑" panose="020B0503020204020204" charset="-122"/>
              </a:rPr>
              <a:t>三峡</a:t>
            </a:r>
            <a:r>
              <a:rPr lang="zh-CN" altLang="zh-CN" sz="2200" b="1" kern="0" dirty="0">
                <a:solidFill>
                  <a:srgbClr val="5F5F5F"/>
                </a:solidFill>
                <a:latin typeface="微软雅黑" panose="020B0503020204020204" charset="-122"/>
                <a:ea typeface="微软雅黑" panose="020B0503020204020204" charset="-122"/>
              </a:rPr>
              <a:t>集团等企业合作，共同推进虚拟电厂建设。</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526"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46"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53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9532"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53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534"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9535"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47"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536"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项目建设</a:t>
            </a:r>
          </a:p>
        </p:txBody>
      </p:sp>
      <p:sp>
        <p:nvSpPr>
          <p:cNvPr id="1049537"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538"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9539"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540"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人才培养</a:t>
            </a:r>
          </a:p>
        </p:txBody>
      </p:sp>
      <p:sp>
        <p:nvSpPr>
          <p:cNvPr id="1049541"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94" name="组合 27"/>
          <p:cNvGrpSpPr/>
          <p:nvPr/>
        </p:nvGrpSpPr>
        <p:grpSpPr>
          <a:xfrm>
            <a:off x="3063717" y="952344"/>
            <a:ext cx="8604628" cy="1168299"/>
            <a:chOff x="2715" y="1353"/>
            <a:chExt cx="12836" cy="2227"/>
          </a:xfrm>
        </p:grpSpPr>
        <p:grpSp>
          <p:nvGrpSpPr>
            <p:cNvPr id="95" name="组合 28"/>
            <p:cNvGrpSpPr/>
            <p:nvPr/>
          </p:nvGrpSpPr>
          <p:grpSpPr>
            <a:xfrm>
              <a:off x="6250" y="1851"/>
              <a:ext cx="1935" cy="1453"/>
              <a:chOff x="1775754" y="2200497"/>
              <a:chExt cx="1250571" cy="906966"/>
            </a:xfrm>
          </p:grpSpPr>
          <p:sp>
            <p:nvSpPr>
              <p:cNvPr id="1049542"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3"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4"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5"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6"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7"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8"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49"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0"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1"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2"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3"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4"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5"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6"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7"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8"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59"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0"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1"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2"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3"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4"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5"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6"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7"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8"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69"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0"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1"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2"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3"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4"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5"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6"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7"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8"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79"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0"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1"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2"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3"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4"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5"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6"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7"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8"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89"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0"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1"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2"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3"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4"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5"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6"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7"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8"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599"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0"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1"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2"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3"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4"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5"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6"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7"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8"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09"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0"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1"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2"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3"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4"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5"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6"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7"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8"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19"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0"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1"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2"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3"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4"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5"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6"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7"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8"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29"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30"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1"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2"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3"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4"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5"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6"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7"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8"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639"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79"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80"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81"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640" name="矩形 1"/>
          <p:cNvSpPr/>
          <p:nvPr/>
        </p:nvSpPr>
        <p:spPr>
          <a:xfrm>
            <a:off x="2637124" y="2455422"/>
            <a:ext cx="9554876" cy="110109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湖北省加强虚拟电厂相关人才的培养，与高校、职业院校等合作，开展虚拟电厂专业人才培养，为虚拟电厂的发展提供人才支持</a:t>
            </a:r>
            <a:r>
              <a:rPr lang="zh-CN" altLang="zh-CN" sz="2400" dirty="0"/>
              <a:t>。</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641"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13"/>
          <p:cNvGrpSpPr/>
          <p:nvPr/>
        </p:nvGrpSpPr>
        <p:grpSpPr>
          <a:xfrm>
            <a:off x="4115931" y="1769745"/>
            <a:ext cx="6021070" cy="767715"/>
            <a:chOff x="4132262" y="2102111"/>
            <a:chExt cx="4125473" cy="767916"/>
          </a:xfrm>
        </p:grpSpPr>
        <p:sp>
          <p:nvSpPr>
            <p:cNvPr id="1049645" name="Freeform 18"/>
            <p:cNvSpPr/>
            <p:nvPr/>
          </p:nvSpPr>
          <p:spPr bwMode="auto">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tx2">
                  <a:lumMod val="75000"/>
                  <a:alpha val="50000"/>
                </a:schemeClr>
              </a:solidFill>
              <a:prstDash val="solid"/>
              <a:miter lim="800000"/>
            </a:ln>
          </p:spPr>
          <p:txBody>
            <a:bodyPr vert="horz" wrap="square" lIns="91440" tIns="45720" rIns="91440" bIns="45720" numCol="1" anchor="t" anchorCtr="0" compatLnSpc="1"/>
            <a:lstStyle/>
            <a:p>
              <a:endParaRPr lang="zh-CN" altLang="en-US" sz="2800" dirty="0">
                <a:ea typeface="微软雅黑" panose="020B0503020204020204" pitchFamily="34" charset="-122"/>
              </a:endParaRPr>
            </a:p>
          </p:txBody>
        </p:sp>
        <p:sp>
          <p:nvSpPr>
            <p:cNvPr id="1049646" name="TextBox 50"/>
            <p:cNvSpPr txBox="1"/>
            <p:nvPr/>
          </p:nvSpPr>
          <p:spPr>
            <a:xfrm>
              <a:off x="5344381" y="2224315"/>
              <a:ext cx="1605280" cy="522107"/>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建设实践</a:t>
              </a:r>
            </a:p>
          </p:txBody>
        </p:sp>
      </p:grpSp>
      <p:grpSp>
        <p:nvGrpSpPr>
          <p:cNvPr id="100" name="组合 25"/>
          <p:cNvGrpSpPr/>
          <p:nvPr/>
        </p:nvGrpSpPr>
        <p:grpSpPr>
          <a:xfrm>
            <a:off x="3329492" y="1769631"/>
            <a:ext cx="767916" cy="767916"/>
            <a:chOff x="3275881" y="2102111"/>
            <a:chExt cx="767916" cy="767916"/>
          </a:xfrm>
        </p:grpSpPr>
        <p:sp>
          <p:nvSpPr>
            <p:cNvPr id="1049647" name="Freeform 17"/>
            <p:cNvSpPr/>
            <p:nvPr/>
          </p:nvSpPr>
          <p:spPr bwMode="auto">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solidFill>
              <a:srgbClr val="0068B7"/>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49648" name="文本框 27"/>
            <p:cNvSpPr txBox="1"/>
            <p:nvPr/>
          </p:nvSpPr>
          <p:spPr>
            <a:xfrm>
              <a:off x="3430449" y="2198806"/>
              <a:ext cx="411481" cy="574040"/>
            </a:xfrm>
            <a:prstGeom prst="rect">
              <a:avLst/>
            </a:prstGeom>
            <a:noFill/>
          </p:spPr>
          <p:txBody>
            <a:bodyPr wrap="none" rtlCol="0">
              <a:spAutoFit/>
            </a:bodyPr>
            <a:lstStyle/>
            <a:p>
              <a:pPr algn="ctr"/>
              <a:r>
                <a:rPr lang="en-US" altLang="zh-CN" sz="3200" dirty="0">
                  <a:solidFill>
                    <a:schemeClr val="bg1"/>
                  </a:solidFill>
                  <a:latin typeface="Arial Black" panose="020B0A04020102020204" pitchFamily="34" charset="0"/>
                  <a:ea typeface="微软雅黑" panose="020B0503020204020204" pitchFamily="34" charset="-122"/>
                </a:rPr>
                <a:t>1</a:t>
              </a:r>
              <a:endParaRPr lang="zh-CN" altLang="en-US" sz="3200" dirty="0">
                <a:solidFill>
                  <a:schemeClr val="bg1"/>
                </a:solidFill>
                <a:latin typeface="Arial Black" panose="020B0A04020102020204" pitchFamily="34" charset="0"/>
                <a:ea typeface="微软雅黑" panose="020B0503020204020204" pitchFamily="34" charset="-122"/>
              </a:endParaRPr>
            </a:p>
          </p:txBody>
        </p:sp>
      </p:grpSp>
      <p:sp>
        <p:nvSpPr>
          <p:cNvPr id="1049649" name="矩形 46"/>
          <p:cNvSpPr/>
          <p:nvPr/>
        </p:nvSpPr>
        <p:spPr>
          <a:xfrm>
            <a:off x="-124706" y="746329"/>
            <a:ext cx="3484311" cy="836296"/>
          </a:xfrm>
          <a:prstGeom prst="rect">
            <a:avLst/>
          </a:prstGeom>
        </p:spPr>
        <p:txBody>
          <a:bodyPr wrap="square">
            <a:spAutoFit/>
          </a:bodyPr>
          <a:lstStyle/>
          <a:p>
            <a:pPr algn="ctr">
              <a:lnSpc>
                <a:spcPts val="5865"/>
              </a:lnSpc>
            </a:pPr>
            <a:r>
              <a:rPr lang="zh-CN" altLang="en-US" sz="6000" b="1" dirty="0">
                <a:solidFill>
                  <a:srgbClr val="0070C0"/>
                </a:solidFill>
                <a:latin typeface="微软雅黑" panose="020B0503020204020204" pitchFamily="34" charset="-122"/>
                <a:ea typeface="微软雅黑" panose="020B0503020204020204" pitchFamily="34" charset="-122"/>
              </a:rPr>
              <a:t>目录</a:t>
            </a:r>
          </a:p>
        </p:txBody>
      </p:sp>
      <p:grpSp>
        <p:nvGrpSpPr>
          <p:cNvPr id="101" name="组合 11"/>
          <p:cNvGrpSpPr/>
          <p:nvPr/>
        </p:nvGrpSpPr>
        <p:grpSpPr>
          <a:xfrm>
            <a:off x="4185920" y="2858770"/>
            <a:ext cx="6021070" cy="767715"/>
            <a:chOff x="4132262" y="2102111"/>
            <a:chExt cx="4125473" cy="767916"/>
          </a:xfrm>
        </p:grpSpPr>
        <p:sp>
          <p:nvSpPr>
            <p:cNvPr id="1049650" name="Freeform 18"/>
            <p:cNvSpPr/>
            <p:nvPr/>
          </p:nvSpPr>
          <p:spPr bwMode="auto">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tx2">
                  <a:lumMod val="75000"/>
                  <a:alpha val="50000"/>
                </a:schemeClr>
              </a:solidFill>
              <a:prstDash val="solid"/>
              <a:miter lim="800000"/>
            </a:ln>
          </p:spPr>
          <p:txBody>
            <a:bodyPr vert="horz" wrap="square" lIns="91440" tIns="45720" rIns="91440" bIns="45720" numCol="1" anchor="t" anchorCtr="0" compatLnSpc="1"/>
            <a:lstStyle/>
            <a:p>
              <a:endParaRPr lang="zh-CN" altLang="en-US" sz="2800" dirty="0">
                <a:ea typeface="微软雅黑" panose="020B0503020204020204" pitchFamily="34" charset="-122"/>
              </a:endParaRPr>
            </a:p>
          </p:txBody>
        </p:sp>
        <p:sp>
          <p:nvSpPr>
            <p:cNvPr id="1049651" name="TextBox 50"/>
            <p:cNvSpPr txBox="1"/>
            <p:nvPr/>
          </p:nvSpPr>
          <p:spPr>
            <a:xfrm>
              <a:off x="4955442" y="2224063"/>
              <a:ext cx="2376433" cy="522107"/>
            </a:xfrm>
            <a:prstGeom prst="rect">
              <a:avLst/>
            </a:prstGeom>
            <a:noFill/>
          </p:spPr>
          <p:txBody>
            <a:bodyPr wrap="square" rtlCol="0">
              <a:spAutoFit/>
            </a:bodyPr>
            <a:lstStyle/>
            <a:p>
              <a:pPr lvl="0" algn="ctr"/>
              <a:r>
                <a:rPr lang="zh-CN" altLang="en-US" sz="2800" b="1" dirty="0">
                  <a:solidFill>
                    <a:srgbClr val="FF0000"/>
                  </a:solidFill>
                  <a:latin typeface="微软雅黑" panose="020B0503020204020204" pitchFamily="34" charset="-122"/>
                  <a:ea typeface="微软雅黑" panose="020B0503020204020204" pitchFamily="34" charset="-122"/>
                </a:rPr>
                <a:t>面临挑战</a:t>
              </a:r>
            </a:p>
          </p:txBody>
        </p:sp>
      </p:grpSp>
      <p:grpSp>
        <p:nvGrpSpPr>
          <p:cNvPr id="102" name="组合 52"/>
          <p:cNvGrpSpPr/>
          <p:nvPr/>
        </p:nvGrpSpPr>
        <p:grpSpPr>
          <a:xfrm>
            <a:off x="3329492" y="2858656"/>
            <a:ext cx="767916" cy="767916"/>
            <a:chOff x="3275881" y="2102111"/>
            <a:chExt cx="767916" cy="767916"/>
          </a:xfrm>
        </p:grpSpPr>
        <p:sp>
          <p:nvSpPr>
            <p:cNvPr id="1049652" name="Freeform 17"/>
            <p:cNvSpPr/>
            <p:nvPr/>
          </p:nvSpPr>
          <p:spPr bwMode="auto">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solidFill>
              <a:srgbClr val="0068B7"/>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49653" name="文本框 54"/>
            <p:cNvSpPr txBox="1"/>
            <p:nvPr/>
          </p:nvSpPr>
          <p:spPr>
            <a:xfrm>
              <a:off x="3432827" y="2198806"/>
              <a:ext cx="411481" cy="574040"/>
            </a:xfrm>
            <a:prstGeom prst="rect">
              <a:avLst/>
            </a:prstGeom>
            <a:noFill/>
          </p:spPr>
          <p:txBody>
            <a:bodyPr wrap="none" rtlCol="0">
              <a:spAutoFit/>
            </a:bodyPr>
            <a:lstStyle/>
            <a:p>
              <a:pPr algn="ctr"/>
              <a:r>
                <a:rPr lang="en-US" altLang="zh-CN" sz="3200" dirty="0">
                  <a:solidFill>
                    <a:schemeClr val="bg1"/>
                  </a:solidFill>
                  <a:latin typeface="Arial Black" panose="020B0A04020102020204" pitchFamily="34" charset="0"/>
                  <a:ea typeface="微软雅黑" panose="020B0503020204020204" pitchFamily="34" charset="-122"/>
                </a:rPr>
                <a:t>2</a:t>
              </a:r>
              <a:endParaRPr lang="zh-CN" altLang="en-US" sz="3200" dirty="0">
                <a:solidFill>
                  <a:schemeClr val="bg1"/>
                </a:solidFill>
                <a:latin typeface="Arial Black" panose="020B0A04020102020204" pitchFamily="34" charset="0"/>
                <a:ea typeface="微软雅黑" panose="020B0503020204020204" pitchFamily="34" charset="-122"/>
              </a:endParaRP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7"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48"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658"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政策法规</a:t>
            </a:r>
          </a:p>
        </p:txBody>
      </p:sp>
      <p:sp>
        <p:nvSpPr>
          <p:cNvPr id="1049659"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660"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661"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49662"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49"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663"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49664"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665"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49666"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667"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49668"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06" name="组合 27"/>
          <p:cNvGrpSpPr/>
          <p:nvPr/>
        </p:nvGrpSpPr>
        <p:grpSpPr>
          <a:xfrm>
            <a:off x="3063717" y="952344"/>
            <a:ext cx="8604628" cy="1168299"/>
            <a:chOff x="2715" y="1353"/>
            <a:chExt cx="12836" cy="2227"/>
          </a:xfrm>
        </p:grpSpPr>
        <p:grpSp>
          <p:nvGrpSpPr>
            <p:cNvPr id="107" name="组合 28"/>
            <p:cNvGrpSpPr/>
            <p:nvPr/>
          </p:nvGrpSpPr>
          <p:grpSpPr>
            <a:xfrm>
              <a:off x="6250" y="1851"/>
              <a:ext cx="1935" cy="1453"/>
              <a:chOff x="1775754" y="2200497"/>
              <a:chExt cx="1250571" cy="906966"/>
            </a:xfrm>
          </p:grpSpPr>
          <p:sp>
            <p:nvSpPr>
              <p:cNvPr id="1049669"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0"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1"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2"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3"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4"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5"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6"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7"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8"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79"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0"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1"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2"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3"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4"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5"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6"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7"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8"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89"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0"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1"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2"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3"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4"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5"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6"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7"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8"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699"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0"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1"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2"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3"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4"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5"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6"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7"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8"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09"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0"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1"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2"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3"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4"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5"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6"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7"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8"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19"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0"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1"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2"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3"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4"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5"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6"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7"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8"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29"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0"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1"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2"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3"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4"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5"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6"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7"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8"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39"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0"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1"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2"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3"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4"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5"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6"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7"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8"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49"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0"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1"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2"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3"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4"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5"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6"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57"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58"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59"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0"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1"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2"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3"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4"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5"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766"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82"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83"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84"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767" name="矩形 1"/>
          <p:cNvSpPr/>
          <p:nvPr/>
        </p:nvSpPr>
        <p:spPr>
          <a:xfrm>
            <a:off x="2637124" y="2455422"/>
            <a:ext cx="9554876" cy="152019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政策法规障碍：不同地区的法律法规可能不支持或限制了虚拟电厂的运营模式。例如，可能存在对分布式发电的限制、市场准入门槛或者缺乏针对虚拟电厂的明确政策指导。</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768"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69"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49770"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71"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49772"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73"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49774"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75"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49776"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8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50"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78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49782"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8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784"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市场机制</a:t>
            </a:r>
          </a:p>
        </p:txBody>
      </p:sp>
      <p:sp>
        <p:nvSpPr>
          <p:cNvPr id="1049785"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51"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786"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49787"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88"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49789"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790"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49791"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11" name="组合 27"/>
          <p:cNvGrpSpPr/>
          <p:nvPr/>
        </p:nvGrpSpPr>
        <p:grpSpPr>
          <a:xfrm>
            <a:off x="3063717" y="952344"/>
            <a:ext cx="8604628" cy="1168299"/>
            <a:chOff x="2715" y="1353"/>
            <a:chExt cx="12836" cy="2227"/>
          </a:xfrm>
        </p:grpSpPr>
        <p:grpSp>
          <p:nvGrpSpPr>
            <p:cNvPr id="112" name="组合 28"/>
            <p:cNvGrpSpPr/>
            <p:nvPr/>
          </p:nvGrpSpPr>
          <p:grpSpPr>
            <a:xfrm>
              <a:off x="6250" y="1851"/>
              <a:ext cx="1935" cy="1453"/>
              <a:chOff x="1775754" y="2200497"/>
              <a:chExt cx="1250571" cy="906966"/>
            </a:xfrm>
          </p:grpSpPr>
          <p:sp>
            <p:nvSpPr>
              <p:cNvPr id="1049792"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3"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4"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5"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6"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7"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8"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799"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0"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1"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2"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3"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4"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5"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6"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7"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8"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09"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0"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1"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2"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3"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4"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5"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6"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7"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8"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19"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0"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1"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2"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3"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4"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5"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6"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7"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8"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29"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0"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1"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2"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3"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4"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5"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6"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7"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8"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39"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0"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1"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2"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3"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4"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5"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6"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7"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8"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49"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0"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1"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2"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3"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4"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5"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6"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7"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8"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59"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0"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1"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2"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3"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4"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5"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6"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7"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8"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69"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0"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1"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2"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3"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4"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5"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6"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7"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8"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79"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880"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1"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2"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3"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4"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5"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6"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7"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8"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889"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85"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86"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87"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890" name="矩形 1"/>
          <p:cNvSpPr/>
          <p:nvPr/>
        </p:nvSpPr>
        <p:spPr>
          <a:xfrm>
            <a:off x="2637124" y="2455422"/>
            <a:ext cx="9554876" cy="247269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市场机制不完善：虚拟电厂的运营需要依赖于成熟的电力市场机制，包括电力交易、辅助服务市场等。虚拟电厂要想实现长久发展，必须通过参与电力市场盈利，但从已颁布的电力市场交易机制来看，只有调峰辅助服务市场和市场化需求响应规则将负荷聚合商（虚拟电厂）纳入市场主体，缺乏虚拟电厂</a:t>
            </a:r>
            <a:r>
              <a:rPr lang="zh-CN" altLang="zh-CN" sz="2200" b="1" kern="0" dirty="0">
                <a:solidFill>
                  <a:srgbClr val="FF0000"/>
                </a:solidFill>
                <a:latin typeface="微软雅黑" panose="020B0503020204020204" charset="-122"/>
                <a:ea typeface="微软雅黑" panose="020B0503020204020204" charset="-122"/>
              </a:rPr>
              <a:t>参与电能量市场，调频辅助服务市场、容量市场的交易机制</a:t>
            </a:r>
            <a:r>
              <a:rPr lang="zh-CN" altLang="zh-CN" sz="2200" b="1" kern="0" dirty="0">
                <a:solidFill>
                  <a:srgbClr val="5F5F5F"/>
                </a:solidFill>
                <a:latin typeface="微软雅黑" panose="020B0503020204020204" charset="-122"/>
                <a:ea typeface="微软雅黑" panose="020B0503020204020204" charset="-122"/>
              </a:rPr>
              <a:t>设计。</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891"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892"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49893"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894"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49895"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896"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49897"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898"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49899"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3"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52"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904"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49905"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906"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907"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49908"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53"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909"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技术难点</a:t>
            </a:r>
          </a:p>
        </p:txBody>
      </p:sp>
      <p:sp>
        <p:nvSpPr>
          <p:cNvPr id="1049910"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911"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49912"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913"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49914"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16" name="组合 27"/>
          <p:cNvGrpSpPr/>
          <p:nvPr/>
        </p:nvGrpSpPr>
        <p:grpSpPr>
          <a:xfrm>
            <a:off x="3063717" y="952344"/>
            <a:ext cx="8604628" cy="1168299"/>
            <a:chOff x="2715" y="1353"/>
            <a:chExt cx="12836" cy="2227"/>
          </a:xfrm>
        </p:grpSpPr>
        <p:grpSp>
          <p:nvGrpSpPr>
            <p:cNvPr id="117" name="组合 28"/>
            <p:cNvGrpSpPr/>
            <p:nvPr/>
          </p:nvGrpSpPr>
          <p:grpSpPr>
            <a:xfrm>
              <a:off x="6250" y="1851"/>
              <a:ext cx="1935" cy="1453"/>
              <a:chOff x="1775754" y="2200497"/>
              <a:chExt cx="1250571" cy="906966"/>
            </a:xfrm>
          </p:grpSpPr>
          <p:sp>
            <p:nvSpPr>
              <p:cNvPr id="1049915"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16"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17"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18"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19"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0"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1"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2"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3"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4"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5"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6"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7"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8"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29"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0"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1"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2"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3"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4"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5"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6"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7"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8"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39"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0"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1"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2"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3"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4"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5"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6"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7"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8"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49"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0"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1"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2"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3"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4"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5"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6"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7"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8"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59"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0"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1"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2"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3"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4"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5"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6"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7"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8"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69"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0"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1"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2"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3"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4"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5"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6"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7"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8"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79"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0"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1"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2"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3"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4"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5"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6"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7"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8"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89"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0"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1"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2"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3"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4"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5"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6"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7"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8"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999"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00"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01"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02"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03"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4"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5"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6"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7"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8"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09"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10"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11"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012"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88"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89"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90"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013" name="矩形 1"/>
          <p:cNvSpPr/>
          <p:nvPr/>
        </p:nvSpPr>
        <p:spPr>
          <a:xfrm>
            <a:off x="2637124" y="1853041"/>
            <a:ext cx="9554876" cy="4663440"/>
          </a:xfrm>
          <a:prstGeom prst="rect">
            <a:avLst/>
          </a:prstGeom>
        </p:spPr>
        <p:txBody>
          <a:bodyPr wrap="square">
            <a:spAutoFit/>
          </a:bodyPr>
          <a:lstStyle/>
          <a:p>
            <a:pPr>
              <a:lnSpc>
                <a:spcPct val="150000"/>
              </a:lnSpc>
            </a:pPr>
            <a:r>
              <a:rPr lang="zh-CN" altLang="zh-CN" sz="2100" b="1" kern="0" dirty="0">
                <a:solidFill>
                  <a:srgbClr val="5F5F5F"/>
                </a:solidFill>
                <a:latin typeface="微软雅黑" panose="020B0503020204020204" charset="-122"/>
                <a:ea typeface="微软雅黑" panose="020B0503020204020204" charset="-122"/>
              </a:rPr>
              <a:t>技术标准和技术难点：</a:t>
            </a:r>
            <a:endParaRPr lang="en-US" altLang="zh-CN" sz="21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100" b="1" kern="0" dirty="0">
                <a:solidFill>
                  <a:srgbClr val="5F5F5F"/>
                </a:solidFill>
                <a:latin typeface="微软雅黑" panose="020B0503020204020204" charset="-122"/>
                <a:ea typeface="微软雅黑" panose="020B0503020204020204" charset="-122"/>
              </a:rPr>
              <a:t>虚拟电厂需要集成多种不同的能源技术和管理系统，这要求有统一的</a:t>
            </a:r>
            <a:r>
              <a:rPr lang="zh-CN" altLang="zh-CN" sz="2100" b="1" kern="0" dirty="0">
                <a:solidFill>
                  <a:srgbClr val="FF0000"/>
                </a:solidFill>
                <a:latin typeface="微软雅黑" panose="020B0503020204020204" charset="-122"/>
                <a:ea typeface="微软雅黑" panose="020B0503020204020204" charset="-122"/>
              </a:rPr>
              <a:t>技术标准和通信协议</a:t>
            </a:r>
            <a:r>
              <a:rPr lang="zh-CN" altLang="zh-CN" sz="2100" b="1" kern="0" dirty="0">
                <a:solidFill>
                  <a:srgbClr val="5F5F5F"/>
                </a:solidFill>
                <a:latin typeface="微软雅黑" panose="020B0503020204020204" charset="-122"/>
                <a:ea typeface="微软雅黑" panose="020B0503020204020204" charset="-122"/>
              </a:rPr>
              <a:t>来确保不同设备和系统之间的互操作性；</a:t>
            </a:r>
            <a:endParaRPr lang="en-US" altLang="zh-CN" sz="21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100" b="1" kern="0" dirty="0">
                <a:solidFill>
                  <a:srgbClr val="5F5F5F"/>
                </a:solidFill>
                <a:latin typeface="微软雅黑" panose="020B0503020204020204" charset="-122"/>
                <a:ea typeface="微软雅黑" panose="020B0503020204020204" charset="-122"/>
              </a:rPr>
              <a:t>虚拟电厂运管平台的</a:t>
            </a:r>
            <a:r>
              <a:rPr lang="zh-CN" altLang="zh-CN" sz="2100" b="1" kern="0" dirty="0">
                <a:solidFill>
                  <a:srgbClr val="FF0000"/>
                </a:solidFill>
                <a:latin typeface="微软雅黑" panose="020B0503020204020204" charset="-122"/>
                <a:ea typeface="微软雅黑" panose="020B0503020204020204" charset="-122"/>
              </a:rPr>
              <a:t>本地化开发</a:t>
            </a:r>
            <a:r>
              <a:rPr lang="zh-CN" altLang="zh-CN" sz="2100" b="1" kern="0" dirty="0">
                <a:solidFill>
                  <a:srgbClr val="5F5F5F"/>
                </a:solidFill>
                <a:latin typeface="微软雅黑" panose="020B0503020204020204" charset="-122"/>
                <a:ea typeface="微软雅黑" panose="020B0503020204020204" charset="-122"/>
              </a:rPr>
              <a:t>不够；</a:t>
            </a:r>
            <a:endParaRPr lang="en-US" altLang="zh-CN" sz="21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100" b="1" kern="0" dirty="0">
                <a:solidFill>
                  <a:srgbClr val="5F5F5F"/>
                </a:solidFill>
                <a:latin typeface="微软雅黑" panose="020B0503020204020204" charset="-122"/>
                <a:ea typeface="微软雅黑" panose="020B0503020204020204" charset="-122"/>
              </a:rPr>
              <a:t>新能源汽车（充电桩）、空调、铁塔基站等多类型灵活组合的虚拟电厂</a:t>
            </a:r>
            <a:r>
              <a:rPr lang="zh-CN" altLang="zh-CN" sz="2100" b="1" kern="0" dirty="0">
                <a:solidFill>
                  <a:srgbClr val="FF0000"/>
                </a:solidFill>
                <a:latin typeface="微软雅黑" panose="020B0503020204020204" charset="-122"/>
                <a:ea typeface="微软雅黑" panose="020B0503020204020204" charset="-122"/>
              </a:rPr>
              <a:t>群组技术</a:t>
            </a:r>
            <a:r>
              <a:rPr lang="zh-CN" altLang="zh-CN" sz="2100" b="1" kern="0" dirty="0">
                <a:solidFill>
                  <a:srgbClr val="5F5F5F"/>
                </a:solidFill>
                <a:latin typeface="微软雅黑" panose="020B0503020204020204" charset="-122"/>
                <a:ea typeface="微软雅黑" panose="020B0503020204020204" charset="-122"/>
              </a:rPr>
              <a:t>待完善；</a:t>
            </a:r>
            <a:endParaRPr lang="en-US" altLang="zh-CN" sz="21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100" b="1" kern="0" dirty="0">
                <a:solidFill>
                  <a:srgbClr val="5F5F5F"/>
                </a:solidFill>
                <a:latin typeface="微软雅黑" panose="020B0503020204020204" charset="-122"/>
                <a:ea typeface="微软雅黑" panose="020B0503020204020204" charset="-122"/>
              </a:rPr>
              <a:t>优化调度的算法、大数据技术协调控制、区块链技术应用等技术难点是阻挡国内虚拟电厂发展为跨空间</a:t>
            </a:r>
            <a:r>
              <a:rPr lang="zh-CN" altLang="zh-CN" sz="2100" b="1" kern="0" dirty="0">
                <a:solidFill>
                  <a:srgbClr val="FF0000"/>
                </a:solidFill>
                <a:latin typeface="微软雅黑" panose="020B0503020204020204" charset="-122"/>
                <a:ea typeface="微软雅黑" panose="020B0503020204020204" charset="-122"/>
              </a:rPr>
              <a:t>自主调控型虚拟电厂</a:t>
            </a:r>
            <a:r>
              <a:rPr lang="zh-CN" altLang="zh-CN" sz="2100" b="1" kern="0" dirty="0">
                <a:solidFill>
                  <a:srgbClr val="5F5F5F"/>
                </a:solidFill>
                <a:latin typeface="微软雅黑" panose="020B0503020204020204" charset="-122"/>
                <a:ea typeface="微软雅黑" panose="020B0503020204020204" charset="-122"/>
              </a:rPr>
              <a:t>的主要障碍；</a:t>
            </a:r>
            <a:endParaRPr lang="en-US" altLang="zh-CN" sz="21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100" b="1" kern="0" dirty="0">
                <a:solidFill>
                  <a:srgbClr val="5F5F5F"/>
                </a:solidFill>
                <a:latin typeface="微软雅黑" panose="020B0503020204020204" charset="-122"/>
                <a:ea typeface="微软雅黑" panose="020B0503020204020204" charset="-122"/>
              </a:rPr>
              <a:t>需要有精确的计量系统和合理的经济模型来评估分布式能源资源的贡献和价值的</a:t>
            </a:r>
            <a:r>
              <a:rPr lang="zh-CN" altLang="zh-CN" sz="2100" b="1" kern="0" dirty="0">
                <a:solidFill>
                  <a:srgbClr val="FF0000"/>
                </a:solidFill>
                <a:latin typeface="微软雅黑" panose="020B0503020204020204" charset="-122"/>
                <a:ea typeface="微软雅黑" panose="020B0503020204020204" charset="-122"/>
              </a:rPr>
              <a:t>计量和经济模型</a:t>
            </a:r>
            <a:r>
              <a:rPr lang="zh-CN" altLang="zh-CN" sz="2100" b="1" kern="0" dirty="0">
                <a:solidFill>
                  <a:srgbClr val="5F5F5F"/>
                </a:solidFill>
                <a:latin typeface="微软雅黑" panose="020B0503020204020204" charset="-122"/>
                <a:ea typeface="微软雅黑" panose="020B0503020204020204" charset="-122"/>
              </a:rPr>
              <a:t>不足。</a:t>
            </a:r>
            <a:endParaRPr lang="zh-CN" altLang="en-US" sz="2100" b="1" kern="0" dirty="0">
              <a:solidFill>
                <a:srgbClr val="5F5F5F"/>
              </a:solidFill>
              <a:latin typeface="微软雅黑" panose="020B0503020204020204" charset="-122"/>
              <a:ea typeface="微软雅黑" panose="020B0503020204020204" charset="-122"/>
            </a:endParaRPr>
          </a:p>
        </p:txBody>
      </p:sp>
      <p:sp>
        <p:nvSpPr>
          <p:cNvPr id="1050014"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15"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016"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17"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018"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19"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020"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21"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022"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6"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54"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027"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028"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29"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030"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031"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55"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032"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033"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34"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投资资金</a:t>
            </a:r>
          </a:p>
        </p:txBody>
      </p:sp>
      <p:sp>
        <p:nvSpPr>
          <p:cNvPr id="1050035"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036"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50037"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21" name="组合 27"/>
          <p:cNvGrpSpPr/>
          <p:nvPr/>
        </p:nvGrpSpPr>
        <p:grpSpPr>
          <a:xfrm>
            <a:off x="3063717" y="952344"/>
            <a:ext cx="8604628" cy="1168299"/>
            <a:chOff x="2715" y="1353"/>
            <a:chExt cx="12836" cy="2227"/>
          </a:xfrm>
        </p:grpSpPr>
        <p:grpSp>
          <p:nvGrpSpPr>
            <p:cNvPr id="122" name="组合 28"/>
            <p:cNvGrpSpPr/>
            <p:nvPr/>
          </p:nvGrpSpPr>
          <p:grpSpPr>
            <a:xfrm>
              <a:off x="6250" y="1851"/>
              <a:ext cx="1935" cy="1453"/>
              <a:chOff x="1775754" y="2200497"/>
              <a:chExt cx="1250571" cy="906966"/>
            </a:xfrm>
          </p:grpSpPr>
          <p:sp>
            <p:nvSpPr>
              <p:cNvPr id="1050038"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39"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0"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1"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2"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3"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4"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5"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6"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7"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8"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49"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0"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1"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2"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3"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4"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5"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6"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7"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8"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59"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0"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1"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2"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3"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4"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5"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6"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7"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8"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69"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0"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1"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2"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3"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4"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5"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6"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7"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8"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79"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0"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1"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2"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3"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4"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5"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6"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7"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8"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89"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0"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1"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2"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3"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4"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5"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6"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7"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8"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099"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0"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1"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2"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3"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4"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5"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6"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7"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8"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09"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0"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1"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2"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3"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4"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5"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6"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7"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8"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19"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0"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1"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2"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3"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4"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5"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26"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27"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28"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29"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0"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1"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2"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3"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4"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135"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91"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92"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93"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136" name="矩形 1"/>
          <p:cNvSpPr/>
          <p:nvPr/>
        </p:nvSpPr>
        <p:spPr>
          <a:xfrm>
            <a:off x="2637124" y="2455422"/>
            <a:ext cx="9554876" cy="247269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初始投资和资金筹集困难：建立虚拟电厂可能需要较大的初始投资，包括购买和管理硬件、软件以及系统集成。目前，</a:t>
            </a:r>
            <a:r>
              <a:rPr lang="zh-CN" altLang="zh-CN" sz="2200" b="1" kern="0" dirty="0">
                <a:solidFill>
                  <a:srgbClr val="FF0000"/>
                </a:solidFill>
                <a:latin typeface="微软雅黑" panose="020B0503020204020204" charset="-122"/>
                <a:ea typeface="微软雅黑" panose="020B0503020204020204" charset="-122"/>
              </a:rPr>
              <a:t>虚拟电厂的投资主体多为供电公司，资金来源相对单一</a:t>
            </a:r>
            <a:r>
              <a:rPr lang="zh-CN" altLang="zh-CN" sz="2200" b="1" kern="0" dirty="0">
                <a:solidFill>
                  <a:srgbClr val="5F5F5F"/>
                </a:solidFill>
                <a:latin typeface="微软雅黑" panose="020B0503020204020204" charset="-122"/>
                <a:ea typeface="微软雅黑" panose="020B0503020204020204" charset="-122"/>
              </a:rPr>
              <a:t>，限制了虚拟电厂的规模扩张。此外，资金筹集可能是一个挑战，特别是对于新兴的市场参与者。当前湖北需求响应补贴资金来源于三峡增发电量对应的价差空间，资金来源单一且资金量具有不确定性。</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137"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38"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139"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40"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141"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42"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143"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44"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145"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49"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56"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150"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151"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52"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153"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154"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57"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155"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156"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57"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50158"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159"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参与主体</a:t>
            </a:r>
          </a:p>
        </p:txBody>
      </p:sp>
      <p:sp>
        <p:nvSpPr>
          <p:cNvPr id="1050160"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26" name="组合 27"/>
          <p:cNvGrpSpPr/>
          <p:nvPr/>
        </p:nvGrpSpPr>
        <p:grpSpPr>
          <a:xfrm>
            <a:off x="3063717" y="952344"/>
            <a:ext cx="8604628" cy="1168299"/>
            <a:chOff x="2715" y="1353"/>
            <a:chExt cx="12836" cy="2227"/>
          </a:xfrm>
        </p:grpSpPr>
        <p:grpSp>
          <p:nvGrpSpPr>
            <p:cNvPr id="127" name="组合 28"/>
            <p:cNvGrpSpPr/>
            <p:nvPr/>
          </p:nvGrpSpPr>
          <p:grpSpPr>
            <a:xfrm>
              <a:off x="6250" y="1851"/>
              <a:ext cx="1935" cy="1453"/>
              <a:chOff x="1775754" y="2200497"/>
              <a:chExt cx="1250571" cy="906966"/>
            </a:xfrm>
          </p:grpSpPr>
          <p:sp>
            <p:nvSpPr>
              <p:cNvPr id="1050161"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2"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3"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4"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5"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6"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7"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8"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69"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0"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1"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2"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3"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4"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5"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6"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7"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8"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79"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0"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1"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2"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3"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4"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5"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6"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7"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8"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89"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0"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1"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2"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3"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4"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5"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6"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7"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8"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199"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0"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1"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2"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3"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4"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5"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6"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7"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8"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09"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0"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1"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2"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3"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4"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5"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6"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7"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8"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19"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0"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1"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2"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3"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4"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5"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6"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7"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8"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29"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0"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1"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2"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3"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4"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5"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6"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7"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8"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39"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0"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1"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2"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3"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4"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5"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6"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7"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8"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49"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0"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1"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2"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3"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4"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5"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6"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7"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258"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94"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95"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96"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259" name="矩形 1"/>
          <p:cNvSpPr/>
          <p:nvPr/>
        </p:nvSpPr>
        <p:spPr>
          <a:xfrm>
            <a:off x="2637124" y="2455422"/>
            <a:ext cx="9554876" cy="390144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参与主体协调难：虚拟电厂涉及多种能源类型、多个参与主体，如分布式能源开发商、电网企业、各类用户等。在实际操作中，如何协调各方利益、实现资源共享和优化配置，是一个亟待解决的问题；</a:t>
            </a:r>
            <a:endParaRPr lang="en-US" altLang="zh-CN" sz="22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200" b="1" kern="0" dirty="0">
                <a:solidFill>
                  <a:srgbClr val="5F5F5F"/>
                </a:solidFill>
                <a:latin typeface="微软雅黑" panose="020B0503020204020204" charset="-122"/>
                <a:ea typeface="微软雅黑" panose="020B0503020204020204" charset="-122"/>
              </a:rPr>
              <a:t>用户主观上愿意配合，但</a:t>
            </a:r>
            <a:r>
              <a:rPr lang="zh-CN" altLang="zh-CN" sz="2200" b="1" kern="0" dirty="0">
                <a:solidFill>
                  <a:srgbClr val="FF0000"/>
                </a:solidFill>
                <a:latin typeface="微软雅黑" panose="020B0503020204020204" charset="-122"/>
                <a:ea typeface="微软雅黑" panose="020B0503020204020204" charset="-122"/>
              </a:rPr>
              <a:t>客观上</a:t>
            </a:r>
            <a:r>
              <a:rPr lang="zh-CN" altLang="zh-CN" sz="2200" b="1" kern="0" dirty="0">
                <a:solidFill>
                  <a:srgbClr val="5F5F5F"/>
                </a:solidFill>
                <a:latin typeface="微软雅黑" panose="020B0503020204020204" charset="-122"/>
                <a:ea typeface="微软雅黑" panose="020B0503020204020204" charset="-122"/>
              </a:rPr>
              <a:t>有难度。对生产企业来说，通常是提前一周排好班，但响应的通知最快也只能提前一天告知企业。这样就会影响企业的生产节奏，还会带来人员调动等问题。对于商业用户而言，用电高峰期正是营业高峰期，仅通过部分照明、风机、电梯、</a:t>
            </a:r>
            <a:r>
              <a:rPr lang="en-US" altLang="zh-CN" sz="2200" b="1" kern="0" dirty="0">
                <a:solidFill>
                  <a:srgbClr val="5F5F5F"/>
                </a:solidFill>
                <a:latin typeface="微软雅黑" panose="020B0503020204020204" charset="-122"/>
                <a:ea typeface="微软雅黑" panose="020B0503020204020204" charset="-122"/>
              </a:rPr>
              <a:t>LED</a:t>
            </a:r>
            <a:r>
              <a:rPr lang="zh-CN" altLang="zh-CN" sz="2200" b="1" kern="0" dirty="0">
                <a:solidFill>
                  <a:srgbClr val="5F5F5F"/>
                </a:solidFill>
                <a:latin typeface="微软雅黑" panose="020B0503020204020204" charset="-122"/>
                <a:ea typeface="微软雅黑" panose="020B0503020204020204" charset="-122"/>
              </a:rPr>
              <a:t>大屏、空调等设备调节负荷，可参与的空间很小。</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260"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61"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262"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63"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264"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65"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266"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67"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268"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72"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58"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273"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274"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75"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276"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277"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59"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278"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279"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80"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50281"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282"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50283"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31" name="组合 27"/>
          <p:cNvGrpSpPr/>
          <p:nvPr/>
        </p:nvGrpSpPr>
        <p:grpSpPr>
          <a:xfrm>
            <a:off x="3063717" y="952344"/>
            <a:ext cx="8604628" cy="1168299"/>
            <a:chOff x="2715" y="1353"/>
            <a:chExt cx="12836" cy="2227"/>
          </a:xfrm>
        </p:grpSpPr>
        <p:grpSp>
          <p:nvGrpSpPr>
            <p:cNvPr id="132" name="组合 28"/>
            <p:cNvGrpSpPr/>
            <p:nvPr/>
          </p:nvGrpSpPr>
          <p:grpSpPr>
            <a:xfrm>
              <a:off x="6250" y="1851"/>
              <a:ext cx="1935" cy="1453"/>
              <a:chOff x="1775754" y="2200497"/>
              <a:chExt cx="1250571" cy="906966"/>
            </a:xfrm>
          </p:grpSpPr>
          <p:sp>
            <p:nvSpPr>
              <p:cNvPr id="1050284"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85"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86"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87"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88"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89"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0"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1"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2"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3"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4"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5"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6"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7"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8"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299"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0"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1"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2"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3"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4"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5"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6"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7"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8"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09"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0"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1"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2"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3"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4"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5"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6"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7"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8"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19"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0"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1"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2"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3"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4"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5"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6"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7"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8"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29"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0"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1"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2"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3"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4"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5"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6"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7"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8"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39"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0"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1"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2"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3"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4"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5"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6"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7"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8"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49"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0"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1"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2"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3"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4"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5"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6"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7"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8"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59"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0"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1"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2"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3"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4"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5"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6"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7"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8"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69"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70"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71"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372"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3"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4"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5"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6"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7"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8"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79"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80"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381"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97"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98"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99"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382" name="矩形 1"/>
          <p:cNvSpPr/>
          <p:nvPr/>
        </p:nvSpPr>
        <p:spPr>
          <a:xfrm>
            <a:off x="2637124" y="2455422"/>
            <a:ext cx="9554876" cy="152019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社会认知度不高：虚拟电厂作为一个新兴的能源管理模式，</a:t>
            </a:r>
            <a:r>
              <a:rPr lang="zh-CN" altLang="en-US" sz="2200" b="1" kern="0" dirty="0">
                <a:solidFill>
                  <a:srgbClr val="5F5F5F"/>
                </a:solidFill>
                <a:latin typeface="微软雅黑" panose="020B0503020204020204" charset="-122"/>
                <a:ea typeface="微软雅黑" panose="020B0503020204020204" charset="-122"/>
              </a:rPr>
              <a:t>电力用户、</a:t>
            </a:r>
            <a:r>
              <a:rPr lang="zh-CN" altLang="zh-CN" sz="2200" b="1" kern="0" dirty="0">
                <a:solidFill>
                  <a:srgbClr val="5F5F5F"/>
                </a:solidFill>
                <a:latin typeface="微软雅黑" panose="020B0503020204020204" charset="-122"/>
                <a:ea typeface="微软雅黑" panose="020B0503020204020204" charset="-122"/>
              </a:rPr>
              <a:t>社会大众对其认知程度有限，缺乏足够的了解和支持。这在一定程度上影响了虚拟电厂的推广和应用。</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383"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384"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社会认知</a:t>
            </a:r>
          </a:p>
        </p:txBody>
      </p:sp>
      <p:sp>
        <p:nvSpPr>
          <p:cNvPr id="1050385"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386"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387"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388"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389"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390"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391"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13"/>
          <p:cNvGrpSpPr/>
          <p:nvPr/>
        </p:nvGrpSpPr>
        <p:grpSpPr>
          <a:xfrm>
            <a:off x="4115931" y="1769745"/>
            <a:ext cx="6021070" cy="767715"/>
            <a:chOff x="4132262" y="2102111"/>
            <a:chExt cx="4125473" cy="767916"/>
          </a:xfrm>
        </p:grpSpPr>
        <p:sp>
          <p:nvSpPr>
            <p:cNvPr id="1048592" name="Freeform 18"/>
            <p:cNvSpPr/>
            <p:nvPr/>
          </p:nvSpPr>
          <p:spPr bwMode="auto">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tx2">
                  <a:lumMod val="75000"/>
                  <a:alpha val="50000"/>
                </a:schemeClr>
              </a:solidFill>
              <a:prstDash val="solid"/>
              <a:miter lim="800000"/>
            </a:ln>
          </p:spPr>
          <p:txBody>
            <a:bodyPr vert="horz" wrap="square" lIns="91440" tIns="45720" rIns="91440" bIns="45720" numCol="1" anchor="t" anchorCtr="0" compatLnSpc="1"/>
            <a:lstStyle/>
            <a:p>
              <a:endParaRPr lang="zh-CN" altLang="en-US" sz="2800" dirty="0">
                <a:ea typeface="微软雅黑" panose="020B0503020204020204" pitchFamily="34" charset="-122"/>
              </a:endParaRPr>
            </a:p>
          </p:txBody>
        </p:sp>
        <p:sp>
          <p:nvSpPr>
            <p:cNvPr id="1048593" name="TextBox 50"/>
            <p:cNvSpPr txBox="1"/>
            <p:nvPr/>
          </p:nvSpPr>
          <p:spPr>
            <a:xfrm>
              <a:off x="5344381" y="2224315"/>
              <a:ext cx="1605280" cy="522107"/>
            </a:xfrm>
            <a:prstGeom prst="rect">
              <a:avLst/>
            </a:prstGeom>
            <a:noFill/>
          </p:spPr>
          <p:txBody>
            <a:bodyPr wrap="square" rtlCol="0">
              <a:spAutoFit/>
            </a:bodyPr>
            <a:lstStyle/>
            <a:p>
              <a:pPr lvl="0" algn="ctr"/>
              <a:r>
                <a:rPr lang="zh-CN" altLang="en-US" sz="2800" b="1" dirty="0">
                  <a:solidFill>
                    <a:srgbClr val="FF0000"/>
                  </a:solidFill>
                  <a:latin typeface="微软雅黑" panose="020B0503020204020204" pitchFamily="34" charset="-122"/>
                  <a:ea typeface="微软雅黑" panose="020B0503020204020204" pitchFamily="34" charset="-122"/>
                </a:rPr>
                <a:t>建设实践</a:t>
              </a:r>
            </a:p>
          </p:txBody>
        </p:sp>
      </p:grpSp>
      <p:grpSp>
        <p:nvGrpSpPr>
          <p:cNvPr id="45" name="组合 25"/>
          <p:cNvGrpSpPr/>
          <p:nvPr/>
        </p:nvGrpSpPr>
        <p:grpSpPr>
          <a:xfrm>
            <a:off x="3329492" y="1769631"/>
            <a:ext cx="767916" cy="767916"/>
            <a:chOff x="3275881" y="2102111"/>
            <a:chExt cx="767916" cy="767916"/>
          </a:xfrm>
        </p:grpSpPr>
        <p:sp>
          <p:nvSpPr>
            <p:cNvPr id="1048594" name="Freeform 17"/>
            <p:cNvSpPr/>
            <p:nvPr/>
          </p:nvSpPr>
          <p:spPr bwMode="auto">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solidFill>
              <a:srgbClr val="0068B7"/>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48595" name="文本框 27"/>
            <p:cNvSpPr txBox="1"/>
            <p:nvPr/>
          </p:nvSpPr>
          <p:spPr>
            <a:xfrm>
              <a:off x="3430449" y="2198806"/>
              <a:ext cx="411481" cy="574040"/>
            </a:xfrm>
            <a:prstGeom prst="rect">
              <a:avLst/>
            </a:prstGeom>
            <a:noFill/>
          </p:spPr>
          <p:txBody>
            <a:bodyPr wrap="none" rtlCol="0">
              <a:spAutoFit/>
            </a:bodyPr>
            <a:lstStyle/>
            <a:p>
              <a:pPr algn="ctr"/>
              <a:r>
                <a:rPr lang="en-US" altLang="zh-CN" sz="3200" dirty="0">
                  <a:solidFill>
                    <a:schemeClr val="bg1"/>
                  </a:solidFill>
                  <a:latin typeface="Arial Black" panose="020B0A04020102020204" pitchFamily="34" charset="0"/>
                  <a:ea typeface="微软雅黑" panose="020B0503020204020204" pitchFamily="34" charset="-122"/>
                </a:rPr>
                <a:t>1</a:t>
              </a:r>
              <a:endParaRPr lang="zh-CN" altLang="en-US" sz="3200" dirty="0">
                <a:solidFill>
                  <a:schemeClr val="bg1"/>
                </a:solidFill>
                <a:latin typeface="Arial Black" panose="020B0A04020102020204" pitchFamily="34" charset="0"/>
                <a:ea typeface="微软雅黑" panose="020B0503020204020204" pitchFamily="34" charset="-122"/>
              </a:endParaRPr>
            </a:p>
          </p:txBody>
        </p:sp>
      </p:grpSp>
      <p:sp>
        <p:nvSpPr>
          <p:cNvPr id="1048596" name="矩形 46"/>
          <p:cNvSpPr/>
          <p:nvPr/>
        </p:nvSpPr>
        <p:spPr>
          <a:xfrm>
            <a:off x="-124706" y="746329"/>
            <a:ext cx="3484311" cy="836296"/>
          </a:xfrm>
          <a:prstGeom prst="rect">
            <a:avLst/>
          </a:prstGeom>
        </p:spPr>
        <p:txBody>
          <a:bodyPr wrap="square">
            <a:spAutoFit/>
          </a:bodyPr>
          <a:lstStyle/>
          <a:p>
            <a:pPr algn="ctr">
              <a:lnSpc>
                <a:spcPts val="5865"/>
              </a:lnSpc>
            </a:pPr>
            <a:r>
              <a:rPr lang="zh-CN" altLang="en-US" sz="6000" b="1" dirty="0">
                <a:solidFill>
                  <a:srgbClr val="0070C0"/>
                </a:solidFill>
                <a:latin typeface="微软雅黑" panose="020B0503020204020204" pitchFamily="34" charset="-122"/>
                <a:ea typeface="微软雅黑" panose="020B0503020204020204" pitchFamily="34" charset="-122"/>
              </a:rPr>
              <a:t>目录</a:t>
            </a:r>
          </a:p>
        </p:txBody>
      </p:sp>
      <p:grpSp>
        <p:nvGrpSpPr>
          <p:cNvPr id="46" name="组合 11"/>
          <p:cNvGrpSpPr/>
          <p:nvPr/>
        </p:nvGrpSpPr>
        <p:grpSpPr>
          <a:xfrm>
            <a:off x="4185920" y="2858770"/>
            <a:ext cx="6021070" cy="767715"/>
            <a:chOff x="4132262" y="2102111"/>
            <a:chExt cx="4125473" cy="767916"/>
          </a:xfrm>
        </p:grpSpPr>
        <p:sp>
          <p:nvSpPr>
            <p:cNvPr id="1048597" name="Freeform 18"/>
            <p:cNvSpPr/>
            <p:nvPr/>
          </p:nvSpPr>
          <p:spPr bwMode="auto">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tx2">
                  <a:lumMod val="75000"/>
                  <a:alpha val="50000"/>
                </a:schemeClr>
              </a:solidFill>
              <a:prstDash val="solid"/>
              <a:miter lim="800000"/>
            </a:ln>
          </p:spPr>
          <p:txBody>
            <a:bodyPr vert="horz" wrap="square" lIns="91440" tIns="45720" rIns="91440" bIns="45720" numCol="1" anchor="t" anchorCtr="0" compatLnSpc="1"/>
            <a:lstStyle/>
            <a:p>
              <a:endParaRPr lang="zh-CN" altLang="en-US" sz="2800" dirty="0">
                <a:ea typeface="微软雅黑" panose="020B0503020204020204" pitchFamily="34" charset="-122"/>
              </a:endParaRPr>
            </a:p>
          </p:txBody>
        </p:sp>
        <p:sp>
          <p:nvSpPr>
            <p:cNvPr id="1048598" name="TextBox 50"/>
            <p:cNvSpPr txBox="1"/>
            <p:nvPr/>
          </p:nvSpPr>
          <p:spPr>
            <a:xfrm>
              <a:off x="4955442" y="2224063"/>
              <a:ext cx="2376433" cy="522107"/>
            </a:xfrm>
            <a:prstGeom prst="rect">
              <a:avLst/>
            </a:prstGeom>
            <a:noFill/>
          </p:spPr>
          <p:txBody>
            <a:bodyPr wrap="square" rtlCol="0">
              <a:spAutoFit/>
            </a:bodyPr>
            <a:lstStyle/>
            <a:p>
              <a:pPr lvl="0" algn="ctr"/>
              <a:r>
                <a:rPr lang="zh-CN" altLang="en-US" sz="2800" b="1" dirty="0">
                  <a:solidFill>
                    <a:schemeClr val="tx1"/>
                  </a:solidFill>
                  <a:latin typeface="微软雅黑" panose="020B0503020204020204" pitchFamily="34" charset="-122"/>
                  <a:ea typeface="微软雅黑" panose="020B0503020204020204" pitchFamily="34" charset="-122"/>
                </a:rPr>
                <a:t>面临挑战</a:t>
              </a:r>
            </a:p>
          </p:txBody>
        </p:sp>
      </p:grpSp>
      <p:grpSp>
        <p:nvGrpSpPr>
          <p:cNvPr id="47" name="组合 52"/>
          <p:cNvGrpSpPr/>
          <p:nvPr/>
        </p:nvGrpSpPr>
        <p:grpSpPr>
          <a:xfrm>
            <a:off x="3329492" y="2858656"/>
            <a:ext cx="767916" cy="767916"/>
            <a:chOff x="3275881" y="2102111"/>
            <a:chExt cx="767916" cy="767916"/>
          </a:xfrm>
        </p:grpSpPr>
        <p:sp>
          <p:nvSpPr>
            <p:cNvPr id="1048599" name="Freeform 17"/>
            <p:cNvSpPr/>
            <p:nvPr/>
          </p:nvSpPr>
          <p:spPr bwMode="auto">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solidFill>
              <a:srgbClr val="0068B7"/>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48600" name="文本框 54"/>
            <p:cNvSpPr txBox="1"/>
            <p:nvPr/>
          </p:nvSpPr>
          <p:spPr>
            <a:xfrm>
              <a:off x="3432827" y="2198806"/>
              <a:ext cx="411481" cy="574040"/>
            </a:xfrm>
            <a:prstGeom prst="rect">
              <a:avLst/>
            </a:prstGeom>
            <a:noFill/>
          </p:spPr>
          <p:txBody>
            <a:bodyPr wrap="none" rtlCol="0">
              <a:spAutoFit/>
            </a:bodyPr>
            <a:lstStyle/>
            <a:p>
              <a:pPr algn="ctr"/>
              <a:r>
                <a:rPr lang="en-US" altLang="zh-CN" sz="3200" dirty="0">
                  <a:solidFill>
                    <a:schemeClr val="bg1"/>
                  </a:solidFill>
                  <a:latin typeface="Arial Black" panose="020B0A04020102020204" pitchFamily="34" charset="0"/>
                  <a:ea typeface="微软雅黑" panose="020B0503020204020204" pitchFamily="34" charset="-122"/>
                </a:rPr>
                <a:t>2</a:t>
              </a:r>
              <a:endParaRPr lang="zh-CN" altLang="en-US" sz="3200" dirty="0">
                <a:solidFill>
                  <a:schemeClr val="bg1"/>
                </a:solidFill>
                <a:latin typeface="Arial Black" panose="020B0A04020102020204" pitchFamily="34" charset="0"/>
                <a:ea typeface="微软雅黑" panose="020B0503020204020204" pitchFamily="34" charset="-122"/>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95"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60"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396"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397"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398"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399"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400"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61"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401"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402"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403"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50404"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405"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50406"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36" name="组合 27"/>
          <p:cNvGrpSpPr/>
          <p:nvPr/>
        </p:nvGrpSpPr>
        <p:grpSpPr>
          <a:xfrm>
            <a:off x="3063717" y="952344"/>
            <a:ext cx="8604628" cy="1168299"/>
            <a:chOff x="2715" y="1353"/>
            <a:chExt cx="12836" cy="2227"/>
          </a:xfrm>
        </p:grpSpPr>
        <p:grpSp>
          <p:nvGrpSpPr>
            <p:cNvPr id="137" name="组合 28"/>
            <p:cNvGrpSpPr/>
            <p:nvPr/>
          </p:nvGrpSpPr>
          <p:grpSpPr>
            <a:xfrm>
              <a:off x="6250" y="1851"/>
              <a:ext cx="1935" cy="1453"/>
              <a:chOff x="1775754" y="2200497"/>
              <a:chExt cx="1250571" cy="906966"/>
            </a:xfrm>
          </p:grpSpPr>
          <p:sp>
            <p:nvSpPr>
              <p:cNvPr id="1050407"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08"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09"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0"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1"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2"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3"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4"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5"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6"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7"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8"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19"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0"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1"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2"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3"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4"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5"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6"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7"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8"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29"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0"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1"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2"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3"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4"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5"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6"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7"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8"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39"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0"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1"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2"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3"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4"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5"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6"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7"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8"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49"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0"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1"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2"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3"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4"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5"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6"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7"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8"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59"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0"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1"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2"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3"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4"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5"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6"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7"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8"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69"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0"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1"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2"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3"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4"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5"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6"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7"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8"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79"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0"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1"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2"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3"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4"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5"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6"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7"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8"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89"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0"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1"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2"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3"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4"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495"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496"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497"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498"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499"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500"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501"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502"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503"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504"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200"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201"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202"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505" name="矩形 1"/>
          <p:cNvSpPr/>
          <p:nvPr/>
        </p:nvSpPr>
        <p:spPr>
          <a:xfrm>
            <a:off x="2637124" y="2455422"/>
            <a:ext cx="9554876" cy="1048172"/>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电网适应性不足：现有的电网结构在</a:t>
            </a:r>
            <a:r>
              <a:rPr lang="zh-CN" altLang="zh-CN" sz="2200" b="1" kern="0" dirty="0">
                <a:solidFill>
                  <a:srgbClr val="FF0000"/>
                </a:solidFill>
                <a:latin typeface="微软雅黑" panose="020B0503020204020204" charset="-122"/>
                <a:ea typeface="微软雅黑" panose="020B0503020204020204" charset="-122"/>
              </a:rPr>
              <a:t>智慧柔性</a:t>
            </a:r>
            <a:r>
              <a:rPr lang="zh-CN" altLang="zh-CN" sz="2200" b="1" kern="0" dirty="0">
                <a:solidFill>
                  <a:srgbClr val="5F5F5F"/>
                </a:solidFill>
                <a:latin typeface="微软雅黑" panose="020B0503020204020204" charset="-122"/>
                <a:ea typeface="微软雅黑" panose="020B0503020204020204" charset="-122"/>
              </a:rPr>
              <a:t>方面需要持续升级或改造，以适应来自虚拟电厂的分布式能源接入和双向流动的电力。</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506"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07"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508"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09"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电网适应</a:t>
            </a:r>
          </a:p>
        </p:txBody>
      </p:sp>
      <p:sp>
        <p:nvSpPr>
          <p:cNvPr id="1050510"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11"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512"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13"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514"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18"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62"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519"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520"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21"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522"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523"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63"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524"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525"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26"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50527"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528"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50529"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41" name="组合 27"/>
          <p:cNvGrpSpPr/>
          <p:nvPr/>
        </p:nvGrpSpPr>
        <p:grpSpPr>
          <a:xfrm>
            <a:off x="3063717" y="952344"/>
            <a:ext cx="8604628" cy="1168299"/>
            <a:chOff x="2715" y="1353"/>
            <a:chExt cx="12836" cy="2227"/>
          </a:xfrm>
        </p:grpSpPr>
        <p:grpSp>
          <p:nvGrpSpPr>
            <p:cNvPr id="142" name="组合 28"/>
            <p:cNvGrpSpPr/>
            <p:nvPr/>
          </p:nvGrpSpPr>
          <p:grpSpPr>
            <a:xfrm>
              <a:off x="6250" y="1851"/>
              <a:ext cx="1935" cy="1453"/>
              <a:chOff x="1775754" y="2200497"/>
              <a:chExt cx="1250571" cy="906966"/>
            </a:xfrm>
          </p:grpSpPr>
          <p:sp>
            <p:nvSpPr>
              <p:cNvPr id="1050530"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1"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2"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3"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4"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5"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6"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7"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8"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39"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0"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1"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2"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3"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4"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5"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6"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7"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8"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49"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0"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1"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2"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3"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4"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5"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6"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7"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8"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59"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0"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1"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2"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3"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4"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5"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6"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7"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8"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69"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0"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1"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2"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3"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4"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5"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6"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7"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8"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79"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0"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1"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2"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3"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4"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5"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6"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7"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8"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89"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0"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1"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2"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3"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4"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5"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6"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7"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8"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599"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0"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1"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2"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3"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4"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5"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6"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7"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8"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09"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0"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1"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2"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3"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4"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5"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6"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7"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18"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19"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0"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1"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2"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3"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4"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5"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6"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627"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203"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204"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205"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628" name="矩形 1"/>
          <p:cNvSpPr/>
          <p:nvPr/>
        </p:nvSpPr>
        <p:spPr>
          <a:xfrm>
            <a:off x="2637124" y="2455422"/>
            <a:ext cx="9554876" cy="294894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信息安全防护：虚拟电厂与各个分布式能源站的工业控制系统、面向用户的用电信息系统、公开的市场营销信息系统、电网的调度信息系统都存在接口，需要做好系统安全防护、强化边界防护、提高内部安全防护能力，保证信息系统安全；在当前针对工业控制系统的安全防护技术和面向用户的用电信息系统防护技术基础上，发展与虚拟电厂相适应的大型综合用电信息系统安全技术也是未来虚拟电厂发展的关键。</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629"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30"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631"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32"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633"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34"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信息安全</a:t>
            </a:r>
          </a:p>
        </p:txBody>
      </p:sp>
      <p:sp>
        <p:nvSpPr>
          <p:cNvPr id="1050635"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36"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教育培训</a:t>
            </a:r>
          </a:p>
        </p:txBody>
      </p:sp>
      <p:sp>
        <p:nvSpPr>
          <p:cNvPr id="1050637"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1"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二、面临挑战</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64"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642"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政策法规</a:t>
            </a:r>
          </a:p>
        </p:txBody>
      </p:sp>
      <p:sp>
        <p:nvSpPr>
          <p:cNvPr id="1050643"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44"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50645" name="文本框 31"/>
          <p:cNvSpPr txBox="1"/>
          <p:nvPr/>
        </p:nvSpPr>
        <p:spPr>
          <a:xfrm>
            <a:off x="646430" y="1817955"/>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市场机制</a:t>
            </a:r>
          </a:p>
        </p:txBody>
      </p:sp>
      <p:sp>
        <p:nvSpPr>
          <p:cNvPr id="1050646" name="任意多边形 45"/>
          <p:cNvSpPr/>
          <p:nvPr/>
        </p:nvSpPr>
        <p:spPr>
          <a:xfrm>
            <a:off x="354395" y="204436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65"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50647" name="文本框 6"/>
          <p:cNvSpPr txBox="1"/>
          <p:nvPr/>
        </p:nvSpPr>
        <p:spPr>
          <a:xfrm>
            <a:off x="646430" y="2256400"/>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技术难点</a:t>
            </a:r>
          </a:p>
        </p:txBody>
      </p:sp>
      <p:sp>
        <p:nvSpPr>
          <p:cNvPr id="1050648" name="任意多边形 45"/>
          <p:cNvSpPr/>
          <p:nvPr/>
        </p:nvSpPr>
        <p:spPr>
          <a:xfrm>
            <a:off x="354395" y="248280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49" name="文本框 31"/>
          <p:cNvSpPr txBox="1"/>
          <p:nvPr/>
        </p:nvSpPr>
        <p:spPr>
          <a:xfrm>
            <a:off x="657225" y="2723306"/>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投资资金</a:t>
            </a:r>
          </a:p>
        </p:txBody>
      </p:sp>
      <p:sp>
        <p:nvSpPr>
          <p:cNvPr id="1050650" name="任意多边形 45"/>
          <p:cNvSpPr/>
          <p:nvPr/>
        </p:nvSpPr>
        <p:spPr>
          <a:xfrm>
            <a:off x="365190" y="2949711"/>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651" name="文本框 6"/>
          <p:cNvSpPr txBox="1"/>
          <p:nvPr/>
        </p:nvSpPr>
        <p:spPr>
          <a:xfrm>
            <a:off x="657225" y="3189194"/>
            <a:ext cx="1409065" cy="420884"/>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参与主体</a:t>
            </a:r>
          </a:p>
        </p:txBody>
      </p:sp>
      <p:sp>
        <p:nvSpPr>
          <p:cNvPr id="1050652" name="任意多边形 45"/>
          <p:cNvSpPr/>
          <p:nvPr/>
        </p:nvSpPr>
        <p:spPr>
          <a:xfrm>
            <a:off x="365190" y="341559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146" name="组合 27"/>
          <p:cNvGrpSpPr/>
          <p:nvPr/>
        </p:nvGrpSpPr>
        <p:grpSpPr>
          <a:xfrm>
            <a:off x="3063717" y="952344"/>
            <a:ext cx="8604628" cy="1168299"/>
            <a:chOff x="2715" y="1353"/>
            <a:chExt cx="12836" cy="2227"/>
          </a:xfrm>
        </p:grpSpPr>
        <p:grpSp>
          <p:nvGrpSpPr>
            <p:cNvPr id="147" name="组合 28"/>
            <p:cNvGrpSpPr/>
            <p:nvPr/>
          </p:nvGrpSpPr>
          <p:grpSpPr>
            <a:xfrm>
              <a:off x="6250" y="1851"/>
              <a:ext cx="1935" cy="1453"/>
              <a:chOff x="1775754" y="2200497"/>
              <a:chExt cx="1250571" cy="906966"/>
            </a:xfrm>
          </p:grpSpPr>
          <p:sp>
            <p:nvSpPr>
              <p:cNvPr id="1050653"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4"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5"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6"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7"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8"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59"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0"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1"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2"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3"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4"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5"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6"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7"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8"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69"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0"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1"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2"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3"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4"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5"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6"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7"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8"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79"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0"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1"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2"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3"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4"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5"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6"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7"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8"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89"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0"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1"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2"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3"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4"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5"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6"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7"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8"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699"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0"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1"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2"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3"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4"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5"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6"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7"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8"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09"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0"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1"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2"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3"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4"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5"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6"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7"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8"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19"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0"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1"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2"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3"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4"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5"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6"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7"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8"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29"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0"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1"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2"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3"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4"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5"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6"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7"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8"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39"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40"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0741"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2"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3"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4"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5"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6"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7"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8"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49"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50750"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206"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207"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208"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50751" name="矩形 1"/>
          <p:cNvSpPr/>
          <p:nvPr/>
        </p:nvSpPr>
        <p:spPr>
          <a:xfrm>
            <a:off x="2637124" y="2455422"/>
            <a:ext cx="9554876" cy="1043940"/>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教育和培训不够：需要对相关的技术人员、管理人员以及政策制定者进行教育和培训，以提高他们对虚拟电厂技术、运营和市场机制的理解。</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50752"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753" name="文本框 31"/>
          <p:cNvSpPr txBox="1"/>
          <p:nvPr/>
        </p:nvSpPr>
        <p:spPr>
          <a:xfrm>
            <a:off x="684689" y="3677593"/>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社会认知</a:t>
            </a:r>
          </a:p>
        </p:txBody>
      </p:sp>
      <p:sp>
        <p:nvSpPr>
          <p:cNvPr id="1050754" name="任意多边形 45"/>
          <p:cNvSpPr/>
          <p:nvPr/>
        </p:nvSpPr>
        <p:spPr>
          <a:xfrm>
            <a:off x="392654" y="390399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755" name="文本框 6"/>
          <p:cNvSpPr txBox="1"/>
          <p:nvPr/>
        </p:nvSpPr>
        <p:spPr>
          <a:xfrm>
            <a:off x="684689" y="4116038"/>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电网适应</a:t>
            </a:r>
          </a:p>
        </p:txBody>
      </p:sp>
      <p:sp>
        <p:nvSpPr>
          <p:cNvPr id="1050756" name="任意多边形 45"/>
          <p:cNvSpPr/>
          <p:nvPr/>
        </p:nvSpPr>
        <p:spPr>
          <a:xfrm>
            <a:off x="392654" y="434244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757" name="文本框 31"/>
          <p:cNvSpPr txBox="1"/>
          <p:nvPr/>
        </p:nvSpPr>
        <p:spPr>
          <a:xfrm>
            <a:off x="695484" y="4582944"/>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信息安全</a:t>
            </a:r>
          </a:p>
        </p:txBody>
      </p:sp>
      <p:sp>
        <p:nvSpPr>
          <p:cNvPr id="1050758" name="任意多边形 45"/>
          <p:cNvSpPr/>
          <p:nvPr/>
        </p:nvSpPr>
        <p:spPr>
          <a:xfrm>
            <a:off x="403449" y="4809349"/>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759" name="文本框 6"/>
          <p:cNvSpPr txBox="1"/>
          <p:nvPr/>
        </p:nvSpPr>
        <p:spPr>
          <a:xfrm>
            <a:off x="695484" y="5048832"/>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教育培训</a:t>
            </a:r>
          </a:p>
        </p:txBody>
      </p:sp>
      <p:sp>
        <p:nvSpPr>
          <p:cNvPr id="1050760" name="任意多边形 45"/>
          <p:cNvSpPr/>
          <p:nvPr/>
        </p:nvSpPr>
        <p:spPr>
          <a:xfrm>
            <a:off x="403449" y="527523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4"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总之</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66"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50765" name="任意多边形 32"/>
          <p:cNvSpPr/>
          <p:nvPr/>
        </p:nvSpPr>
        <p:spPr>
          <a:xfrm flipH="1">
            <a:off x="86994" y="1311273"/>
            <a:ext cx="305660" cy="3963963"/>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50766" name="矩形 1"/>
          <p:cNvSpPr/>
          <p:nvPr/>
        </p:nvSpPr>
        <p:spPr>
          <a:xfrm>
            <a:off x="4355869" y="992773"/>
            <a:ext cx="7836131" cy="533019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湖北省通过政策支持、技术研发、项目建设、产业合作和人才培养等多方面措施，积极推进虚拟电厂的发展和应用，虚拟电厂建设方面取得了一定的成果，为提高电力系统的调度效率和可靠性，促进可再生能源的充分利用，降低环境污染做出了积极贡献。</a:t>
            </a:r>
            <a:endParaRPr lang="en-US" altLang="zh-CN" sz="22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200" b="1" kern="0" dirty="0">
                <a:solidFill>
                  <a:srgbClr val="5F5F5F"/>
                </a:solidFill>
                <a:latin typeface="微软雅黑" panose="020B0503020204020204" charset="-122"/>
                <a:ea typeface="微软雅黑" panose="020B0503020204020204" charset="-122"/>
              </a:rPr>
              <a:t>但仍面临政策法规障碍、市场机制不完善、技术标准和技术难点、初始投资和资金筹集困难、参与主体协调难、社会认知度不高、电网适应性不足、数据安全和隐私保护、教育和培训不够等诸多挑战。未来，湖北省需要进一步做好顶层设计、加大政策支持力度，推动技术创新，完善市场机制，降低建设和运营成本，培养专业人才，以推动虚拟电厂的健康发展。</a:t>
            </a:r>
            <a:endParaRPr lang="zh-CN" altLang="en-US" sz="2200" b="1" kern="0" dirty="0">
              <a:solidFill>
                <a:srgbClr val="5F5F5F"/>
              </a:solidFill>
              <a:latin typeface="微软雅黑" panose="020B0503020204020204" charset="-122"/>
              <a:ea typeface="微软雅黑" panose="020B0503020204020204" charset="-122"/>
            </a:endParaRPr>
          </a:p>
        </p:txBody>
      </p:sp>
      <p:pic>
        <p:nvPicPr>
          <p:cNvPr id="2097209" name="图片 148" descr="https://img1.jiemian.com/jiemian/original/20220528/16537384544416300_a700xH.png"/>
          <p:cNvPicPr>
            <a:picLocks/>
          </p:cNvPicPr>
          <p:nvPr/>
        </p:nvPicPr>
        <p:blipFill>
          <a:blip r:embed="rId3"/>
          <a:srcRect/>
          <a:stretch>
            <a:fillRect/>
          </a:stretch>
        </p:blipFill>
        <p:spPr bwMode="auto">
          <a:xfrm>
            <a:off x="86994" y="992773"/>
            <a:ext cx="4085995" cy="5541031"/>
          </a:xfrm>
          <a:prstGeom prst="rect">
            <a:avLst/>
          </a:prstGeom>
          <a:noFill/>
          <a:ln>
            <a:noFill/>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组合 45"/>
          <p:cNvGrpSpPr/>
          <p:nvPr/>
        </p:nvGrpSpPr>
        <p:grpSpPr>
          <a:xfrm>
            <a:off x="9618279" y="0"/>
            <a:ext cx="2160000" cy="2160000"/>
            <a:chOff x="12655215" y="1846618"/>
            <a:chExt cx="2160000" cy="2160000"/>
          </a:xfrm>
        </p:grpSpPr>
        <p:sp>
          <p:nvSpPr>
            <p:cNvPr id="1050770" name="椭圆 46"/>
            <p:cNvSpPr/>
            <p:nvPr/>
          </p:nvSpPr>
          <p:spPr>
            <a:xfrm>
              <a:off x="12655215" y="1846618"/>
              <a:ext cx="2160000" cy="216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771" name="椭圆 47"/>
            <p:cNvSpPr/>
            <p:nvPr/>
          </p:nvSpPr>
          <p:spPr>
            <a:xfrm>
              <a:off x="12655215" y="1846618"/>
              <a:ext cx="2160000" cy="2160000"/>
            </a:xfrm>
            <a:prstGeom prst="ellipse">
              <a:avLst/>
            </a:prstGeom>
            <a:solidFill>
              <a:srgbClr val="1D2129">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772" name="Rectangle 68"/>
          <p:cNvSpPr/>
          <p:nvPr/>
        </p:nvSpPr>
        <p:spPr>
          <a:xfrm>
            <a:off x="0" y="6657427"/>
            <a:ext cx="12192000" cy="2005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id-ID"/>
          </a:p>
        </p:txBody>
      </p:sp>
      <p:sp>
        <p:nvSpPr>
          <p:cNvPr id="1050773" name="Rectangle 70"/>
          <p:cNvSpPr/>
          <p:nvPr/>
        </p:nvSpPr>
        <p:spPr>
          <a:xfrm>
            <a:off x="0" y="6206446"/>
            <a:ext cx="12192000" cy="2709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id-ID"/>
          </a:p>
        </p:txBody>
      </p:sp>
      <p:sp>
        <p:nvSpPr>
          <p:cNvPr id="1050774" name="Rectangle 71"/>
          <p:cNvSpPr/>
          <p:nvPr/>
        </p:nvSpPr>
        <p:spPr>
          <a:xfrm>
            <a:off x="0" y="5738880"/>
            <a:ext cx="12192000" cy="4745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id-ID">
              <a:solidFill>
                <a:srgbClr val="00B050"/>
              </a:solidFill>
            </a:endParaRPr>
          </a:p>
        </p:txBody>
      </p:sp>
      <p:sp>
        <p:nvSpPr>
          <p:cNvPr id="1050775" name="Freeform 5"/>
          <p:cNvSpPr/>
          <p:nvPr/>
        </p:nvSpPr>
        <p:spPr bwMode="auto">
          <a:xfrm>
            <a:off x="4313028" y="3966290"/>
            <a:ext cx="1194665" cy="1666928"/>
          </a:xfrm>
          <a:custGeom>
            <a:avLst/>
            <a:gdLst>
              <a:gd name="T0" fmla="*/ 217 w 252"/>
              <a:gd name="T1" fmla="*/ 186 h 351"/>
              <a:gd name="T2" fmla="*/ 191 w 252"/>
              <a:gd name="T3" fmla="*/ 97 h 351"/>
              <a:gd name="T4" fmla="*/ 191 w 252"/>
              <a:gd name="T5" fmla="*/ 0 h 351"/>
              <a:gd name="T6" fmla="*/ 130 w 252"/>
              <a:gd name="T7" fmla="*/ 0 h 351"/>
              <a:gd name="T8" fmla="*/ 122 w 252"/>
              <a:gd name="T9" fmla="*/ 0 h 351"/>
              <a:gd name="T10" fmla="*/ 61 w 252"/>
              <a:gd name="T11" fmla="*/ 0 h 351"/>
              <a:gd name="T12" fmla="*/ 61 w 252"/>
              <a:gd name="T13" fmla="*/ 97 h 351"/>
              <a:gd name="T14" fmla="*/ 35 w 252"/>
              <a:gd name="T15" fmla="*/ 186 h 351"/>
              <a:gd name="T16" fmla="*/ 0 w 252"/>
              <a:gd name="T17" fmla="*/ 334 h 351"/>
              <a:gd name="T18" fmla="*/ 0 w 252"/>
              <a:gd name="T19" fmla="*/ 351 h 351"/>
              <a:gd name="T20" fmla="*/ 124 w 252"/>
              <a:gd name="T21" fmla="*/ 351 h 351"/>
              <a:gd name="T22" fmla="*/ 128 w 252"/>
              <a:gd name="T23" fmla="*/ 351 h 351"/>
              <a:gd name="T24" fmla="*/ 252 w 252"/>
              <a:gd name="T25" fmla="*/ 351 h 351"/>
              <a:gd name="T26" fmla="*/ 252 w 252"/>
              <a:gd name="T27" fmla="*/ 334 h 351"/>
              <a:gd name="T28" fmla="*/ 217 w 252"/>
              <a:gd name="T29" fmla="*/ 1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351">
                <a:moveTo>
                  <a:pt x="217" y="186"/>
                </a:moveTo>
                <a:cubicBezTo>
                  <a:pt x="195" y="147"/>
                  <a:pt x="191" y="97"/>
                  <a:pt x="191" y="97"/>
                </a:cubicBezTo>
                <a:cubicBezTo>
                  <a:pt x="191" y="0"/>
                  <a:pt x="191" y="0"/>
                  <a:pt x="191" y="0"/>
                </a:cubicBezTo>
                <a:cubicBezTo>
                  <a:pt x="130" y="0"/>
                  <a:pt x="130" y="0"/>
                  <a:pt x="130" y="0"/>
                </a:cubicBezTo>
                <a:cubicBezTo>
                  <a:pt x="122" y="0"/>
                  <a:pt x="122" y="0"/>
                  <a:pt x="122" y="0"/>
                </a:cubicBezTo>
                <a:cubicBezTo>
                  <a:pt x="61" y="0"/>
                  <a:pt x="61" y="0"/>
                  <a:pt x="61" y="0"/>
                </a:cubicBezTo>
                <a:cubicBezTo>
                  <a:pt x="61" y="97"/>
                  <a:pt x="61" y="97"/>
                  <a:pt x="61" y="97"/>
                </a:cubicBezTo>
                <a:cubicBezTo>
                  <a:pt x="61" y="97"/>
                  <a:pt x="56" y="147"/>
                  <a:pt x="35" y="186"/>
                </a:cubicBezTo>
                <a:cubicBezTo>
                  <a:pt x="13" y="224"/>
                  <a:pt x="0" y="254"/>
                  <a:pt x="0" y="334"/>
                </a:cubicBezTo>
                <a:cubicBezTo>
                  <a:pt x="0" y="351"/>
                  <a:pt x="0" y="351"/>
                  <a:pt x="0" y="351"/>
                </a:cubicBezTo>
                <a:cubicBezTo>
                  <a:pt x="124" y="351"/>
                  <a:pt x="124" y="351"/>
                  <a:pt x="124" y="351"/>
                </a:cubicBezTo>
                <a:cubicBezTo>
                  <a:pt x="128" y="351"/>
                  <a:pt x="128" y="351"/>
                  <a:pt x="128" y="351"/>
                </a:cubicBezTo>
                <a:cubicBezTo>
                  <a:pt x="252" y="351"/>
                  <a:pt x="252" y="351"/>
                  <a:pt x="252" y="351"/>
                </a:cubicBezTo>
                <a:cubicBezTo>
                  <a:pt x="252" y="334"/>
                  <a:pt x="252" y="334"/>
                  <a:pt x="252" y="334"/>
                </a:cubicBezTo>
                <a:cubicBezTo>
                  <a:pt x="252" y="254"/>
                  <a:pt x="239" y="224"/>
                  <a:pt x="217" y="186"/>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76" name="Freeform 6"/>
          <p:cNvSpPr/>
          <p:nvPr/>
        </p:nvSpPr>
        <p:spPr bwMode="auto">
          <a:xfrm>
            <a:off x="3603918" y="4385592"/>
            <a:ext cx="744659" cy="1040305"/>
          </a:xfrm>
          <a:custGeom>
            <a:avLst/>
            <a:gdLst>
              <a:gd name="T0" fmla="*/ 147 w 170"/>
              <a:gd name="T1" fmla="*/ 125 h 237"/>
              <a:gd name="T2" fmla="*/ 129 w 170"/>
              <a:gd name="T3" fmla="*/ 65 h 237"/>
              <a:gd name="T4" fmla="*/ 129 w 170"/>
              <a:gd name="T5" fmla="*/ 0 h 237"/>
              <a:gd name="T6" fmla="*/ 88 w 170"/>
              <a:gd name="T7" fmla="*/ 0 h 237"/>
              <a:gd name="T8" fmla="*/ 82 w 170"/>
              <a:gd name="T9" fmla="*/ 0 h 237"/>
              <a:gd name="T10" fmla="*/ 41 w 170"/>
              <a:gd name="T11" fmla="*/ 0 h 237"/>
              <a:gd name="T12" fmla="*/ 41 w 170"/>
              <a:gd name="T13" fmla="*/ 65 h 237"/>
              <a:gd name="T14" fmla="*/ 23 w 170"/>
              <a:gd name="T15" fmla="*/ 125 h 237"/>
              <a:gd name="T16" fmla="*/ 0 w 170"/>
              <a:gd name="T17" fmla="*/ 225 h 237"/>
              <a:gd name="T18" fmla="*/ 0 w 170"/>
              <a:gd name="T19" fmla="*/ 237 h 237"/>
              <a:gd name="T20" fmla="*/ 83 w 170"/>
              <a:gd name="T21" fmla="*/ 237 h 237"/>
              <a:gd name="T22" fmla="*/ 87 w 170"/>
              <a:gd name="T23" fmla="*/ 237 h 237"/>
              <a:gd name="T24" fmla="*/ 170 w 170"/>
              <a:gd name="T25" fmla="*/ 237 h 237"/>
              <a:gd name="T26" fmla="*/ 170 w 170"/>
              <a:gd name="T27" fmla="*/ 225 h 237"/>
              <a:gd name="T28" fmla="*/ 147 w 170"/>
              <a:gd name="T29" fmla="*/ 1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237">
                <a:moveTo>
                  <a:pt x="147" y="125"/>
                </a:moveTo>
                <a:cubicBezTo>
                  <a:pt x="132" y="99"/>
                  <a:pt x="129" y="65"/>
                  <a:pt x="129" y="65"/>
                </a:cubicBezTo>
                <a:cubicBezTo>
                  <a:pt x="129" y="0"/>
                  <a:pt x="129" y="0"/>
                  <a:pt x="129" y="0"/>
                </a:cubicBezTo>
                <a:cubicBezTo>
                  <a:pt x="88" y="0"/>
                  <a:pt x="88" y="0"/>
                  <a:pt x="88" y="0"/>
                </a:cubicBezTo>
                <a:cubicBezTo>
                  <a:pt x="82" y="0"/>
                  <a:pt x="82" y="0"/>
                  <a:pt x="82" y="0"/>
                </a:cubicBezTo>
                <a:cubicBezTo>
                  <a:pt x="41" y="0"/>
                  <a:pt x="41" y="0"/>
                  <a:pt x="41" y="0"/>
                </a:cubicBezTo>
                <a:cubicBezTo>
                  <a:pt x="41" y="65"/>
                  <a:pt x="41" y="65"/>
                  <a:pt x="41" y="65"/>
                </a:cubicBezTo>
                <a:cubicBezTo>
                  <a:pt x="41" y="65"/>
                  <a:pt x="38" y="99"/>
                  <a:pt x="23" y="125"/>
                </a:cubicBezTo>
                <a:cubicBezTo>
                  <a:pt x="9" y="151"/>
                  <a:pt x="0" y="171"/>
                  <a:pt x="0" y="225"/>
                </a:cubicBezTo>
                <a:cubicBezTo>
                  <a:pt x="0" y="237"/>
                  <a:pt x="0" y="237"/>
                  <a:pt x="0" y="237"/>
                </a:cubicBezTo>
                <a:cubicBezTo>
                  <a:pt x="83" y="237"/>
                  <a:pt x="83" y="237"/>
                  <a:pt x="83" y="237"/>
                </a:cubicBezTo>
                <a:cubicBezTo>
                  <a:pt x="87" y="237"/>
                  <a:pt x="87" y="237"/>
                  <a:pt x="87" y="237"/>
                </a:cubicBezTo>
                <a:cubicBezTo>
                  <a:pt x="170" y="237"/>
                  <a:pt x="170" y="237"/>
                  <a:pt x="170" y="237"/>
                </a:cubicBezTo>
                <a:cubicBezTo>
                  <a:pt x="170" y="225"/>
                  <a:pt x="170" y="225"/>
                  <a:pt x="170" y="225"/>
                </a:cubicBezTo>
                <a:cubicBezTo>
                  <a:pt x="170" y="171"/>
                  <a:pt x="162" y="151"/>
                  <a:pt x="147" y="125"/>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77" name="Freeform 7"/>
          <p:cNvSpPr/>
          <p:nvPr/>
        </p:nvSpPr>
        <p:spPr bwMode="auto">
          <a:xfrm>
            <a:off x="5483257" y="4204148"/>
            <a:ext cx="865024" cy="1208458"/>
          </a:xfrm>
          <a:custGeom>
            <a:avLst/>
            <a:gdLst>
              <a:gd name="T0" fmla="*/ 146 w 170"/>
              <a:gd name="T1" fmla="*/ 125 h 237"/>
              <a:gd name="T2" fmla="*/ 129 w 170"/>
              <a:gd name="T3" fmla="*/ 65 h 237"/>
              <a:gd name="T4" fmla="*/ 129 w 170"/>
              <a:gd name="T5" fmla="*/ 0 h 237"/>
              <a:gd name="T6" fmla="*/ 88 w 170"/>
              <a:gd name="T7" fmla="*/ 0 h 237"/>
              <a:gd name="T8" fmla="*/ 82 w 170"/>
              <a:gd name="T9" fmla="*/ 0 h 237"/>
              <a:gd name="T10" fmla="*/ 41 w 170"/>
              <a:gd name="T11" fmla="*/ 0 h 237"/>
              <a:gd name="T12" fmla="*/ 41 w 170"/>
              <a:gd name="T13" fmla="*/ 65 h 237"/>
              <a:gd name="T14" fmla="*/ 23 w 170"/>
              <a:gd name="T15" fmla="*/ 125 h 237"/>
              <a:gd name="T16" fmla="*/ 0 w 170"/>
              <a:gd name="T17" fmla="*/ 225 h 237"/>
              <a:gd name="T18" fmla="*/ 0 w 170"/>
              <a:gd name="T19" fmla="*/ 237 h 237"/>
              <a:gd name="T20" fmla="*/ 83 w 170"/>
              <a:gd name="T21" fmla="*/ 237 h 237"/>
              <a:gd name="T22" fmla="*/ 86 w 170"/>
              <a:gd name="T23" fmla="*/ 237 h 237"/>
              <a:gd name="T24" fmla="*/ 170 w 170"/>
              <a:gd name="T25" fmla="*/ 237 h 237"/>
              <a:gd name="T26" fmla="*/ 170 w 170"/>
              <a:gd name="T27" fmla="*/ 225 h 237"/>
              <a:gd name="T28" fmla="*/ 146 w 170"/>
              <a:gd name="T29" fmla="*/ 1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237">
                <a:moveTo>
                  <a:pt x="146" y="125"/>
                </a:moveTo>
                <a:cubicBezTo>
                  <a:pt x="132" y="99"/>
                  <a:pt x="129" y="65"/>
                  <a:pt x="129" y="65"/>
                </a:cubicBezTo>
                <a:cubicBezTo>
                  <a:pt x="129" y="0"/>
                  <a:pt x="129" y="0"/>
                  <a:pt x="129" y="0"/>
                </a:cubicBezTo>
                <a:cubicBezTo>
                  <a:pt x="88" y="0"/>
                  <a:pt x="88" y="0"/>
                  <a:pt x="88" y="0"/>
                </a:cubicBezTo>
                <a:cubicBezTo>
                  <a:pt x="82" y="0"/>
                  <a:pt x="82" y="0"/>
                  <a:pt x="82" y="0"/>
                </a:cubicBezTo>
                <a:cubicBezTo>
                  <a:pt x="41" y="0"/>
                  <a:pt x="41" y="0"/>
                  <a:pt x="41" y="0"/>
                </a:cubicBezTo>
                <a:cubicBezTo>
                  <a:pt x="41" y="65"/>
                  <a:pt x="41" y="65"/>
                  <a:pt x="41" y="65"/>
                </a:cubicBezTo>
                <a:cubicBezTo>
                  <a:pt x="41" y="65"/>
                  <a:pt x="38" y="99"/>
                  <a:pt x="23" y="125"/>
                </a:cubicBezTo>
                <a:cubicBezTo>
                  <a:pt x="8" y="151"/>
                  <a:pt x="0" y="171"/>
                  <a:pt x="0" y="225"/>
                </a:cubicBezTo>
                <a:cubicBezTo>
                  <a:pt x="0" y="237"/>
                  <a:pt x="0" y="237"/>
                  <a:pt x="0" y="237"/>
                </a:cubicBezTo>
                <a:cubicBezTo>
                  <a:pt x="83" y="237"/>
                  <a:pt x="83" y="237"/>
                  <a:pt x="83" y="237"/>
                </a:cubicBezTo>
                <a:cubicBezTo>
                  <a:pt x="86" y="237"/>
                  <a:pt x="86" y="237"/>
                  <a:pt x="86" y="237"/>
                </a:cubicBezTo>
                <a:cubicBezTo>
                  <a:pt x="170" y="237"/>
                  <a:pt x="170" y="237"/>
                  <a:pt x="170" y="237"/>
                </a:cubicBezTo>
                <a:cubicBezTo>
                  <a:pt x="170" y="225"/>
                  <a:pt x="170" y="225"/>
                  <a:pt x="170" y="225"/>
                </a:cubicBezTo>
                <a:cubicBezTo>
                  <a:pt x="170" y="171"/>
                  <a:pt x="161" y="151"/>
                  <a:pt x="146" y="125"/>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78" name="Freeform 8"/>
          <p:cNvSpPr/>
          <p:nvPr/>
        </p:nvSpPr>
        <p:spPr bwMode="auto">
          <a:xfrm>
            <a:off x="5143246" y="2859814"/>
            <a:ext cx="1086397" cy="1258120"/>
          </a:xfrm>
          <a:custGeom>
            <a:avLst/>
            <a:gdLst>
              <a:gd name="T0" fmla="*/ 144 w 144"/>
              <a:gd name="T1" fmla="*/ 59 h 184"/>
              <a:gd name="T2" fmla="*/ 123 w 144"/>
              <a:gd name="T3" fmla="*/ 38 h 184"/>
              <a:gd name="T4" fmla="*/ 120 w 144"/>
              <a:gd name="T5" fmla="*/ 38 h 184"/>
              <a:gd name="T6" fmla="*/ 112 w 144"/>
              <a:gd name="T7" fmla="*/ 28 h 184"/>
              <a:gd name="T8" fmla="*/ 113 w 144"/>
              <a:gd name="T9" fmla="*/ 23 h 184"/>
              <a:gd name="T10" fmla="*/ 90 w 144"/>
              <a:gd name="T11" fmla="*/ 0 h 184"/>
              <a:gd name="T12" fmla="*/ 71 w 144"/>
              <a:gd name="T13" fmla="*/ 12 h 184"/>
              <a:gd name="T14" fmla="*/ 69 w 144"/>
              <a:gd name="T15" fmla="*/ 12 h 184"/>
              <a:gd name="T16" fmla="*/ 48 w 144"/>
              <a:gd name="T17" fmla="*/ 33 h 184"/>
              <a:gd name="T18" fmla="*/ 48 w 144"/>
              <a:gd name="T19" fmla="*/ 35 h 184"/>
              <a:gd name="T20" fmla="*/ 33 w 144"/>
              <a:gd name="T21" fmla="*/ 42 h 184"/>
              <a:gd name="T22" fmla="*/ 21 w 144"/>
              <a:gd name="T23" fmla="*/ 38 h 184"/>
              <a:gd name="T24" fmla="*/ 0 w 144"/>
              <a:gd name="T25" fmla="*/ 59 h 184"/>
              <a:gd name="T26" fmla="*/ 13 w 144"/>
              <a:gd name="T27" fmla="*/ 79 h 184"/>
              <a:gd name="T28" fmla="*/ 57 w 144"/>
              <a:gd name="T29" fmla="*/ 114 h 184"/>
              <a:gd name="T30" fmla="*/ 73 w 144"/>
              <a:gd name="T31" fmla="*/ 148 h 184"/>
              <a:gd name="T32" fmla="*/ 95 w 144"/>
              <a:gd name="T33" fmla="*/ 184 h 184"/>
              <a:gd name="T34" fmla="*/ 104 w 144"/>
              <a:gd name="T35" fmla="*/ 184 h 184"/>
              <a:gd name="T36" fmla="*/ 98 w 144"/>
              <a:gd name="T37" fmla="*/ 142 h 184"/>
              <a:gd name="T38" fmla="*/ 114 w 144"/>
              <a:gd name="T39" fmla="*/ 107 h 184"/>
              <a:gd name="T40" fmla="*/ 134 w 144"/>
              <a:gd name="T41" fmla="*/ 77 h 184"/>
              <a:gd name="T42" fmla="*/ 144 w 144"/>
              <a:gd name="T43"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84">
                <a:moveTo>
                  <a:pt x="144" y="59"/>
                </a:moveTo>
                <a:cubicBezTo>
                  <a:pt x="144" y="48"/>
                  <a:pt x="134" y="38"/>
                  <a:pt x="123" y="38"/>
                </a:cubicBezTo>
                <a:cubicBezTo>
                  <a:pt x="122" y="38"/>
                  <a:pt x="120" y="38"/>
                  <a:pt x="120" y="38"/>
                </a:cubicBezTo>
                <a:cubicBezTo>
                  <a:pt x="118" y="34"/>
                  <a:pt x="116" y="31"/>
                  <a:pt x="112" y="28"/>
                </a:cubicBezTo>
                <a:cubicBezTo>
                  <a:pt x="113" y="26"/>
                  <a:pt x="113" y="25"/>
                  <a:pt x="113" y="23"/>
                </a:cubicBezTo>
                <a:cubicBezTo>
                  <a:pt x="113" y="11"/>
                  <a:pt x="103" y="0"/>
                  <a:pt x="90" y="0"/>
                </a:cubicBezTo>
                <a:cubicBezTo>
                  <a:pt x="82" y="0"/>
                  <a:pt x="75" y="5"/>
                  <a:pt x="71" y="12"/>
                </a:cubicBezTo>
                <a:cubicBezTo>
                  <a:pt x="70" y="12"/>
                  <a:pt x="70" y="12"/>
                  <a:pt x="69" y="12"/>
                </a:cubicBezTo>
                <a:cubicBezTo>
                  <a:pt x="57" y="12"/>
                  <a:pt x="48" y="21"/>
                  <a:pt x="48" y="33"/>
                </a:cubicBezTo>
                <a:cubicBezTo>
                  <a:pt x="48" y="34"/>
                  <a:pt x="48" y="34"/>
                  <a:pt x="48" y="35"/>
                </a:cubicBezTo>
                <a:cubicBezTo>
                  <a:pt x="42" y="35"/>
                  <a:pt x="37" y="38"/>
                  <a:pt x="33" y="42"/>
                </a:cubicBezTo>
                <a:cubicBezTo>
                  <a:pt x="30" y="40"/>
                  <a:pt x="25" y="38"/>
                  <a:pt x="21" y="38"/>
                </a:cubicBezTo>
                <a:cubicBezTo>
                  <a:pt x="9" y="38"/>
                  <a:pt x="0" y="48"/>
                  <a:pt x="0" y="59"/>
                </a:cubicBezTo>
                <a:cubicBezTo>
                  <a:pt x="0" y="68"/>
                  <a:pt x="5" y="75"/>
                  <a:pt x="13" y="79"/>
                </a:cubicBezTo>
                <a:cubicBezTo>
                  <a:pt x="14" y="84"/>
                  <a:pt x="19" y="113"/>
                  <a:pt x="57" y="114"/>
                </a:cubicBezTo>
                <a:cubicBezTo>
                  <a:pt x="57" y="114"/>
                  <a:pt x="42" y="137"/>
                  <a:pt x="73" y="148"/>
                </a:cubicBezTo>
                <a:cubicBezTo>
                  <a:pt x="73" y="148"/>
                  <a:pt x="95" y="154"/>
                  <a:pt x="95" y="184"/>
                </a:cubicBezTo>
                <a:cubicBezTo>
                  <a:pt x="104" y="184"/>
                  <a:pt x="104" y="184"/>
                  <a:pt x="104" y="184"/>
                </a:cubicBezTo>
                <a:cubicBezTo>
                  <a:pt x="104" y="184"/>
                  <a:pt x="113" y="157"/>
                  <a:pt x="98" y="142"/>
                </a:cubicBezTo>
                <a:cubicBezTo>
                  <a:pt x="83" y="127"/>
                  <a:pt x="121" y="125"/>
                  <a:pt x="114" y="107"/>
                </a:cubicBezTo>
                <a:cubicBezTo>
                  <a:pt x="114" y="107"/>
                  <a:pt x="137" y="97"/>
                  <a:pt x="134" y="77"/>
                </a:cubicBezTo>
                <a:cubicBezTo>
                  <a:pt x="140" y="73"/>
                  <a:pt x="144" y="67"/>
                  <a:pt x="144" y="59"/>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79" name="Freeform 9"/>
          <p:cNvSpPr/>
          <p:nvPr/>
        </p:nvSpPr>
        <p:spPr bwMode="auto">
          <a:xfrm>
            <a:off x="3352541" y="3121135"/>
            <a:ext cx="936241" cy="1191578"/>
          </a:xfrm>
          <a:custGeom>
            <a:avLst/>
            <a:gdLst>
              <a:gd name="T0" fmla="*/ 144 w 144"/>
              <a:gd name="T1" fmla="*/ 59 h 183"/>
              <a:gd name="T2" fmla="*/ 123 w 144"/>
              <a:gd name="T3" fmla="*/ 38 h 183"/>
              <a:gd name="T4" fmla="*/ 120 w 144"/>
              <a:gd name="T5" fmla="*/ 38 h 183"/>
              <a:gd name="T6" fmla="*/ 112 w 144"/>
              <a:gd name="T7" fmla="*/ 28 h 183"/>
              <a:gd name="T8" fmla="*/ 113 w 144"/>
              <a:gd name="T9" fmla="*/ 22 h 183"/>
              <a:gd name="T10" fmla="*/ 91 w 144"/>
              <a:gd name="T11" fmla="*/ 0 h 183"/>
              <a:gd name="T12" fmla="*/ 71 w 144"/>
              <a:gd name="T13" fmla="*/ 11 h 183"/>
              <a:gd name="T14" fmla="*/ 69 w 144"/>
              <a:gd name="T15" fmla="*/ 11 h 183"/>
              <a:gd name="T16" fmla="*/ 48 w 144"/>
              <a:gd name="T17" fmla="*/ 32 h 183"/>
              <a:gd name="T18" fmla="*/ 48 w 144"/>
              <a:gd name="T19" fmla="*/ 34 h 183"/>
              <a:gd name="T20" fmla="*/ 33 w 144"/>
              <a:gd name="T21" fmla="*/ 41 h 183"/>
              <a:gd name="T22" fmla="*/ 21 w 144"/>
              <a:gd name="T23" fmla="*/ 38 h 183"/>
              <a:gd name="T24" fmla="*/ 0 w 144"/>
              <a:gd name="T25" fmla="*/ 59 h 183"/>
              <a:gd name="T26" fmla="*/ 13 w 144"/>
              <a:gd name="T27" fmla="*/ 78 h 183"/>
              <a:gd name="T28" fmla="*/ 58 w 144"/>
              <a:gd name="T29" fmla="*/ 114 h 183"/>
              <a:gd name="T30" fmla="*/ 74 w 144"/>
              <a:gd name="T31" fmla="*/ 148 h 183"/>
              <a:gd name="T32" fmla="*/ 95 w 144"/>
              <a:gd name="T33" fmla="*/ 183 h 183"/>
              <a:gd name="T34" fmla="*/ 104 w 144"/>
              <a:gd name="T35" fmla="*/ 183 h 183"/>
              <a:gd name="T36" fmla="*/ 98 w 144"/>
              <a:gd name="T37" fmla="*/ 141 h 183"/>
              <a:gd name="T38" fmla="*/ 114 w 144"/>
              <a:gd name="T39" fmla="*/ 107 h 183"/>
              <a:gd name="T40" fmla="*/ 134 w 144"/>
              <a:gd name="T41" fmla="*/ 76 h 183"/>
              <a:gd name="T42" fmla="*/ 144 w 144"/>
              <a:gd name="T43"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83">
                <a:moveTo>
                  <a:pt x="144" y="59"/>
                </a:moveTo>
                <a:cubicBezTo>
                  <a:pt x="144" y="47"/>
                  <a:pt x="134" y="38"/>
                  <a:pt x="123" y="38"/>
                </a:cubicBezTo>
                <a:cubicBezTo>
                  <a:pt x="122" y="38"/>
                  <a:pt x="121" y="38"/>
                  <a:pt x="120" y="38"/>
                </a:cubicBezTo>
                <a:cubicBezTo>
                  <a:pt x="118" y="34"/>
                  <a:pt x="116" y="30"/>
                  <a:pt x="112" y="28"/>
                </a:cubicBezTo>
                <a:cubicBezTo>
                  <a:pt x="113" y="26"/>
                  <a:pt x="113" y="24"/>
                  <a:pt x="113" y="22"/>
                </a:cubicBezTo>
                <a:cubicBezTo>
                  <a:pt x="113" y="10"/>
                  <a:pt x="103" y="0"/>
                  <a:pt x="91" y="0"/>
                </a:cubicBezTo>
                <a:cubicBezTo>
                  <a:pt x="82" y="0"/>
                  <a:pt x="75" y="5"/>
                  <a:pt x="71" y="11"/>
                </a:cubicBezTo>
                <a:cubicBezTo>
                  <a:pt x="70" y="11"/>
                  <a:pt x="70" y="11"/>
                  <a:pt x="69" y="11"/>
                </a:cubicBezTo>
                <a:cubicBezTo>
                  <a:pt x="58" y="11"/>
                  <a:pt x="48" y="21"/>
                  <a:pt x="48" y="32"/>
                </a:cubicBezTo>
                <a:cubicBezTo>
                  <a:pt x="48" y="33"/>
                  <a:pt x="48" y="34"/>
                  <a:pt x="48" y="34"/>
                </a:cubicBezTo>
                <a:cubicBezTo>
                  <a:pt x="42" y="34"/>
                  <a:pt x="37" y="37"/>
                  <a:pt x="33" y="41"/>
                </a:cubicBezTo>
                <a:cubicBezTo>
                  <a:pt x="30" y="39"/>
                  <a:pt x="26" y="38"/>
                  <a:pt x="21" y="38"/>
                </a:cubicBezTo>
                <a:cubicBezTo>
                  <a:pt x="10" y="38"/>
                  <a:pt x="0" y="47"/>
                  <a:pt x="0" y="59"/>
                </a:cubicBezTo>
                <a:cubicBezTo>
                  <a:pt x="0" y="67"/>
                  <a:pt x="5" y="75"/>
                  <a:pt x="13" y="78"/>
                </a:cubicBezTo>
                <a:cubicBezTo>
                  <a:pt x="14" y="83"/>
                  <a:pt x="19" y="113"/>
                  <a:pt x="58" y="114"/>
                </a:cubicBezTo>
                <a:cubicBezTo>
                  <a:pt x="58" y="114"/>
                  <a:pt x="43" y="137"/>
                  <a:pt x="74" y="148"/>
                </a:cubicBezTo>
                <a:cubicBezTo>
                  <a:pt x="74" y="148"/>
                  <a:pt x="95" y="153"/>
                  <a:pt x="95" y="183"/>
                </a:cubicBezTo>
                <a:cubicBezTo>
                  <a:pt x="104" y="183"/>
                  <a:pt x="104" y="183"/>
                  <a:pt x="104" y="183"/>
                </a:cubicBezTo>
                <a:cubicBezTo>
                  <a:pt x="104" y="183"/>
                  <a:pt x="113" y="156"/>
                  <a:pt x="98" y="141"/>
                </a:cubicBezTo>
                <a:cubicBezTo>
                  <a:pt x="83" y="127"/>
                  <a:pt x="121" y="125"/>
                  <a:pt x="114" y="107"/>
                </a:cubicBezTo>
                <a:cubicBezTo>
                  <a:pt x="114" y="107"/>
                  <a:pt x="137" y="96"/>
                  <a:pt x="134" y="76"/>
                </a:cubicBezTo>
                <a:cubicBezTo>
                  <a:pt x="140" y="72"/>
                  <a:pt x="144" y="66"/>
                  <a:pt x="144" y="59"/>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0" name="Freeform 6"/>
          <p:cNvSpPr/>
          <p:nvPr/>
        </p:nvSpPr>
        <p:spPr bwMode="auto">
          <a:xfrm>
            <a:off x="3000756" y="4571539"/>
            <a:ext cx="597073" cy="834124"/>
          </a:xfrm>
          <a:custGeom>
            <a:avLst/>
            <a:gdLst>
              <a:gd name="T0" fmla="*/ 147 w 170"/>
              <a:gd name="T1" fmla="*/ 125 h 237"/>
              <a:gd name="T2" fmla="*/ 129 w 170"/>
              <a:gd name="T3" fmla="*/ 65 h 237"/>
              <a:gd name="T4" fmla="*/ 129 w 170"/>
              <a:gd name="T5" fmla="*/ 0 h 237"/>
              <a:gd name="T6" fmla="*/ 88 w 170"/>
              <a:gd name="T7" fmla="*/ 0 h 237"/>
              <a:gd name="T8" fmla="*/ 82 w 170"/>
              <a:gd name="T9" fmla="*/ 0 h 237"/>
              <a:gd name="T10" fmla="*/ 41 w 170"/>
              <a:gd name="T11" fmla="*/ 0 h 237"/>
              <a:gd name="T12" fmla="*/ 41 w 170"/>
              <a:gd name="T13" fmla="*/ 65 h 237"/>
              <a:gd name="T14" fmla="*/ 23 w 170"/>
              <a:gd name="T15" fmla="*/ 125 h 237"/>
              <a:gd name="T16" fmla="*/ 0 w 170"/>
              <a:gd name="T17" fmla="*/ 225 h 237"/>
              <a:gd name="T18" fmla="*/ 0 w 170"/>
              <a:gd name="T19" fmla="*/ 237 h 237"/>
              <a:gd name="T20" fmla="*/ 83 w 170"/>
              <a:gd name="T21" fmla="*/ 237 h 237"/>
              <a:gd name="T22" fmla="*/ 87 w 170"/>
              <a:gd name="T23" fmla="*/ 237 h 237"/>
              <a:gd name="T24" fmla="*/ 170 w 170"/>
              <a:gd name="T25" fmla="*/ 237 h 237"/>
              <a:gd name="T26" fmla="*/ 170 w 170"/>
              <a:gd name="T27" fmla="*/ 225 h 237"/>
              <a:gd name="T28" fmla="*/ 147 w 170"/>
              <a:gd name="T29" fmla="*/ 1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237">
                <a:moveTo>
                  <a:pt x="147" y="125"/>
                </a:moveTo>
                <a:cubicBezTo>
                  <a:pt x="132" y="99"/>
                  <a:pt x="129" y="65"/>
                  <a:pt x="129" y="65"/>
                </a:cubicBezTo>
                <a:cubicBezTo>
                  <a:pt x="129" y="0"/>
                  <a:pt x="129" y="0"/>
                  <a:pt x="129" y="0"/>
                </a:cubicBezTo>
                <a:cubicBezTo>
                  <a:pt x="88" y="0"/>
                  <a:pt x="88" y="0"/>
                  <a:pt x="88" y="0"/>
                </a:cubicBezTo>
                <a:cubicBezTo>
                  <a:pt x="82" y="0"/>
                  <a:pt x="82" y="0"/>
                  <a:pt x="82" y="0"/>
                </a:cubicBezTo>
                <a:cubicBezTo>
                  <a:pt x="41" y="0"/>
                  <a:pt x="41" y="0"/>
                  <a:pt x="41" y="0"/>
                </a:cubicBezTo>
                <a:cubicBezTo>
                  <a:pt x="41" y="65"/>
                  <a:pt x="41" y="65"/>
                  <a:pt x="41" y="65"/>
                </a:cubicBezTo>
                <a:cubicBezTo>
                  <a:pt x="41" y="65"/>
                  <a:pt x="38" y="99"/>
                  <a:pt x="23" y="125"/>
                </a:cubicBezTo>
                <a:cubicBezTo>
                  <a:pt x="9" y="151"/>
                  <a:pt x="0" y="171"/>
                  <a:pt x="0" y="225"/>
                </a:cubicBezTo>
                <a:cubicBezTo>
                  <a:pt x="0" y="237"/>
                  <a:pt x="0" y="237"/>
                  <a:pt x="0" y="237"/>
                </a:cubicBezTo>
                <a:cubicBezTo>
                  <a:pt x="83" y="237"/>
                  <a:pt x="83" y="237"/>
                  <a:pt x="83" y="237"/>
                </a:cubicBezTo>
                <a:cubicBezTo>
                  <a:pt x="87" y="237"/>
                  <a:pt x="87" y="237"/>
                  <a:pt x="87" y="237"/>
                </a:cubicBezTo>
                <a:cubicBezTo>
                  <a:pt x="170" y="237"/>
                  <a:pt x="170" y="237"/>
                  <a:pt x="170" y="237"/>
                </a:cubicBezTo>
                <a:cubicBezTo>
                  <a:pt x="170" y="225"/>
                  <a:pt x="170" y="225"/>
                  <a:pt x="170" y="225"/>
                </a:cubicBezTo>
                <a:cubicBezTo>
                  <a:pt x="170" y="171"/>
                  <a:pt x="162" y="151"/>
                  <a:pt x="147" y="125"/>
                </a:cubicBezTo>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1" name="Freeform 93"/>
          <p:cNvSpPr/>
          <p:nvPr/>
        </p:nvSpPr>
        <p:spPr>
          <a:xfrm>
            <a:off x="2286002" y="5363841"/>
            <a:ext cx="4646968" cy="447850"/>
          </a:xfrm>
          <a:custGeom>
            <a:avLst/>
            <a:gdLst>
              <a:gd name="connsiteX0" fmla="*/ 0 w 3954482"/>
              <a:gd name="connsiteY0" fmla="*/ 0 h 447850"/>
              <a:gd name="connsiteX1" fmla="*/ 3728546 w 3954482"/>
              <a:gd name="connsiteY1" fmla="*/ 0 h 447850"/>
              <a:gd name="connsiteX2" fmla="*/ 3728546 w 3954482"/>
              <a:gd name="connsiteY2" fmla="*/ 138410 h 447850"/>
              <a:gd name="connsiteX3" fmla="*/ 3954482 w 3954482"/>
              <a:gd name="connsiteY3" fmla="*/ 138410 h 447850"/>
              <a:gd name="connsiteX4" fmla="*/ 3954482 w 3954482"/>
              <a:gd name="connsiteY4" fmla="*/ 447850 h 447850"/>
              <a:gd name="connsiteX5" fmla="*/ 0 w 3954482"/>
              <a:gd name="connsiteY5" fmla="*/ 447850 h 447850"/>
              <a:gd name="connsiteX6" fmla="*/ 0 w 3954482"/>
              <a:gd name="connsiteY6" fmla="*/ 190839 h 447850"/>
              <a:gd name="connsiteX7" fmla="*/ 0 w 3954482"/>
              <a:gd name="connsiteY7" fmla="*/ 138410 h 4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482" h="447850">
                <a:moveTo>
                  <a:pt x="0" y="0"/>
                </a:moveTo>
                <a:lnTo>
                  <a:pt x="3728546" y="0"/>
                </a:lnTo>
                <a:lnTo>
                  <a:pt x="3728546" y="138410"/>
                </a:lnTo>
                <a:lnTo>
                  <a:pt x="3954482" y="138410"/>
                </a:lnTo>
                <a:lnTo>
                  <a:pt x="3954482" y="447850"/>
                </a:lnTo>
                <a:lnTo>
                  <a:pt x="0" y="447850"/>
                </a:lnTo>
                <a:lnTo>
                  <a:pt x="0" y="190839"/>
                </a:lnTo>
                <a:lnTo>
                  <a:pt x="0" y="13841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id-ID">
              <a:solidFill>
                <a:srgbClr val="00B050"/>
              </a:solidFill>
            </a:endParaRPr>
          </a:p>
        </p:txBody>
      </p:sp>
      <p:sp>
        <p:nvSpPr>
          <p:cNvPr id="1050782" name="Freeform 16"/>
          <p:cNvSpPr/>
          <p:nvPr/>
        </p:nvSpPr>
        <p:spPr bwMode="auto">
          <a:xfrm>
            <a:off x="6664425" y="3175001"/>
            <a:ext cx="1301750" cy="2564590"/>
          </a:xfrm>
          <a:custGeom>
            <a:avLst/>
            <a:gdLst>
              <a:gd name="T0" fmla="*/ 820 w 820"/>
              <a:gd name="T1" fmla="*/ 631 h 1375"/>
              <a:gd name="T2" fmla="*/ 443 w 820"/>
              <a:gd name="T3" fmla="*/ 446 h 1375"/>
              <a:gd name="T4" fmla="*/ 443 w 820"/>
              <a:gd name="T5" fmla="*/ 444 h 1375"/>
              <a:gd name="T6" fmla="*/ 426 w 820"/>
              <a:gd name="T7" fmla="*/ 0 h 1375"/>
              <a:gd name="T8" fmla="*/ 398 w 820"/>
              <a:gd name="T9" fmla="*/ 0 h 1375"/>
              <a:gd name="T10" fmla="*/ 381 w 820"/>
              <a:gd name="T11" fmla="*/ 451 h 1375"/>
              <a:gd name="T12" fmla="*/ 0 w 820"/>
              <a:gd name="T13" fmla="*/ 608 h 1375"/>
              <a:gd name="T14" fmla="*/ 9 w 820"/>
              <a:gd name="T15" fmla="*/ 636 h 1375"/>
              <a:gd name="T16" fmla="*/ 388 w 820"/>
              <a:gd name="T17" fmla="*/ 510 h 1375"/>
              <a:gd name="T18" fmla="*/ 360 w 820"/>
              <a:gd name="T19" fmla="*/ 1375 h 1375"/>
              <a:gd name="T20" fmla="*/ 472 w 820"/>
              <a:gd name="T21" fmla="*/ 1375 h 1375"/>
              <a:gd name="T22" fmla="*/ 443 w 820"/>
              <a:gd name="T23" fmla="*/ 510 h 1375"/>
              <a:gd name="T24" fmla="*/ 805 w 820"/>
              <a:gd name="T25" fmla="*/ 660 h 1375"/>
              <a:gd name="T26" fmla="*/ 820 w 820"/>
              <a:gd name="T27" fmla="*/ 63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0" h="1375">
                <a:moveTo>
                  <a:pt x="820" y="631"/>
                </a:moveTo>
                <a:lnTo>
                  <a:pt x="443" y="446"/>
                </a:lnTo>
                <a:lnTo>
                  <a:pt x="443" y="444"/>
                </a:lnTo>
                <a:lnTo>
                  <a:pt x="426" y="0"/>
                </a:lnTo>
                <a:lnTo>
                  <a:pt x="398" y="0"/>
                </a:lnTo>
                <a:lnTo>
                  <a:pt x="381" y="451"/>
                </a:lnTo>
                <a:lnTo>
                  <a:pt x="0" y="608"/>
                </a:lnTo>
                <a:lnTo>
                  <a:pt x="9" y="636"/>
                </a:lnTo>
                <a:lnTo>
                  <a:pt x="388" y="510"/>
                </a:lnTo>
                <a:lnTo>
                  <a:pt x="360" y="1375"/>
                </a:lnTo>
                <a:lnTo>
                  <a:pt x="472" y="1375"/>
                </a:lnTo>
                <a:lnTo>
                  <a:pt x="443" y="510"/>
                </a:lnTo>
                <a:lnTo>
                  <a:pt x="805" y="660"/>
                </a:lnTo>
                <a:lnTo>
                  <a:pt x="820" y="631"/>
                </a:ln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3" name="Freeform 16"/>
          <p:cNvSpPr/>
          <p:nvPr/>
        </p:nvSpPr>
        <p:spPr bwMode="auto">
          <a:xfrm>
            <a:off x="7850745" y="4078123"/>
            <a:ext cx="1033205" cy="1732507"/>
          </a:xfrm>
          <a:custGeom>
            <a:avLst/>
            <a:gdLst>
              <a:gd name="T0" fmla="*/ 820 w 820"/>
              <a:gd name="T1" fmla="*/ 631 h 1375"/>
              <a:gd name="T2" fmla="*/ 443 w 820"/>
              <a:gd name="T3" fmla="*/ 446 h 1375"/>
              <a:gd name="T4" fmla="*/ 443 w 820"/>
              <a:gd name="T5" fmla="*/ 444 h 1375"/>
              <a:gd name="T6" fmla="*/ 426 w 820"/>
              <a:gd name="T7" fmla="*/ 0 h 1375"/>
              <a:gd name="T8" fmla="*/ 398 w 820"/>
              <a:gd name="T9" fmla="*/ 0 h 1375"/>
              <a:gd name="T10" fmla="*/ 381 w 820"/>
              <a:gd name="T11" fmla="*/ 451 h 1375"/>
              <a:gd name="T12" fmla="*/ 0 w 820"/>
              <a:gd name="T13" fmla="*/ 608 h 1375"/>
              <a:gd name="T14" fmla="*/ 9 w 820"/>
              <a:gd name="T15" fmla="*/ 636 h 1375"/>
              <a:gd name="T16" fmla="*/ 388 w 820"/>
              <a:gd name="T17" fmla="*/ 510 h 1375"/>
              <a:gd name="T18" fmla="*/ 360 w 820"/>
              <a:gd name="T19" fmla="*/ 1375 h 1375"/>
              <a:gd name="T20" fmla="*/ 472 w 820"/>
              <a:gd name="T21" fmla="*/ 1375 h 1375"/>
              <a:gd name="T22" fmla="*/ 443 w 820"/>
              <a:gd name="T23" fmla="*/ 510 h 1375"/>
              <a:gd name="T24" fmla="*/ 805 w 820"/>
              <a:gd name="T25" fmla="*/ 660 h 1375"/>
              <a:gd name="T26" fmla="*/ 820 w 820"/>
              <a:gd name="T27" fmla="*/ 63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0" h="1375">
                <a:moveTo>
                  <a:pt x="820" y="631"/>
                </a:moveTo>
                <a:lnTo>
                  <a:pt x="443" y="446"/>
                </a:lnTo>
                <a:lnTo>
                  <a:pt x="443" y="444"/>
                </a:lnTo>
                <a:lnTo>
                  <a:pt x="426" y="0"/>
                </a:lnTo>
                <a:lnTo>
                  <a:pt x="398" y="0"/>
                </a:lnTo>
                <a:lnTo>
                  <a:pt x="381" y="451"/>
                </a:lnTo>
                <a:lnTo>
                  <a:pt x="0" y="608"/>
                </a:lnTo>
                <a:lnTo>
                  <a:pt x="9" y="636"/>
                </a:lnTo>
                <a:lnTo>
                  <a:pt x="388" y="510"/>
                </a:lnTo>
                <a:lnTo>
                  <a:pt x="360" y="1375"/>
                </a:lnTo>
                <a:lnTo>
                  <a:pt x="472" y="1375"/>
                </a:lnTo>
                <a:lnTo>
                  <a:pt x="443" y="510"/>
                </a:lnTo>
                <a:lnTo>
                  <a:pt x="805" y="660"/>
                </a:lnTo>
                <a:lnTo>
                  <a:pt x="820" y="631"/>
                </a:ln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4" name="Freeform 20"/>
          <p:cNvSpPr>
            <a:spLocks noEditPoints="1"/>
          </p:cNvSpPr>
          <p:nvPr/>
        </p:nvSpPr>
        <p:spPr bwMode="auto">
          <a:xfrm flipH="1">
            <a:off x="9278748" y="2357397"/>
            <a:ext cx="2560638" cy="3521075"/>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5" name="Freeform 20"/>
          <p:cNvSpPr>
            <a:spLocks noEditPoints="1"/>
          </p:cNvSpPr>
          <p:nvPr/>
        </p:nvSpPr>
        <p:spPr bwMode="auto">
          <a:xfrm>
            <a:off x="2192079" y="3875097"/>
            <a:ext cx="1113077" cy="1530566"/>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6" name="Freeform 16"/>
          <p:cNvSpPr/>
          <p:nvPr/>
        </p:nvSpPr>
        <p:spPr bwMode="auto">
          <a:xfrm>
            <a:off x="9380059" y="4783372"/>
            <a:ext cx="705264" cy="1182607"/>
          </a:xfrm>
          <a:custGeom>
            <a:avLst/>
            <a:gdLst>
              <a:gd name="T0" fmla="*/ 820 w 820"/>
              <a:gd name="T1" fmla="*/ 631 h 1375"/>
              <a:gd name="T2" fmla="*/ 443 w 820"/>
              <a:gd name="T3" fmla="*/ 446 h 1375"/>
              <a:gd name="T4" fmla="*/ 443 w 820"/>
              <a:gd name="T5" fmla="*/ 444 h 1375"/>
              <a:gd name="T6" fmla="*/ 426 w 820"/>
              <a:gd name="T7" fmla="*/ 0 h 1375"/>
              <a:gd name="T8" fmla="*/ 398 w 820"/>
              <a:gd name="T9" fmla="*/ 0 h 1375"/>
              <a:gd name="T10" fmla="*/ 381 w 820"/>
              <a:gd name="T11" fmla="*/ 451 h 1375"/>
              <a:gd name="T12" fmla="*/ 0 w 820"/>
              <a:gd name="T13" fmla="*/ 608 h 1375"/>
              <a:gd name="T14" fmla="*/ 9 w 820"/>
              <a:gd name="T15" fmla="*/ 636 h 1375"/>
              <a:gd name="T16" fmla="*/ 388 w 820"/>
              <a:gd name="T17" fmla="*/ 510 h 1375"/>
              <a:gd name="T18" fmla="*/ 360 w 820"/>
              <a:gd name="T19" fmla="*/ 1375 h 1375"/>
              <a:gd name="T20" fmla="*/ 472 w 820"/>
              <a:gd name="T21" fmla="*/ 1375 h 1375"/>
              <a:gd name="T22" fmla="*/ 443 w 820"/>
              <a:gd name="T23" fmla="*/ 510 h 1375"/>
              <a:gd name="T24" fmla="*/ 805 w 820"/>
              <a:gd name="T25" fmla="*/ 660 h 1375"/>
              <a:gd name="T26" fmla="*/ 820 w 820"/>
              <a:gd name="T27" fmla="*/ 63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0" h="1375">
                <a:moveTo>
                  <a:pt x="820" y="631"/>
                </a:moveTo>
                <a:lnTo>
                  <a:pt x="443" y="446"/>
                </a:lnTo>
                <a:lnTo>
                  <a:pt x="443" y="444"/>
                </a:lnTo>
                <a:lnTo>
                  <a:pt x="426" y="0"/>
                </a:lnTo>
                <a:lnTo>
                  <a:pt x="398" y="0"/>
                </a:lnTo>
                <a:lnTo>
                  <a:pt x="381" y="451"/>
                </a:lnTo>
                <a:lnTo>
                  <a:pt x="0" y="608"/>
                </a:lnTo>
                <a:lnTo>
                  <a:pt x="9" y="636"/>
                </a:lnTo>
                <a:lnTo>
                  <a:pt x="388" y="510"/>
                </a:lnTo>
                <a:lnTo>
                  <a:pt x="360" y="1375"/>
                </a:lnTo>
                <a:lnTo>
                  <a:pt x="472" y="1375"/>
                </a:lnTo>
                <a:lnTo>
                  <a:pt x="443" y="510"/>
                </a:lnTo>
                <a:lnTo>
                  <a:pt x="805" y="660"/>
                </a:lnTo>
                <a:lnTo>
                  <a:pt x="820" y="631"/>
                </a:ln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7" name="Freeform 20"/>
          <p:cNvSpPr>
            <a:spLocks noEditPoints="1"/>
          </p:cNvSpPr>
          <p:nvPr/>
        </p:nvSpPr>
        <p:spPr bwMode="auto">
          <a:xfrm>
            <a:off x="286550" y="2707166"/>
            <a:ext cx="2255099" cy="3100934"/>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rgbClr val="00B050"/>
          </a:solidFill>
          <a:ln>
            <a:noFill/>
          </a:ln>
        </p:spPr>
        <p:txBody>
          <a:bodyPr vert="horz" wrap="square" lIns="91428" tIns="45714" rIns="91428" bIns="45714" numCol="1" anchor="t" anchorCtr="0" compatLnSpc="1"/>
          <a:lstStyle/>
          <a:p>
            <a:endParaRPr lang="id-ID">
              <a:solidFill>
                <a:srgbClr val="00B050"/>
              </a:solidFill>
            </a:endParaRPr>
          </a:p>
        </p:txBody>
      </p:sp>
      <p:sp>
        <p:nvSpPr>
          <p:cNvPr id="1050788" name="Rectangle 101"/>
          <p:cNvSpPr/>
          <p:nvPr/>
        </p:nvSpPr>
        <p:spPr>
          <a:xfrm>
            <a:off x="0" y="6470787"/>
            <a:ext cx="12192000" cy="2005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id-ID"/>
          </a:p>
        </p:txBody>
      </p:sp>
      <p:pic>
        <p:nvPicPr>
          <p:cNvPr id="2097210" name="Picture 2" descr="http://www.wh.gov.cn/2018wh/whyw/201909/W020190904315896021424.png"/>
          <p:cNvPicPr>
            <a:picLocks noChangeAspect="1" noChangeArrowheads="1"/>
          </p:cNvPicPr>
          <p:nvPr/>
        </p:nvPicPr>
        <p:blipFill>
          <a:blip r:embed="rId3"/>
          <a:srcRect/>
          <a:stretch>
            <a:fillRect/>
          </a:stretch>
        </p:blipFill>
        <p:spPr bwMode="auto">
          <a:xfrm>
            <a:off x="0" y="1"/>
            <a:ext cx="12192000" cy="6858000"/>
          </a:xfrm>
          <a:prstGeom prst="rect">
            <a:avLst/>
          </a:prstGeom>
          <a:noFill/>
        </p:spPr>
      </p:pic>
      <p:sp>
        <p:nvSpPr>
          <p:cNvPr id="1050789" name="TextBox 102"/>
          <p:cNvSpPr txBox="1"/>
          <p:nvPr/>
        </p:nvSpPr>
        <p:spPr>
          <a:xfrm>
            <a:off x="4792173" y="970992"/>
            <a:ext cx="3058573" cy="769441"/>
          </a:xfrm>
          <a:prstGeom prst="rect">
            <a:avLst/>
          </a:prstGeom>
          <a:noFill/>
        </p:spPr>
        <p:txBody>
          <a:bodyPr wrap="square" lIns="91428" tIns="45714" rIns="91428" bIns="45714" rtlCol="0">
            <a:spAutoFit/>
          </a:bodyPr>
          <a:lstStyle/>
          <a:p>
            <a:r>
              <a:rPr lang="en-US" sz="4400" b="1" dirty="0">
                <a:solidFill>
                  <a:srgbClr val="FF0000"/>
                </a:solidFill>
                <a:latin typeface="微软雅黑" panose="020B0503020204020204" charset="-122"/>
                <a:ea typeface="微软雅黑" panose="020B0503020204020204" charset="-122"/>
              </a:rPr>
              <a:t>THANKS!</a:t>
            </a:r>
            <a:endParaRPr lang="id-ID" sz="44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28"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cxnSp>
        <p:nvCxnSpPr>
          <p:cNvPr id="3145729" name="直接连接符 4"/>
          <p:cNvCxnSpPr>
            <a:cxnSpLocks/>
          </p:cNvCxnSpPr>
          <p:nvPr/>
        </p:nvCxnSpPr>
        <p:spPr>
          <a:xfrm>
            <a:off x="420817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8605" name="Rectangle 3"/>
          <p:cNvSpPr txBox="1">
            <a:spLocks noChangeArrowheads="1"/>
          </p:cNvSpPr>
          <p:nvPr/>
        </p:nvSpPr>
        <p:spPr>
          <a:xfrm>
            <a:off x="110168" y="1449184"/>
            <a:ext cx="3635567" cy="3321119"/>
          </a:xfrm>
          <a:prstGeom prst="rect">
            <a:avLst/>
          </a:prstGeom>
          <a:noFill/>
          <a:ln>
            <a:solidFill>
              <a:schemeClr val="accent1"/>
            </a:solidFill>
            <a:prstDash val="dash"/>
          </a:ln>
        </p:spPr>
        <p:txBody>
          <a:bodyPr anchor="ct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600" b="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b="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tx1"/>
              </a:buClr>
              <a:buChar char="•"/>
              <a:defRPr sz="2200" b="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har char="–"/>
              <a:defRPr sz="2000" b="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har char="»"/>
              <a:defRPr sz="1800" b="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1" indent="0" algn="just" defTabSz="993775">
              <a:lnSpc>
                <a:spcPct val="130000"/>
              </a:lnSpc>
              <a:buClr>
                <a:srgbClr val="0000FF"/>
              </a:buClr>
              <a:buNone/>
            </a:pPr>
            <a:r>
              <a:rPr lang="zh-CN" altLang="zh-CN" sz="1800" dirty="0"/>
              <a:t>湖北省作为中国的一个重要的经济和能源大省，拥有丰富的水电和一定的风电、太阳能等可再生能源资源。</a:t>
            </a:r>
            <a:r>
              <a:rPr lang="en-US" altLang="zh-CN" sz="1800" dirty="0"/>
              <a:t>2023</a:t>
            </a:r>
            <a:r>
              <a:rPr lang="zh-CN" altLang="zh-CN" sz="1800" dirty="0"/>
              <a:t>年，湖北省总发电量</a:t>
            </a:r>
            <a:r>
              <a:rPr lang="en-US" altLang="zh-CN" sz="1800" dirty="0"/>
              <a:t>3012.6</a:t>
            </a:r>
            <a:r>
              <a:rPr lang="zh-CN" altLang="zh-CN" sz="1800" dirty="0"/>
              <a:t>亿千瓦时，其中，火电占</a:t>
            </a:r>
            <a:r>
              <a:rPr lang="en-US" altLang="zh-CN" sz="1800" dirty="0"/>
              <a:t>49.6%</a:t>
            </a:r>
            <a:r>
              <a:rPr lang="zh-CN" altLang="zh-CN" sz="1800" dirty="0"/>
              <a:t>、水电占</a:t>
            </a:r>
            <a:r>
              <a:rPr lang="en-US" altLang="zh-CN" sz="1800" dirty="0"/>
              <a:t>41.3%</a:t>
            </a:r>
            <a:r>
              <a:rPr lang="zh-CN" altLang="zh-CN" sz="1800" dirty="0"/>
              <a:t>、风电占</a:t>
            </a:r>
            <a:r>
              <a:rPr lang="en-US" altLang="zh-CN" sz="1800" dirty="0"/>
              <a:t>5.1%</a:t>
            </a:r>
            <a:r>
              <a:rPr lang="zh-CN" altLang="zh-CN" sz="1800" dirty="0"/>
              <a:t>、光电占</a:t>
            </a:r>
            <a:r>
              <a:rPr lang="en-US" altLang="zh-CN" sz="1800" dirty="0"/>
              <a:t>3.9%</a:t>
            </a:r>
            <a:r>
              <a:rPr lang="zh-CN" altLang="zh-CN" sz="1800" dirty="0"/>
              <a:t>。</a:t>
            </a:r>
            <a:endParaRPr lang="zh-CN" altLang="en-US" sz="1735" b="1" dirty="0"/>
          </a:p>
        </p:txBody>
      </p:sp>
      <p:pic>
        <p:nvPicPr>
          <p:cNvPr id="2097153" name="图片 16" descr="https://pic2.zhimg.com/80/v2-245f507332499fea125a27308868c9d9_720w.webp"/>
          <p:cNvPicPr>
            <a:picLocks/>
          </p:cNvPicPr>
          <p:nvPr/>
        </p:nvPicPr>
        <p:blipFill rotWithShape="1">
          <a:blip r:embed="rId3"/>
          <a:srcRect l="3004" t="6554" r="4642" b="2404"/>
          <a:stretch>
            <a:fillRect/>
          </a:stretch>
        </p:blipFill>
        <p:spPr bwMode="auto">
          <a:xfrm>
            <a:off x="4847422" y="1322025"/>
            <a:ext cx="6356732" cy="3051672"/>
          </a:xfrm>
          <a:prstGeom prst="rect">
            <a:avLst/>
          </a:prstGeom>
          <a:noFill/>
          <a:ln>
            <a:noFill/>
          </a:ln>
        </p:spPr>
      </p:pic>
      <p:sp>
        <p:nvSpPr>
          <p:cNvPr id="1048606" name="Rectangle 3"/>
          <p:cNvSpPr txBox="1">
            <a:spLocks noChangeArrowheads="1"/>
          </p:cNvSpPr>
          <p:nvPr/>
        </p:nvSpPr>
        <p:spPr>
          <a:xfrm>
            <a:off x="4746432" y="4483865"/>
            <a:ext cx="7085683" cy="1916935"/>
          </a:xfrm>
          <a:prstGeom prst="rect">
            <a:avLst/>
          </a:prstGeom>
          <a:noFill/>
          <a:ln>
            <a:solidFill>
              <a:schemeClr val="accent1"/>
            </a:solidFill>
            <a:prstDash val="dash"/>
          </a:ln>
        </p:spPr>
        <p:txBody>
          <a:bodyPr anchor="ct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600" b="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b="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tx1"/>
              </a:buClr>
              <a:buChar char="•"/>
              <a:defRPr sz="2200" b="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har char="–"/>
              <a:defRPr sz="2000" b="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har char="»"/>
              <a:defRPr sz="1800" b="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1" indent="0" algn="just" defTabSz="993775">
              <a:lnSpc>
                <a:spcPct val="130000"/>
              </a:lnSpc>
              <a:buClr>
                <a:srgbClr val="0000FF"/>
              </a:buClr>
              <a:buNone/>
            </a:pPr>
            <a:r>
              <a:rPr lang="zh-CN" altLang="zh-CN" sz="1800" dirty="0"/>
              <a:t>虚拟电厂（</a:t>
            </a:r>
            <a:r>
              <a:rPr lang="en-US" altLang="zh-CN" sz="1800" dirty="0"/>
              <a:t>VPP</a:t>
            </a:r>
            <a:r>
              <a:rPr lang="zh-CN" altLang="zh-CN" sz="1800" dirty="0"/>
              <a:t>）指利用软件系统和信息通信技术，将分布式发电、储能和可控负荷资源聚合并进行电力调度的协调优化，从而实现电力系统的供需平衡的电力管理系统。湖北省虚拟电厂主要是结合电网实际，</a:t>
            </a:r>
            <a:r>
              <a:rPr lang="zh-CN" altLang="en-US" sz="1800" dirty="0"/>
              <a:t>以</a:t>
            </a:r>
            <a:r>
              <a:rPr lang="zh-CN" altLang="zh-CN" sz="1800" dirty="0">
                <a:solidFill>
                  <a:srgbClr val="FF0000"/>
                </a:solidFill>
              </a:rPr>
              <a:t>参与需求侧响应进行调峰</a:t>
            </a:r>
            <a:r>
              <a:rPr lang="zh-CN" altLang="en-US" sz="1800" dirty="0">
                <a:solidFill>
                  <a:srgbClr val="FF0000"/>
                </a:solidFill>
              </a:rPr>
              <a:t>形式</a:t>
            </a:r>
            <a:r>
              <a:rPr lang="zh-CN" altLang="zh-CN" sz="1800" dirty="0"/>
              <a:t>建设，</a:t>
            </a:r>
            <a:r>
              <a:rPr lang="zh-CN" altLang="en-US" sz="1800" dirty="0"/>
              <a:t>取得了一定成果</a:t>
            </a:r>
            <a:r>
              <a:rPr lang="zh-CN" altLang="zh-CN" sz="1800" dirty="0"/>
              <a:t>，但同时也面临着一定的挑战。</a:t>
            </a:r>
            <a:endParaRPr lang="zh-CN" altLang="en-US" sz="1735" b="1"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30"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861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政策支持</a:t>
            </a:r>
          </a:p>
        </p:txBody>
      </p:sp>
      <p:sp>
        <p:nvSpPr>
          <p:cNvPr id="1048612"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61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8614" name="任意多边形 45"/>
          <p:cNvSpPr/>
          <p:nvPr/>
        </p:nvSpPr>
        <p:spPr>
          <a:xfrm>
            <a:off x="370539" y="164914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615"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8616"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31"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8617"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项目建设</a:t>
            </a:r>
          </a:p>
        </p:txBody>
      </p:sp>
      <p:sp>
        <p:nvSpPr>
          <p:cNvPr id="1048618"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619"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8620"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621"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8622"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54" name="组合 27"/>
          <p:cNvGrpSpPr/>
          <p:nvPr/>
        </p:nvGrpSpPr>
        <p:grpSpPr>
          <a:xfrm>
            <a:off x="3063717" y="952344"/>
            <a:ext cx="8604628" cy="1168299"/>
            <a:chOff x="2715" y="1353"/>
            <a:chExt cx="12836" cy="2227"/>
          </a:xfrm>
        </p:grpSpPr>
        <p:grpSp>
          <p:nvGrpSpPr>
            <p:cNvPr id="55" name="组合 28"/>
            <p:cNvGrpSpPr/>
            <p:nvPr/>
          </p:nvGrpSpPr>
          <p:grpSpPr>
            <a:xfrm>
              <a:off x="6250" y="1851"/>
              <a:ext cx="1935" cy="1453"/>
              <a:chOff x="1775754" y="2200497"/>
              <a:chExt cx="1250571" cy="906966"/>
            </a:xfrm>
          </p:grpSpPr>
          <p:sp>
            <p:nvSpPr>
              <p:cNvPr id="1048623"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4"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5"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6"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7"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8"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29"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0"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1"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2"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3"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4"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5"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6"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7"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8"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39"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0"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1"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2"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3"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4"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5"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6"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7"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8"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49"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0"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1"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2"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3"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4"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5"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6"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7"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8"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59"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0"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1"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2"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3"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4"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5"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6"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7"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8"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69"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0"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1"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2"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3"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4"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5"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6"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7"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8"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79"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0"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1"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2"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3"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4"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5"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6"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7"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8"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89"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0"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1"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2"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3"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4"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5"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6"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7"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8"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699"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0"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1"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2"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3"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4"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5"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6"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7"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8"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09"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10"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11"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2"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3"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4"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5"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6"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7"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8"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19"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720"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54"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55"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56"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8721" name="矩形 1"/>
          <p:cNvSpPr/>
          <p:nvPr/>
        </p:nvSpPr>
        <p:spPr>
          <a:xfrm>
            <a:off x="2636905" y="2218533"/>
            <a:ext cx="9554876" cy="4206241"/>
          </a:xfrm>
          <a:prstGeom prst="rect">
            <a:avLst/>
          </a:prstGeom>
        </p:spPr>
        <p:txBody>
          <a:bodyPr wrap="square">
            <a:spAutoFit/>
          </a:bodyPr>
          <a:lstStyle/>
          <a:p>
            <a:pPr>
              <a:lnSpc>
                <a:spcPct val="150000"/>
              </a:lnSpc>
            </a:pPr>
            <a:r>
              <a:rPr lang="zh-CN" altLang="zh-CN" sz="2000" b="1" kern="0" dirty="0">
                <a:solidFill>
                  <a:srgbClr val="5F5F5F"/>
                </a:solidFill>
                <a:latin typeface="微软雅黑" panose="020B0503020204020204" charset="-122"/>
                <a:ea typeface="微软雅黑" panose="020B0503020204020204" charset="-122"/>
              </a:rPr>
              <a:t>湖北省能源局发布《湖北省电力需求响应实施方案（试行）》、《湖北省电力需求响应实施方案（第三版）》等，响应补贴标准最高为</a:t>
            </a:r>
            <a:r>
              <a:rPr lang="en-US" altLang="zh-CN" sz="2000" b="1" kern="0" dirty="0">
                <a:solidFill>
                  <a:srgbClr val="FF0000"/>
                </a:solidFill>
                <a:latin typeface="微软雅黑" panose="020B0503020204020204" charset="-122"/>
                <a:ea typeface="微软雅黑" panose="020B0503020204020204" charset="-122"/>
              </a:rPr>
              <a:t>25</a:t>
            </a:r>
            <a:r>
              <a:rPr lang="zh-CN" altLang="zh-CN" sz="2000" b="1" kern="0" dirty="0">
                <a:solidFill>
                  <a:srgbClr val="FF0000"/>
                </a:solidFill>
                <a:latin typeface="微软雅黑" panose="020B0503020204020204" charset="-122"/>
                <a:ea typeface="微软雅黑" panose="020B0503020204020204" charset="-122"/>
              </a:rPr>
              <a:t>元</a:t>
            </a:r>
            <a:r>
              <a:rPr lang="en-US" altLang="zh-CN" sz="2000" b="1" kern="0" dirty="0">
                <a:solidFill>
                  <a:srgbClr val="FF0000"/>
                </a:solidFill>
                <a:latin typeface="微软雅黑" panose="020B0503020204020204" charset="-122"/>
                <a:ea typeface="微软雅黑" panose="020B0503020204020204" charset="-122"/>
              </a:rPr>
              <a:t>/</a:t>
            </a:r>
            <a:r>
              <a:rPr lang="zh-CN" altLang="zh-CN" sz="2000" b="1" kern="0" dirty="0">
                <a:solidFill>
                  <a:srgbClr val="FF0000"/>
                </a:solidFill>
                <a:latin typeface="微软雅黑" panose="020B0503020204020204" charset="-122"/>
                <a:ea typeface="微软雅黑" panose="020B0503020204020204" charset="-122"/>
              </a:rPr>
              <a:t>千瓦</a:t>
            </a:r>
            <a:r>
              <a:rPr lang="zh-CN" altLang="zh-CN" sz="2000" b="1" kern="0" dirty="0">
                <a:solidFill>
                  <a:srgbClr val="5F5F5F"/>
                </a:solidFill>
                <a:latin typeface="微软雅黑" panose="020B0503020204020204" charset="-122"/>
                <a:ea typeface="微软雅黑" panose="020B0503020204020204" charset="-122"/>
              </a:rPr>
              <a:t>；</a:t>
            </a:r>
            <a:endParaRPr lang="en-US" altLang="zh-CN" sz="20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000" b="1" kern="0" dirty="0">
                <a:solidFill>
                  <a:srgbClr val="5F5F5F"/>
                </a:solidFill>
                <a:latin typeface="微软雅黑" panose="020B0503020204020204" charset="-122"/>
                <a:ea typeface="微软雅黑" panose="020B0503020204020204" charset="-122"/>
              </a:rPr>
              <a:t>华中监管局印发《华中区域电力辅助服务管理实施细则》和《华中区域电力并网运行管理实施细则》，有偿调峰的补偿标准为</a:t>
            </a:r>
            <a:r>
              <a:rPr lang="en-US" altLang="zh-CN" sz="2000" b="1" kern="0" dirty="0">
                <a:solidFill>
                  <a:srgbClr val="FF0000"/>
                </a:solidFill>
                <a:latin typeface="微软雅黑" panose="020B0503020204020204" charset="-122"/>
                <a:ea typeface="微软雅黑" panose="020B0503020204020204" charset="-122"/>
              </a:rPr>
              <a:t>300</a:t>
            </a:r>
            <a:r>
              <a:rPr lang="zh-CN" altLang="zh-CN" sz="2000" b="1" kern="0" dirty="0">
                <a:solidFill>
                  <a:srgbClr val="FF0000"/>
                </a:solidFill>
                <a:latin typeface="微软雅黑" panose="020B0503020204020204" charset="-122"/>
                <a:ea typeface="微软雅黑" panose="020B0503020204020204" charset="-122"/>
              </a:rPr>
              <a:t>元</a:t>
            </a:r>
            <a:r>
              <a:rPr lang="en-US" altLang="zh-CN" sz="2000" b="1" kern="0" dirty="0">
                <a:solidFill>
                  <a:srgbClr val="FF0000"/>
                </a:solidFill>
                <a:latin typeface="微软雅黑" panose="020B0503020204020204" charset="-122"/>
                <a:ea typeface="微软雅黑" panose="020B0503020204020204" charset="-122"/>
              </a:rPr>
              <a:t>/MWh</a:t>
            </a:r>
            <a:r>
              <a:rPr lang="zh-CN" altLang="zh-CN" sz="2000" b="1" kern="0" dirty="0">
                <a:solidFill>
                  <a:srgbClr val="5F5F5F"/>
                </a:solidFill>
                <a:latin typeface="微软雅黑" panose="020B0503020204020204" charset="-122"/>
                <a:ea typeface="微软雅黑" panose="020B0503020204020204" charset="-122"/>
              </a:rPr>
              <a:t>；</a:t>
            </a:r>
            <a:endParaRPr lang="en-US" altLang="zh-CN" sz="20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000" b="1" kern="0" dirty="0">
                <a:solidFill>
                  <a:srgbClr val="5F5F5F"/>
                </a:solidFill>
                <a:latin typeface="微软雅黑" panose="020B0503020204020204" charset="-122"/>
                <a:ea typeface="微软雅黑" panose="020B0503020204020204" charset="-122"/>
              </a:rPr>
              <a:t>华中监管局印发《湖北源网荷储电力调峰辅助服务市场运营规则》，</a:t>
            </a:r>
            <a:r>
              <a:rPr lang="zh-CN" altLang="zh-CN" sz="2000" b="1" kern="0" dirty="0">
                <a:solidFill>
                  <a:srgbClr val="FF0000"/>
                </a:solidFill>
                <a:latin typeface="微软雅黑" panose="020B0503020204020204" charset="-122"/>
                <a:ea typeface="微软雅黑" panose="020B0503020204020204" charset="-122"/>
              </a:rPr>
              <a:t>首次将虚拟电厂</a:t>
            </a:r>
            <a:r>
              <a:rPr lang="zh-CN" altLang="zh-CN" sz="2000" b="1" kern="0" dirty="0">
                <a:solidFill>
                  <a:srgbClr val="5F5F5F"/>
                </a:solidFill>
                <a:latin typeface="微软雅黑" panose="020B0503020204020204" charset="-122"/>
                <a:ea typeface="微软雅黑" panose="020B0503020204020204" charset="-122"/>
              </a:rPr>
              <a:t>，包括以独立方式参与市场的电力用户和以聚合方式参与市场的负荷聚合商（含具备负荷调整能力的售电公司）</a:t>
            </a:r>
            <a:r>
              <a:rPr lang="zh-CN" altLang="zh-CN" sz="2000" b="1" kern="0" dirty="0">
                <a:solidFill>
                  <a:srgbClr val="FF0000"/>
                </a:solidFill>
                <a:latin typeface="微软雅黑" panose="020B0503020204020204" charset="-122"/>
                <a:ea typeface="微软雅黑" panose="020B0503020204020204" charset="-122"/>
              </a:rPr>
              <a:t>正式纳入电力辅助服务市场</a:t>
            </a:r>
            <a:r>
              <a:rPr lang="zh-CN" altLang="zh-CN" sz="2000" b="1" kern="0" dirty="0">
                <a:solidFill>
                  <a:srgbClr val="5F5F5F"/>
                </a:solidFill>
                <a:latin typeface="微软雅黑" panose="020B0503020204020204" charset="-122"/>
                <a:ea typeface="微软雅黑" panose="020B0503020204020204" charset="-122"/>
              </a:rPr>
              <a:t>，鼓励虚拟电厂通过（含负荷聚合商）改变用电时段，在低谷时段增加用电（填谷）和在高峰时段减少用电（削峰）参与调峰市场；</a:t>
            </a:r>
            <a:endParaRPr lang="en-US" altLang="zh-CN" sz="2000" b="1" kern="0" dirty="0">
              <a:solidFill>
                <a:srgbClr val="5F5F5F"/>
              </a:solidFill>
              <a:latin typeface="微软雅黑" panose="020B0503020204020204" charset="-122"/>
              <a:ea typeface="微软雅黑" panose="020B0503020204020204"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32"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8726"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政策支持</a:t>
            </a:r>
          </a:p>
        </p:txBody>
      </p:sp>
      <p:sp>
        <p:nvSpPr>
          <p:cNvPr id="1048727"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728"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8729" name="任意多边形 45"/>
          <p:cNvSpPr/>
          <p:nvPr/>
        </p:nvSpPr>
        <p:spPr>
          <a:xfrm>
            <a:off x="370539" y="1649148"/>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730"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8731"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33"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8732"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项目建设</a:t>
            </a:r>
          </a:p>
        </p:txBody>
      </p:sp>
      <p:sp>
        <p:nvSpPr>
          <p:cNvPr id="1048733"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734"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8735"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736"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8737"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59" name="组合 27"/>
          <p:cNvGrpSpPr/>
          <p:nvPr/>
        </p:nvGrpSpPr>
        <p:grpSpPr>
          <a:xfrm>
            <a:off x="3063717" y="952344"/>
            <a:ext cx="8604628" cy="1168299"/>
            <a:chOff x="2715" y="1353"/>
            <a:chExt cx="12836" cy="2227"/>
          </a:xfrm>
        </p:grpSpPr>
        <p:grpSp>
          <p:nvGrpSpPr>
            <p:cNvPr id="60" name="组合 28"/>
            <p:cNvGrpSpPr/>
            <p:nvPr/>
          </p:nvGrpSpPr>
          <p:grpSpPr>
            <a:xfrm>
              <a:off x="6250" y="1851"/>
              <a:ext cx="1935" cy="1453"/>
              <a:chOff x="1775754" y="2200497"/>
              <a:chExt cx="1250571" cy="906966"/>
            </a:xfrm>
          </p:grpSpPr>
          <p:sp>
            <p:nvSpPr>
              <p:cNvPr id="1048738"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39"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0"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1"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2"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3"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4"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5"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6"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7"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8"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49"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0"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1"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2"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3"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4"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5"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6"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7"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8"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59"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0"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1"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2"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3"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4"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5"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6"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7"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8"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69"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0"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1"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2"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3"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4"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5"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6"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7"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8"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79"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0"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1"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2"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3"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4"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5"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6"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7"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8"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89"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0"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1"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2"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3"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4"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5"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6"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7"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8"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799"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0"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1"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2"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3"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4"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5"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6"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7"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8"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09"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0"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1"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2"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3"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4"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5"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6"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7"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8"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19"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0"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1"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2"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3"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4"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5"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26"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27"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28"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29"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0"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1"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2"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3"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4"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835"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57"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58"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59"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8836" name="矩形 1"/>
          <p:cNvSpPr/>
          <p:nvPr/>
        </p:nvSpPr>
        <p:spPr>
          <a:xfrm>
            <a:off x="2637124" y="2455422"/>
            <a:ext cx="9554876" cy="199644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《黄石市支持虚拟电厂（磁湖电厂）建设发展的若干措施（试行）》，出台的</a:t>
            </a:r>
            <a:r>
              <a:rPr lang="en-US" altLang="zh-CN" sz="2200" b="1" kern="0" dirty="0">
                <a:solidFill>
                  <a:srgbClr val="FF0000"/>
                </a:solidFill>
                <a:latin typeface="微软雅黑" panose="020B0503020204020204" charset="-122"/>
                <a:ea typeface="微软雅黑" panose="020B0503020204020204" charset="-122"/>
              </a:rPr>
              <a:t>19</a:t>
            </a:r>
            <a:r>
              <a:rPr lang="zh-CN" altLang="zh-CN" sz="2200" b="1" kern="0" dirty="0">
                <a:solidFill>
                  <a:srgbClr val="FF0000"/>
                </a:solidFill>
                <a:latin typeface="微软雅黑" panose="020B0503020204020204" charset="-122"/>
                <a:ea typeface="微软雅黑" panose="020B0503020204020204" charset="-122"/>
              </a:rPr>
              <a:t>条措施</a:t>
            </a:r>
            <a:r>
              <a:rPr lang="zh-CN" altLang="zh-CN" sz="2200" b="1" kern="0" dirty="0">
                <a:solidFill>
                  <a:srgbClr val="5F5F5F"/>
                </a:solidFill>
                <a:latin typeface="微软雅黑" panose="020B0503020204020204" charset="-122"/>
                <a:ea typeface="微软雅黑" panose="020B0503020204020204" charset="-122"/>
              </a:rPr>
              <a:t>从推动分布式资源有效集聚、推动分布式资源建设与智能化改造、强化关键设备产品有效供给、建立健全虚拟电厂运营机制和营造促进虚拟电厂发展的良好氛围</a:t>
            </a:r>
            <a:r>
              <a:rPr lang="zh-CN" altLang="zh-CN" sz="2200" b="1" kern="0" dirty="0">
                <a:solidFill>
                  <a:srgbClr val="FF0000"/>
                </a:solidFill>
                <a:latin typeface="微软雅黑" panose="020B0503020204020204" charset="-122"/>
                <a:ea typeface="微软雅黑" panose="020B0503020204020204" charset="-122"/>
              </a:rPr>
              <a:t>五个方面</a:t>
            </a:r>
            <a:r>
              <a:rPr lang="zh-CN" altLang="zh-CN" sz="2200" b="1" kern="0" dirty="0">
                <a:solidFill>
                  <a:srgbClr val="5F5F5F"/>
                </a:solidFill>
                <a:latin typeface="微软雅黑" panose="020B0503020204020204" charset="-122"/>
                <a:ea typeface="微软雅黑" panose="020B0503020204020204" charset="-122"/>
              </a:rPr>
              <a:t>支持虚拟电厂建设发展</a:t>
            </a:r>
            <a:r>
              <a:rPr lang="zh-CN" altLang="en-US" sz="2200" b="1" kern="0" dirty="0">
                <a:solidFill>
                  <a:srgbClr val="5F5F5F"/>
                </a:solidFill>
                <a:latin typeface="微软雅黑" panose="020B0503020204020204" charset="-122"/>
                <a:ea typeface="微软雅黑" panose="020B0503020204020204" charset="-122"/>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34"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884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8842"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84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8844"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技术研发</a:t>
            </a:r>
          </a:p>
        </p:txBody>
      </p:sp>
      <p:sp>
        <p:nvSpPr>
          <p:cNvPr id="1048845"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35"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8846"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项目建设</a:t>
            </a:r>
          </a:p>
        </p:txBody>
      </p:sp>
      <p:sp>
        <p:nvSpPr>
          <p:cNvPr id="1048847"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848"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8849"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850"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8851"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64" name="组合 27"/>
          <p:cNvGrpSpPr/>
          <p:nvPr/>
        </p:nvGrpSpPr>
        <p:grpSpPr>
          <a:xfrm>
            <a:off x="3063717" y="952344"/>
            <a:ext cx="8604628" cy="1168299"/>
            <a:chOff x="2715" y="1353"/>
            <a:chExt cx="12836" cy="2227"/>
          </a:xfrm>
        </p:grpSpPr>
        <p:grpSp>
          <p:nvGrpSpPr>
            <p:cNvPr id="65" name="组合 28"/>
            <p:cNvGrpSpPr/>
            <p:nvPr/>
          </p:nvGrpSpPr>
          <p:grpSpPr>
            <a:xfrm>
              <a:off x="6250" y="1851"/>
              <a:ext cx="1935" cy="1453"/>
              <a:chOff x="1775754" y="2200497"/>
              <a:chExt cx="1250571" cy="906966"/>
            </a:xfrm>
          </p:grpSpPr>
          <p:sp>
            <p:nvSpPr>
              <p:cNvPr id="1048852"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3"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4"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5"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6"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7"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8"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59"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0"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1"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2"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3"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4"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5"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6"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7"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8"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69"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0"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1"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2"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3"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4"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5"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6"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7"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8"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79"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0"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1"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2"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3"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4"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5"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6"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7"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8"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89"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0"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1"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2"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3"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4"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5"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6"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7"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8"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899"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0"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1"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2"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3"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4"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5"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6"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7"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8"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09"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0"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1"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2"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3"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4"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5"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6"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7"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8"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19"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0"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1"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2"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3"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4"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5"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6"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7"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8"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29"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0"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1"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2"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3"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4"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5"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6"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7"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8"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39"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40"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1"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2"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3"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4"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5"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6"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7"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8"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8949"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60"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61"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62"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8950" name="矩形 1"/>
          <p:cNvSpPr/>
          <p:nvPr/>
        </p:nvSpPr>
        <p:spPr>
          <a:xfrm>
            <a:off x="2637124" y="2455422"/>
            <a:ext cx="9554876" cy="294894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湖北省加大了虚拟电厂相关技术的研发力度，包括分布式能源接入、储能技术、需求侧管理等方面。国网湖北电力</a:t>
            </a:r>
            <a:r>
              <a:rPr lang="zh-CN" altLang="zh-CN" sz="2200" b="1" kern="0" dirty="0">
                <a:solidFill>
                  <a:srgbClr val="FF0000"/>
                </a:solidFill>
                <a:latin typeface="微软雅黑" panose="020B0503020204020204" charset="-122"/>
                <a:ea typeface="微软雅黑" panose="020B0503020204020204" charset="-122"/>
              </a:rPr>
              <a:t>聚焦电网供需矛盾和新能源消纳</a:t>
            </a:r>
            <a:r>
              <a:rPr lang="zh-CN" altLang="zh-CN" sz="2200" b="1" kern="0" dirty="0">
                <a:solidFill>
                  <a:srgbClr val="5F5F5F"/>
                </a:solidFill>
                <a:latin typeface="微软雅黑" panose="020B0503020204020204" charset="-122"/>
                <a:ea typeface="微软雅黑" panose="020B0503020204020204" charset="-122"/>
              </a:rPr>
              <a:t>等问题，围绕实施路径规划、可调资源挖掘、市场机制完善等方面，健全虚拟电厂运营机制，加强技术创新攻关，积极进行分布式资源建设与智能化改造，加大关键设备产品有效供给，初步形成了</a:t>
            </a:r>
            <a:r>
              <a:rPr lang="en-US" altLang="zh-CN" sz="2200" b="1" kern="0" dirty="0">
                <a:solidFill>
                  <a:srgbClr val="5F5F5F"/>
                </a:solidFill>
                <a:latin typeface="微软雅黑" panose="020B0503020204020204" charset="-122"/>
                <a:ea typeface="微软雅黑" panose="020B0503020204020204" charset="-122"/>
              </a:rPr>
              <a:t>“</a:t>
            </a:r>
            <a:r>
              <a:rPr lang="zh-CN" altLang="zh-CN" sz="2200" b="1" kern="0" dirty="0">
                <a:solidFill>
                  <a:srgbClr val="5F5F5F"/>
                </a:solidFill>
                <a:latin typeface="微软雅黑" panose="020B0503020204020204" charset="-122"/>
                <a:ea typeface="微软雅黑" panose="020B0503020204020204" charset="-122"/>
              </a:rPr>
              <a:t>源网荷储</a:t>
            </a:r>
            <a:r>
              <a:rPr lang="en-US" altLang="zh-CN" sz="2200" b="1" kern="0" dirty="0">
                <a:solidFill>
                  <a:srgbClr val="5F5F5F"/>
                </a:solidFill>
                <a:latin typeface="微软雅黑" panose="020B0503020204020204" charset="-122"/>
                <a:ea typeface="微软雅黑" panose="020B0503020204020204" charset="-122"/>
              </a:rPr>
              <a:t>”</a:t>
            </a:r>
            <a:r>
              <a:rPr lang="zh-CN" altLang="zh-CN" sz="2200" b="1" kern="0" dirty="0">
                <a:solidFill>
                  <a:srgbClr val="5F5F5F"/>
                </a:solidFill>
                <a:latin typeface="微软雅黑" panose="020B0503020204020204" charset="-122"/>
                <a:ea typeface="微软雅黑" panose="020B0503020204020204" charset="-122"/>
              </a:rPr>
              <a:t>协同互动的调控运行模式。</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8951"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5"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36"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8956"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8957"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958"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8959"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8960"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37"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8961"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项目建设</a:t>
            </a:r>
          </a:p>
        </p:txBody>
      </p:sp>
      <p:sp>
        <p:nvSpPr>
          <p:cNvPr id="1048962"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963"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8964"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8965"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8966"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69" name="组合 27"/>
          <p:cNvGrpSpPr/>
          <p:nvPr/>
        </p:nvGrpSpPr>
        <p:grpSpPr>
          <a:xfrm>
            <a:off x="3063717" y="952344"/>
            <a:ext cx="8604628" cy="1168299"/>
            <a:chOff x="2715" y="1353"/>
            <a:chExt cx="12836" cy="2227"/>
          </a:xfrm>
        </p:grpSpPr>
        <p:grpSp>
          <p:nvGrpSpPr>
            <p:cNvPr id="70" name="组合 28"/>
            <p:cNvGrpSpPr/>
            <p:nvPr/>
          </p:nvGrpSpPr>
          <p:grpSpPr>
            <a:xfrm>
              <a:off x="6250" y="1851"/>
              <a:ext cx="1935" cy="1453"/>
              <a:chOff x="1775754" y="2200497"/>
              <a:chExt cx="1250571" cy="906966"/>
            </a:xfrm>
          </p:grpSpPr>
          <p:sp>
            <p:nvSpPr>
              <p:cNvPr id="1048967"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68"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69"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0"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1"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2"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3"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4"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5"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6"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7"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8"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79"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0"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1"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2"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3"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4"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5"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6"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7"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8"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89"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0"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1"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2"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3"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4"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5"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6"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7"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8"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8999"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0"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1"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2"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3"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4"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5"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6"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7"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8"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09"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0"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1"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2"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3"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4"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5"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6"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7"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8"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19"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0"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1"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2"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3"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4"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5"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6"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7"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8"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29"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0"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1"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2"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3"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4"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5"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6"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7"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8"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39"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0"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1"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2"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3"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4"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5"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6"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7"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8"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49"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0"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1"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2"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3"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4"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55"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56"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57"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58"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59"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60"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61"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62"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63"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064"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63"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64"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65"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065" name="矩形 1"/>
          <p:cNvSpPr/>
          <p:nvPr/>
        </p:nvSpPr>
        <p:spPr>
          <a:xfrm>
            <a:off x="2637124" y="2455422"/>
            <a:ext cx="9554876" cy="2948941"/>
          </a:xfrm>
          <a:prstGeom prst="rect">
            <a:avLst/>
          </a:prstGeom>
        </p:spPr>
        <p:txBody>
          <a:bodyPr wrap="square">
            <a:spAutoFit/>
          </a:bodyPr>
          <a:lstStyle/>
          <a:p>
            <a:pPr>
              <a:lnSpc>
                <a:spcPct val="150000"/>
              </a:lnSpc>
            </a:pPr>
            <a:r>
              <a:rPr lang="zh-CN" altLang="zh-CN" sz="2200" b="1" kern="0" dirty="0">
                <a:solidFill>
                  <a:srgbClr val="5F5F5F"/>
                </a:solidFill>
                <a:latin typeface="微软雅黑" panose="020B0503020204020204" charset="-122"/>
                <a:ea typeface="微软雅黑" panose="020B0503020204020204" charset="-122"/>
              </a:rPr>
              <a:t>国网湖北电力建成</a:t>
            </a:r>
            <a:r>
              <a:rPr lang="zh-CN" altLang="zh-CN" sz="2200" b="1" kern="0" dirty="0">
                <a:solidFill>
                  <a:srgbClr val="FF0000"/>
                </a:solidFill>
                <a:latin typeface="微软雅黑" panose="020B0503020204020204" charset="-122"/>
                <a:ea typeface="微软雅黑" panose="020B0503020204020204" charset="-122"/>
              </a:rPr>
              <a:t>华中区域首个省级虚拟电厂管控平台</a:t>
            </a:r>
            <a:r>
              <a:rPr lang="zh-CN" altLang="zh-CN" sz="2200" b="1" kern="0" dirty="0">
                <a:solidFill>
                  <a:srgbClr val="5F5F5F"/>
                </a:solidFill>
                <a:latin typeface="微软雅黑" panose="020B0503020204020204" charset="-122"/>
                <a:ea typeface="微软雅黑" panose="020B0503020204020204" charset="-122"/>
              </a:rPr>
              <a:t>，已接入</a:t>
            </a:r>
            <a:r>
              <a:rPr lang="en-US" altLang="zh-CN" sz="2200" b="1" kern="0" dirty="0">
                <a:solidFill>
                  <a:srgbClr val="FF0000"/>
                </a:solidFill>
                <a:latin typeface="微软雅黑" panose="020B0503020204020204" charset="-122"/>
                <a:ea typeface="微软雅黑" panose="020B0503020204020204" charset="-122"/>
              </a:rPr>
              <a:t>9</a:t>
            </a:r>
            <a:r>
              <a:rPr lang="zh-CN" altLang="zh-CN" sz="2200" b="1" kern="0" dirty="0">
                <a:solidFill>
                  <a:srgbClr val="FF0000"/>
                </a:solidFill>
                <a:latin typeface="微软雅黑" panose="020B0503020204020204" charset="-122"/>
                <a:ea typeface="微软雅黑" panose="020B0503020204020204" charset="-122"/>
              </a:rPr>
              <a:t>家</a:t>
            </a:r>
            <a:r>
              <a:rPr lang="zh-CN" altLang="zh-CN" sz="2200" b="1" kern="0" dirty="0">
                <a:solidFill>
                  <a:srgbClr val="5F5F5F"/>
                </a:solidFill>
                <a:latin typeface="微软雅黑" panose="020B0503020204020204" charset="-122"/>
                <a:ea typeface="微软雅黑" panose="020B0503020204020204" charset="-122"/>
              </a:rPr>
              <a:t>虚拟电厂，</a:t>
            </a:r>
            <a:r>
              <a:rPr lang="en-US" altLang="zh-CN" sz="2200" b="1" kern="0" dirty="0">
                <a:solidFill>
                  <a:srgbClr val="5F5F5F"/>
                </a:solidFill>
                <a:latin typeface="微软雅黑" panose="020B0503020204020204" charset="-122"/>
                <a:ea typeface="微软雅黑" panose="020B0503020204020204" charset="-122"/>
              </a:rPr>
              <a:t>13000</a:t>
            </a:r>
            <a:r>
              <a:rPr lang="zh-CN" altLang="zh-CN" sz="2200" b="1" kern="0" dirty="0">
                <a:solidFill>
                  <a:srgbClr val="5F5F5F"/>
                </a:solidFill>
                <a:latin typeface="微软雅黑" panose="020B0503020204020204" charset="-122"/>
                <a:ea typeface="微软雅黑" panose="020B0503020204020204" charset="-122"/>
              </a:rPr>
              <a:t>多座</a:t>
            </a:r>
            <a:r>
              <a:rPr lang="en-US" altLang="zh-CN" sz="2200" b="1" kern="0" dirty="0">
                <a:solidFill>
                  <a:srgbClr val="5F5F5F"/>
                </a:solidFill>
                <a:latin typeface="微软雅黑" panose="020B0503020204020204" charset="-122"/>
                <a:ea typeface="微软雅黑" panose="020B0503020204020204" charset="-122"/>
              </a:rPr>
              <a:t>5G</a:t>
            </a:r>
            <a:r>
              <a:rPr lang="zh-CN" altLang="zh-CN" sz="2200" b="1" kern="0" dirty="0">
                <a:solidFill>
                  <a:srgbClr val="5F5F5F"/>
                </a:solidFill>
                <a:latin typeface="微软雅黑" panose="020B0503020204020204" charset="-122"/>
                <a:ea typeface="微软雅黑" panose="020B0503020204020204" charset="-122"/>
              </a:rPr>
              <a:t>基站、</a:t>
            </a:r>
            <a:r>
              <a:rPr lang="en-US" altLang="zh-CN" sz="2200" b="1" kern="0" dirty="0">
                <a:solidFill>
                  <a:srgbClr val="5F5F5F"/>
                </a:solidFill>
                <a:latin typeface="微软雅黑" panose="020B0503020204020204" charset="-122"/>
                <a:ea typeface="微软雅黑" panose="020B0503020204020204" charset="-122"/>
              </a:rPr>
              <a:t>1088</a:t>
            </a:r>
            <a:r>
              <a:rPr lang="zh-CN" altLang="zh-CN" sz="2200" b="1" kern="0" dirty="0">
                <a:solidFill>
                  <a:srgbClr val="5F5F5F"/>
                </a:solidFill>
                <a:latin typeface="微软雅黑" panose="020B0503020204020204" charset="-122"/>
                <a:ea typeface="微软雅黑" panose="020B0503020204020204" charset="-122"/>
              </a:rPr>
              <a:t>个电动汽车充电站、</a:t>
            </a:r>
            <a:r>
              <a:rPr lang="en-US" altLang="zh-CN" sz="2200" b="1" kern="0" dirty="0">
                <a:solidFill>
                  <a:srgbClr val="5F5F5F"/>
                </a:solidFill>
                <a:latin typeface="微软雅黑" panose="020B0503020204020204" charset="-122"/>
                <a:ea typeface="微软雅黑" panose="020B0503020204020204" charset="-122"/>
              </a:rPr>
              <a:t>98</a:t>
            </a:r>
            <a:r>
              <a:rPr lang="zh-CN" altLang="zh-CN" sz="2200" b="1" kern="0" dirty="0">
                <a:solidFill>
                  <a:srgbClr val="5F5F5F"/>
                </a:solidFill>
                <a:latin typeface="微软雅黑" panose="020B0503020204020204" charset="-122"/>
                <a:ea typeface="微软雅黑" panose="020B0503020204020204" charset="-122"/>
              </a:rPr>
              <a:t>家大工业用户和</a:t>
            </a:r>
            <a:r>
              <a:rPr lang="en-US" altLang="zh-CN" sz="2200" b="1" kern="0" dirty="0">
                <a:solidFill>
                  <a:srgbClr val="5F5F5F"/>
                </a:solidFill>
                <a:latin typeface="微软雅黑" panose="020B0503020204020204" charset="-122"/>
                <a:ea typeface="微软雅黑" panose="020B0503020204020204" charset="-122"/>
              </a:rPr>
              <a:t>1122</a:t>
            </a:r>
            <a:r>
              <a:rPr lang="zh-CN" altLang="zh-CN" sz="2200" b="1" kern="0" dirty="0">
                <a:solidFill>
                  <a:srgbClr val="5F5F5F"/>
                </a:solidFill>
                <a:latin typeface="微软雅黑" panose="020B0503020204020204" charset="-122"/>
                <a:ea typeface="微软雅黑" panose="020B0503020204020204" charset="-122"/>
              </a:rPr>
              <a:t>余个分布式光伏等资源。平台的可调节电能资源已达</a:t>
            </a:r>
            <a:r>
              <a:rPr lang="en-US" altLang="zh-CN" sz="2200" b="1" kern="0" dirty="0">
                <a:solidFill>
                  <a:srgbClr val="FF0000"/>
                </a:solidFill>
                <a:latin typeface="微软雅黑" panose="020B0503020204020204" charset="-122"/>
                <a:ea typeface="微软雅黑" panose="020B0503020204020204" charset="-122"/>
              </a:rPr>
              <a:t>100</a:t>
            </a:r>
            <a:r>
              <a:rPr lang="zh-CN" altLang="zh-CN" sz="2200" b="1" kern="0" dirty="0">
                <a:solidFill>
                  <a:srgbClr val="FF0000"/>
                </a:solidFill>
                <a:latin typeface="微软雅黑" panose="020B0503020204020204" charset="-122"/>
                <a:ea typeface="微软雅黑" panose="020B0503020204020204" charset="-122"/>
              </a:rPr>
              <a:t>万千瓦</a:t>
            </a:r>
            <a:r>
              <a:rPr lang="zh-CN" altLang="zh-CN" sz="2200" b="1" kern="0" dirty="0">
                <a:solidFill>
                  <a:srgbClr val="5F5F5F"/>
                </a:solidFill>
                <a:latin typeface="微软雅黑" panose="020B0503020204020204" charset="-122"/>
                <a:ea typeface="微软雅黑" panose="020B0503020204020204" charset="-122"/>
              </a:rPr>
              <a:t>；集成了面向湖北全省的资源模型管理、资源并网测试、调节需求管理、协同计划调控、调节能力计算和资源性能评价六个应用模块，可支持省、市可调电能资源接入、申报跟踪、响应监视和结算管理。</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066"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0"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38"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071"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9072"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073"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074"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9075"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39"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076"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项目建设</a:t>
            </a:r>
          </a:p>
        </p:txBody>
      </p:sp>
      <p:sp>
        <p:nvSpPr>
          <p:cNvPr id="1049077"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078"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9079"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080"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9081"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74" name="组合 27"/>
          <p:cNvGrpSpPr/>
          <p:nvPr/>
        </p:nvGrpSpPr>
        <p:grpSpPr>
          <a:xfrm>
            <a:off x="3063717" y="952344"/>
            <a:ext cx="8604628" cy="1168299"/>
            <a:chOff x="2715" y="1353"/>
            <a:chExt cx="12836" cy="2227"/>
          </a:xfrm>
        </p:grpSpPr>
        <p:grpSp>
          <p:nvGrpSpPr>
            <p:cNvPr id="75" name="组合 28"/>
            <p:cNvGrpSpPr/>
            <p:nvPr/>
          </p:nvGrpSpPr>
          <p:grpSpPr>
            <a:xfrm>
              <a:off x="6250" y="1851"/>
              <a:ext cx="1935" cy="1453"/>
              <a:chOff x="1775754" y="2200497"/>
              <a:chExt cx="1250571" cy="906966"/>
            </a:xfrm>
          </p:grpSpPr>
          <p:sp>
            <p:nvSpPr>
              <p:cNvPr id="1049082"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3"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4"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5"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6"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7"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8"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89"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0"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1"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2"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3"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4"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5"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6"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7"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8"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099"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0"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1"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2"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3"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4"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5"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6"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7"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8"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09"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0"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1"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2"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3"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4"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5"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6"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7"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8"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19"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0"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1"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2"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3"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4"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5"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6"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7"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8"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29"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0"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1"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2"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3"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4"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5"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6"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7"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8"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39"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0"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1"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2"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3"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4"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5"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6"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7"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8"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49"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0"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1"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2"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3"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4"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5"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6"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7"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8"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59"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0"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1"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2"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3"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4"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5"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6"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7"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8"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69"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70"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1"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2"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3"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4"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5"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6"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7"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8"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179"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66"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67"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68"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180" name="矩形 1"/>
          <p:cNvSpPr/>
          <p:nvPr/>
        </p:nvSpPr>
        <p:spPr>
          <a:xfrm>
            <a:off x="2637124" y="2455422"/>
            <a:ext cx="9554876" cy="1520190"/>
          </a:xfrm>
          <a:prstGeom prst="rect">
            <a:avLst/>
          </a:prstGeom>
        </p:spPr>
        <p:txBody>
          <a:bodyPr wrap="square">
            <a:spAutoFit/>
          </a:bodyPr>
          <a:lstStyle/>
          <a:p>
            <a:pPr>
              <a:lnSpc>
                <a:spcPct val="150000"/>
              </a:lnSpc>
            </a:pPr>
            <a:r>
              <a:rPr lang="zh-CN" altLang="zh-CN" sz="2200" b="1" kern="0" dirty="0">
                <a:solidFill>
                  <a:srgbClr val="FF0000"/>
                </a:solidFill>
                <a:latin typeface="微软雅黑" panose="020B0503020204020204" charset="-122"/>
                <a:ea typeface="微软雅黑" panose="020B0503020204020204" charset="-122"/>
              </a:rPr>
              <a:t>首个地市级虚拟电厂黄石磁湖电厂</a:t>
            </a:r>
            <a:r>
              <a:rPr lang="zh-CN" altLang="zh-CN" sz="2200" b="1" kern="0" dirty="0">
                <a:solidFill>
                  <a:srgbClr val="5F5F5F"/>
                </a:solidFill>
                <a:latin typeface="微软雅黑" panose="020B0503020204020204" charset="-122"/>
                <a:ea typeface="微软雅黑" panose="020B0503020204020204" charset="-122"/>
              </a:rPr>
              <a:t>可调节资源</a:t>
            </a:r>
            <a:r>
              <a:rPr lang="en-US" altLang="zh-CN" sz="2200" b="1" kern="0" dirty="0">
                <a:solidFill>
                  <a:srgbClr val="5F5F5F"/>
                </a:solidFill>
                <a:latin typeface="微软雅黑" panose="020B0503020204020204" charset="-122"/>
                <a:ea typeface="微软雅黑" panose="020B0503020204020204" charset="-122"/>
              </a:rPr>
              <a:t>22</a:t>
            </a:r>
            <a:r>
              <a:rPr lang="zh-CN" altLang="zh-CN" sz="2200" b="1" kern="0" dirty="0">
                <a:solidFill>
                  <a:srgbClr val="5F5F5F"/>
                </a:solidFill>
                <a:latin typeface="微软雅黑" panose="020B0503020204020204" charset="-122"/>
                <a:ea typeface="微软雅黑" panose="020B0503020204020204" charset="-122"/>
              </a:rPr>
              <a:t>万千瓦，调节能力约为黄石地区最大负荷的</a:t>
            </a:r>
            <a:r>
              <a:rPr lang="en-US" altLang="zh-CN" sz="2200" b="1" kern="0" dirty="0">
                <a:solidFill>
                  <a:srgbClr val="FF0000"/>
                </a:solidFill>
                <a:latin typeface="微软雅黑" panose="020B0503020204020204" charset="-122"/>
                <a:ea typeface="微软雅黑" panose="020B0503020204020204" charset="-122"/>
              </a:rPr>
              <a:t>7.5%</a:t>
            </a:r>
            <a:r>
              <a:rPr lang="zh-CN" altLang="zh-CN" sz="2200" b="1" kern="0" dirty="0">
                <a:solidFill>
                  <a:srgbClr val="5F5F5F"/>
                </a:solidFill>
                <a:latin typeface="微软雅黑" panose="020B0503020204020204" charset="-122"/>
                <a:ea typeface="微软雅黑" panose="020B0503020204020204" charset="-122"/>
              </a:rPr>
              <a:t>，相当于</a:t>
            </a:r>
            <a:r>
              <a:rPr lang="en-US" altLang="zh-CN" sz="2200" b="1" kern="0" dirty="0">
                <a:solidFill>
                  <a:srgbClr val="5F5F5F"/>
                </a:solidFill>
                <a:latin typeface="微软雅黑" panose="020B0503020204020204" charset="-122"/>
                <a:ea typeface="微软雅黑" panose="020B0503020204020204" charset="-122"/>
              </a:rPr>
              <a:t>2</a:t>
            </a:r>
            <a:r>
              <a:rPr lang="zh-CN" altLang="zh-CN" sz="2200" b="1" kern="0" dirty="0">
                <a:solidFill>
                  <a:srgbClr val="5F5F5F"/>
                </a:solidFill>
                <a:latin typeface="微软雅黑" panose="020B0503020204020204" charset="-122"/>
                <a:ea typeface="微软雅黑" panose="020B0503020204020204" charset="-122"/>
              </a:rPr>
              <a:t>座</a:t>
            </a:r>
            <a:r>
              <a:rPr lang="en-US" altLang="zh-CN" sz="2200" b="1" kern="0" dirty="0">
                <a:solidFill>
                  <a:srgbClr val="5F5F5F"/>
                </a:solidFill>
                <a:latin typeface="微软雅黑" panose="020B0503020204020204" charset="-122"/>
                <a:ea typeface="微软雅黑" panose="020B0503020204020204" charset="-122"/>
              </a:rPr>
              <a:t>110</a:t>
            </a:r>
            <a:r>
              <a:rPr lang="zh-CN" altLang="zh-CN" sz="2200" b="1" kern="0" dirty="0">
                <a:solidFill>
                  <a:srgbClr val="5F5F5F"/>
                </a:solidFill>
                <a:latin typeface="微软雅黑" panose="020B0503020204020204" charset="-122"/>
                <a:ea typeface="微软雅黑" panose="020B0503020204020204" charset="-122"/>
              </a:rPr>
              <a:t>千伏变电站。它所聚合的资源中包含了空调、充电桩、</a:t>
            </a:r>
            <a:r>
              <a:rPr lang="en-US" altLang="zh-CN" sz="2200" b="1" kern="0" dirty="0">
                <a:solidFill>
                  <a:srgbClr val="5F5F5F"/>
                </a:solidFill>
                <a:latin typeface="微软雅黑" panose="020B0503020204020204" charset="-122"/>
                <a:ea typeface="微软雅黑" panose="020B0503020204020204" charset="-122"/>
              </a:rPr>
              <a:t>5G</a:t>
            </a:r>
            <a:r>
              <a:rPr lang="zh-CN" altLang="zh-CN" sz="2200" b="1" kern="0" dirty="0">
                <a:solidFill>
                  <a:srgbClr val="5F5F5F"/>
                </a:solidFill>
                <a:latin typeface="微软雅黑" panose="020B0503020204020204" charset="-122"/>
                <a:ea typeface="微软雅黑" panose="020B0503020204020204" charset="-122"/>
              </a:rPr>
              <a:t>基站和工业用户负荷等多种类型。</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181"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pic>
        <p:nvPicPr>
          <p:cNvPr id="2097169" name="图片 140" descr="http://jxw.huangshi.gov.cn/cyks/sdlxzzfdd/sdlxzzfddgzdt/202312/W020231214661595178729_ORIGIN.png"/>
          <p:cNvPicPr>
            <a:picLocks/>
          </p:cNvPicPr>
          <p:nvPr/>
        </p:nvPicPr>
        <p:blipFill>
          <a:blip r:embed="rId6"/>
          <a:srcRect/>
          <a:stretch>
            <a:fillRect/>
          </a:stretch>
        </p:blipFill>
        <p:spPr bwMode="auto">
          <a:xfrm>
            <a:off x="2528789" y="4342192"/>
            <a:ext cx="9524665" cy="2324615"/>
          </a:xfrm>
          <a:prstGeom prst="rect">
            <a:avLst/>
          </a:prstGeom>
          <a:noFill/>
          <a:ln>
            <a:noFill/>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5" name="标题 2"/>
          <p:cNvSpPr txBox="1"/>
          <p:nvPr/>
        </p:nvSpPr>
        <p:spPr>
          <a:xfrm>
            <a:off x="248448" y="304073"/>
            <a:ext cx="6072188" cy="561975"/>
          </a:xfrm>
          <a:prstGeom prst="rect">
            <a:avLst/>
          </a:prstGeom>
        </p:spPr>
        <p:txBody>
          <a:bodyPr/>
          <a:lstStyle/>
          <a:p>
            <a:r>
              <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一、建设实践</a:t>
            </a:r>
            <a:endPar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45740" name="直接连接符 12"/>
          <p:cNvCxnSpPr>
            <a:cxnSpLocks/>
          </p:cNvCxnSpPr>
          <p:nvPr/>
        </p:nvCxnSpPr>
        <p:spPr>
          <a:xfrm flipV="1">
            <a:off x="0" y="988717"/>
            <a:ext cx="12192000" cy="4056"/>
          </a:xfrm>
          <a:prstGeom prst="line">
            <a:avLst/>
          </a:prstGeom>
          <a:ln w="31750">
            <a:solidFill>
              <a:srgbClr val="0068B7"/>
            </a:solidFill>
          </a:ln>
        </p:spPr>
        <p:style>
          <a:lnRef idx="1">
            <a:schemeClr val="accent1"/>
          </a:lnRef>
          <a:fillRef idx="0">
            <a:schemeClr val="accent1"/>
          </a:fillRef>
          <a:effectRef idx="0">
            <a:schemeClr val="accent1"/>
          </a:effectRef>
          <a:fontRef idx="minor">
            <a:schemeClr val="tx1"/>
          </a:fontRef>
        </p:style>
      </p:cxnSp>
      <p:sp>
        <p:nvSpPr>
          <p:cNvPr id="1049186" name="文本框 21"/>
          <p:cNvSpPr txBox="1"/>
          <p:nvPr/>
        </p:nvSpPr>
        <p:spPr>
          <a:xfrm>
            <a:off x="662305" y="1422400"/>
            <a:ext cx="140335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政策支持</a:t>
            </a:r>
          </a:p>
        </p:txBody>
      </p:sp>
      <p:sp>
        <p:nvSpPr>
          <p:cNvPr id="1049187" name="任意多边形 32"/>
          <p:cNvSpPr/>
          <p:nvPr/>
        </p:nvSpPr>
        <p:spPr>
          <a:xfrm flipH="1">
            <a:off x="86994" y="1311274"/>
            <a:ext cx="278196" cy="3047138"/>
          </a:xfrm>
          <a:custGeom>
            <a:avLst/>
            <a:gdLst>
              <a:gd name="connsiteX0" fmla="*/ 0 w 0"/>
              <a:gd name="connsiteY0" fmla="*/ 0 h 2720898"/>
              <a:gd name="connsiteX1" fmla="*/ 0 w 0"/>
              <a:gd name="connsiteY1" fmla="*/ 2720898 h 2720898"/>
            </a:gdLst>
            <a:ahLst/>
            <a:cxnLst>
              <a:cxn ang="0">
                <a:pos x="connsiteX0" y="connsiteY0"/>
              </a:cxn>
              <a:cxn ang="0">
                <a:pos x="connsiteX1" y="connsiteY1"/>
              </a:cxn>
            </a:cxnLst>
            <a:rect l="l" t="t" r="r" b="b"/>
            <a:pathLst>
              <a:path h="2720898">
                <a:moveTo>
                  <a:pt x="0" y="0"/>
                </a:moveTo>
                <a:lnTo>
                  <a:pt x="0" y="2720898"/>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188" name="圆角矩形 38"/>
          <p:cNvSpPr/>
          <p:nvPr/>
        </p:nvSpPr>
        <p:spPr>
          <a:xfrm>
            <a:off x="239184" y="1158027"/>
            <a:ext cx="232523" cy="26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zh-CN" altLang="en-US" sz="2135"/>
          </a:p>
        </p:txBody>
      </p:sp>
      <p:sp>
        <p:nvSpPr>
          <p:cNvPr id="1049189" name="文本框 31"/>
          <p:cNvSpPr txBox="1"/>
          <p:nvPr/>
        </p:nvSpPr>
        <p:spPr>
          <a:xfrm>
            <a:off x="646430" y="2100580"/>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技术研发</a:t>
            </a:r>
          </a:p>
        </p:txBody>
      </p:sp>
      <p:sp>
        <p:nvSpPr>
          <p:cNvPr id="1049190" name="任意多边形 45"/>
          <p:cNvSpPr/>
          <p:nvPr/>
        </p:nvSpPr>
        <p:spPr>
          <a:xfrm>
            <a:off x="354395" y="2326985"/>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cxnSp>
        <p:nvCxnSpPr>
          <p:cNvPr id="3145741" name="直接连接符 4"/>
          <p:cNvCxnSpPr>
            <a:cxnSpLocks/>
          </p:cNvCxnSpPr>
          <p:nvPr/>
        </p:nvCxnSpPr>
        <p:spPr>
          <a:xfrm>
            <a:off x="2346325" y="1102360"/>
            <a:ext cx="0" cy="5425440"/>
          </a:xfrm>
          <a:prstGeom prst="line">
            <a:avLst/>
          </a:prstGeom>
          <a:ln>
            <a:solidFill>
              <a:srgbClr val="0068B7"/>
            </a:solidFill>
            <a:prstDash val="dash"/>
          </a:ln>
        </p:spPr>
        <p:style>
          <a:lnRef idx="1">
            <a:schemeClr val="accent1"/>
          </a:lnRef>
          <a:fillRef idx="0">
            <a:schemeClr val="accent1"/>
          </a:fillRef>
          <a:effectRef idx="0">
            <a:schemeClr val="accent1"/>
          </a:effectRef>
          <a:fontRef idx="minor">
            <a:schemeClr val="tx1"/>
          </a:fontRef>
        </p:style>
      </p:cxnSp>
      <p:sp>
        <p:nvSpPr>
          <p:cNvPr id="1049191" name="文本框 6"/>
          <p:cNvSpPr txBox="1"/>
          <p:nvPr/>
        </p:nvSpPr>
        <p:spPr>
          <a:xfrm>
            <a:off x="646430" y="2771775"/>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dirty="0">
                <a:solidFill>
                  <a:schemeClr val="tx1"/>
                </a:solidFill>
                <a:effectLst/>
              </a:rPr>
              <a:t>项目建设</a:t>
            </a:r>
          </a:p>
        </p:txBody>
      </p:sp>
      <p:sp>
        <p:nvSpPr>
          <p:cNvPr id="1049192" name="任意多边形 45"/>
          <p:cNvSpPr/>
          <p:nvPr/>
        </p:nvSpPr>
        <p:spPr>
          <a:xfrm>
            <a:off x="354395" y="2998180"/>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193" name="文本框 31"/>
          <p:cNvSpPr txBox="1"/>
          <p:nvPr/>
        </p:nvSpPr>
        <p:spPr>
          <a:xfrm>
            <a:off x="657225" y="3460812"/>
            <a:ext cx="1413510"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产业合作</a:t>
            </a:r>
          </a:p>
        </p:txBody>
      </p:sp>
      <p:sp>
        <p:nvSpPr>
          <p:cNvPr id="1049194" name="任意多边形 45"/>
          <p:cNvSpPr/>
          <p:nvPr/>
        </p:nvSpPr>
        <p:spPr>
          <a:xfrm>
            <a:off x="365190" y="3687217"/>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
        <p:nvSpPr>
          <p:cNvPr id="1049195" name="文本框 6"/>
          <p:cNvSpPr txBox="1"/>
          <p:nvPr/>
        </p:nvSpPr>
        <p:spPr>
          <a:xfrm>
            <a:off x="657225" y="4132007"/>
            <a:ext cx="1409065" cy="420370"/>
          </a:xfrm>
          <a:prstGeom prst="rect">
            <a:avLst/>
          </a:prstGeom>
          <a:noFill/>
        </p:spPr>
        <p:txBody>
          <a:bodyPr wrap="square">
            <a:spAutoFit/>
          </a:bodyPr>
          <a:lstStyle>
            <a:defPPr>
              <a:defRPr lang="en-US"/>
            </a:defPPr>
            <a:lvl1pPr>
              <a:defRPr sz="16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defRPr>
            </a:lvl1pPr>
          </a:lstStyle>
          <a:p>
            <a:r>
              <a:rPr lang="zh-CN" altLang="en-US" sz="2135" b="0" dirty="0">
                <a:solidFill>
                  <a:schemeClr val="bg1">
                    <a:lumMod val="75000"/>
                  </a:schemeClr>
                </a:solidFill>
                <a:effectLst/>
              </a:rPr>
              <a:t>人才培养</a:t>
            </a:r>
          </a:p>
        </p:txBody>
      </p:sp>
      <p:sp>
        <p:nvSpPr>
          <p:cNvPr id="1049196" name="任意多边形 45"/>
          <p:cNvSpPr/>
          <p:nvPr/>
        </p:nvSpPr>
        <p:spPr>
          <a:xfrm>
            <a:off x="365190" y="4358412"/>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grpSp>
        <p:nvGrpSpPr>
          <p:cNvPr id="79" name="组合 27"/>
          <p:cNvGrpSpPr/>
          <p:nvPr/>
        </p:nvGrpSpPr>
        <p:grpSpPr>
          <a:xfrm>
            <a:off x="3063717" y="952344"/>
            <a:ext cx="8604628" cy="1168299"/>
            <a:chOff x="2715" y="1353"/>
            <a:chExt cx="12836" cy="2227"/>
          </a:xfrm>
        </p:grpSpPr>
        <p:grpSp>
          <p:nvGrpSpPr>
            <p:cNvPr id="80" name="组合 28"/>
            <p:cNvGrpSpPr/>
            <p:nvPr/>
          </p:nvGrpSpPr>
          <p:grpSpPr>
            <a:xfrm>
              <a:off x="6250" y="1851"/>
              <a:ext cx="1935" cy="1453"/>
              <a:chOff x="1775754" y="2200497"/>
              <a:chExt cx="1250571" cy="906966"/>
            </a:xfrm>
          </p:grpSpPr>
          <p:sp>
            <p:nvSpPr>
              <p:cNvPr id="1049197" name="Line 91"/>
              <p:cNvSpPr>
                <a:spLocks noChangeShapeType="1"/>
              </p:cNvSpPr>
              <p:nvPr/>
            </p:nvSpPr>
            <p:spPr bwMode="auto">
              <a:xfrm>
                <a:off x="2474461" y="2571994"/>
                <a:ext cx="122674"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98" name="Line 92"/>
              <p:cNvSpPr>
                <a:spLocks noChangeShapeType="1"/>
              </p:cNvSpPr>
              <p:nvPr/>
            </p:nvSpPr>
            <p:spPr bwMode="auto">
              <a:xfrm flipV="1">
                <a:off x="2338454" y="2571994"/>
                <a:ext cx="136007"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199" name="Line 93"/>
              <p:cNvSpPr>
                <a:spLocks noChangeShapeType="1"/>
              </p:cNvSpPr>
              <p:nvPr/>
            </p:nvSpPr>
            <p:spPr bwMode="auto">
              <a:xfrm flipH="1" flipV="1">
                <a:off x="2351787" y="2571994"/>
                <a:ext cx="136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0" name="Line 94"/>
              <p:cNvSpPr>
                <a:spLocks noChangeShapeType="1"/>
              </p:cNvSpPr>
              <p:nvPr/>
            </p:nvSpPr>
            <p:spPr bwMode="auto">
              <a:xfrm flipH="1">
                <a:off x="2231781" y="2571994"/>
                <a:ext cx="120006" cy="53546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1" name="Line 95"/>
              <p:cNvSpPr>
                <a:spLocks noChangeShapeType="1"/>
              </p:cNvSpPr>
              <p:nvPr/>
            </p:nvSpPr>
            <p:spPr bwMode="auto">
              <a:xfrm flipV="1">
                <a:off x="2327786"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2" name="Line 96"/>
              <p:cNvSpPr>
                <a:spLocks noChangeShapeType="1"/>
              </p:cNvSpPr>
              <p:nvPr/>
            </p:nvSpPr>
            <p:spPr bwMode="auto">
              <a:xfrm flipH="1" flipV="1">
                <a:off x="2338454" y="2624516"/>
                <a:ext cx="160009"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3" name="Line 97"/>
              <p:cNvSpPr>
                <a:spLocks noChangeShapeType="1"/>
              </p:cNvSpPr>
              <p:nvPr/>
            </p:nvSpPr>
            <p:spPr bwMode="auto">
              <a:xfrm flipH="1" flipV="1">
                <a:off x="2327786"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4" name="Line 98"/>
              <p:cNvSpPr>
                <a:spLocks noChangeShapeType="1"/>
              </p:cNvSpPr>
              <p:nvPr/>
            </p:nvSpPr>
            <p:spPr bwMode="auto">
              <a:xfrm flipH="1" flipV="1">
                <a:off x="2303784"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5" name="Line 99"/>
              <p:cNvSpPr>
                <a:spLocks noChangeShapeType="1"/>
              </p:cNvSpPr>
              <p:nvPr/>
            </p:nvSpPr>
            <p:spPr bwMode="auto">
              <a:xfrm flipV="1">
                <a:off x="2293117" y="2779520"/>
                <a:ext cx="229346"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6" name="Line 100"/>
              <p:cNvSpPr>
                <a:spLocks noChangeShapeType="1"/>
              </p:cNvSpPr>
              <p:nvPr/>
            </p:nvSpPr>
            <p:spPr bwMode="auto">
              <a:xfrm flipH="1">
                <a:off x="2231781" y="2990889"/>
                <a:ext cx="181344"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7" name="Line 101"/>
              <p:cNvSpPr>
                <a:spLocks noChangeShapeType="1"/>
              </p:cNvSpPr>
              <p:nvPr/>
            </p:nvSpPr>
            <p:spPr bwMode="auto">
              <a:xfrm flipV="1">
                <a:off x="2255781" y="2937086"/>
                <a:ext cx="304017" cy="5380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8" name="Line 102"/>
              <p:cNvSpPr>
                <a:spLocks noChangeShapeType="1"/>
              </p:cNvSpPr>
              <p:nvPr/>
            </p:nvSpPr>
            <p:spPr bwMode="auto">
              <a:xfrm flipH="1" flipV="1">
                <a:off x="2269116" y="2937086"/>
                <a:ext cx="30135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09" name="Line 103"/>
              <p:cNvSpPr>
                <a:spLocks noChangeShapeType="1"/>
              </p:cNvSpPr>
              <p:nvPr/>
            </p:nvSpPr>
            <p:spPr bwMode="auto">
              <a:xfrm>
                <a:off x="2258449" y="2989608"/>
                <a:ext cx="31201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0" name="Line 104"/>
              <p:cNvSpPr>
                <a:spLocks noChangeShapeType="1"/>
              </p:cNvSpPr>
              <p:nvPr/>
            </p:nvSpPr>
            <p:spPr bwMode="auto">
              <a:xfrm flipH="1" flipV="1">
                <a:off x="2279784"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1" name="Line 105"/>
              <p:cNvSpPr>
                <a:spLocks noChangeShapeType="1"/>
              </p:cNvSpPr>
              <p:nvPr/>
            </p:nvSpPr>
            <p:spPr bwMode="auto">
              <a:xfrm flipH="1" flipV="1">
                <a:off x="2293117" y="2832042"/>
                <a:ext cx="253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2" name="Line 106"/>
              <p:cNvSpPr>
                <a:spLocks noChangeShapeType="1"/>
              </p:cNvSpPr>
              <p:nvPr/>
            </p:nvSpPr>
            <p:spPr bwMode="auto">
              <a:xfrm flipV="1">
                <a:off x="2269116" y="2884564"/>
                <a:ext cx="277349"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3" name="Line 107"/>
              <p:cNvSpPr>
                <a:spLocks noChangeShapeType="1"/>
              </p:cNvSpPr>
              <p:nvPr/>
            </p:nvSpPr>
            <p:spPr bwMode="auto">
              <a:xfrm flipV="1">
                <a:off x="2279784" y="2832042"/>
                <a:ext cx="253347"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4" name="Line 108"/>
              <p:cNvSpPr>
                <a:spLocks noChangeShapeType="1"/>
              </p:cNvSpPr>
              <p:nvPr/>
            </p:nvSpPr>
            <p:spPr bwMode="auto">
              <a:xfrm flipV="1">
                <a:off x="2317119" y="2675757"/>
                <a:ext cx="181344"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5" name="Line 109"/>
              <p:cNvSpPr>
                <a:spLocks noChangeShapeType="1"/>
              </p:cNvSpPr>
              <p:nvPr/>
            </p:nvSpPr>
            <p:spPr bwMode="auto">
              <a:xfrm flipV="1">
                <a:off x="2303784" y="2728279"/>
                <a:ext cx="208012"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6" name="Line 110"/>
              <p:cNvSpPr>
                <a:spLocks noChangeShapeType="1"/>
              </p:cNvSpPr>
              <p:nvPr/>
            </p:nvSpPr>
            <p:spPr bwMode="auto">
              <a:xfrm flipH="1" flipV="1">
                <a:off x="2317119" y="2728279"/>
                <a:ext cx="205344" cy="51241"/>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7" name="Line 111"/>
              <p:cNvSpPr>
                <a:spLocks noChangeShapeType="1"/>
              </p:cNvSpPr>
              <p:nvPr/>
            </p:nvSpPr>
            <p:spPr bwMode="auto">
              <a:xfrm>
                <a:off x="2303784" y="2779520"/>
                <a:ext cx="21867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8" name="Line 112"/>
              <p:cNvSpPr>
                <a:spLocks noChangeShapeType="1"/>
              </p:cNvSpPr>
              <p:nvPr/>
            </p:nvSpPr>
            <p:spPr bwMode="auto">
              <a:xfrm flipH="1" flipV="1">
                <a:off x="2250448"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19" name="Line 113"/>
              <p:cNvSpPr>
                <a:spLocks noChangeShapeType="1"/>
              </p:cNvSpPr>
              <p:nvPr/>
            </p:nvSpPr>
            <p:spPr bwMode="auto">
              <a:xfrm flipH="1">
                <a:off x="2239780" y="3062626"/>
                <a:ext cx="61338"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0" name="Line 114"/>
              <p:cNvSpPr>
                <a:spLocks noChangeShapeType="1"/>
              </p:cNvSpPr>
              <p:nvPr/>
            </p:nvSpPr>
            <p:spPr bwMode="auto">
              <a:xfrm flipH="1">
                <a:off x="2250448" y="3025477"/>
                <a:ext cx="10667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1" name="Line 115"/>
              <p:cNvSpPr>
                <a:spLocks noChangeShapeType="1"/>
              </p:cNvSpPr>
              <p:nvPr/>
            </p:nvSpPr>
            <p:spPr bwMode="auto">
              <a:xfrm flipH="1" flipV="1">
                <a:off x="2255781"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2" name="Line 116"/>
              <p:cNvSpPr>
                <a:spLocks noChangeShapeType="1"/>
              </p:cNvSpPr>
              <p:nvPr/>
            </p:nvSpPr>
            <p:spPr bwMode="auto">
              <a:xfrm flipH="1">
                <a:off x="2298450"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3" name="Line 117"/>
              <p:cNvSpPr>
                <a:spLocks noChangeShapeType="1"/>
              </p:cNvSpPr>
              <p:nvPr/>
            </p:nvSpPr>
            <p:spPr bwMode="auto">
              <a:xfrm>
                <a:off x="2413125" y="2990889"/>
                <a:ext cx="184010" cy="11657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4" name="Line 118"/>
              <p:cNvSpPr>
                <a:spLocks noChangeShapeType="1"/>
              </p:cNvSpPr>
              <p:nvPr/>
            </p:nvSpPr>
            <p:spPr bwMode="auto">
              <a:xfrm flipV="1">
                <a:off x="2527797" y="3025477"/>
                <a:ext cx="50670" cy="37149"/>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5" name="Line 119"/>
              <p:cNvSpPr>
                <a:spLocks noChangeShapeType="1"/>
              </p:cNvSpPr>
              <p:nvPr/>
            </p:nvSpPr>
            <p:spPr bwMode="auto">
              <a:xfrm>
                <a:off x="2527797" y="3062626"/>
                <a:ext cx="5867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6" name="Line 120"/>
              <p:cNvSpPr>
                <a:spLocks noChangeShapeType="1"/>
              </p:cNvSpPr>
              <p:nvPr/>
            </p:nvSpPr>
            <p:spPr bwMode="auto">
              <a:xfrm flipV="1">
                <a:off x="2469127" y="2990889"/>
                <a:ext cx="101339" cy="3458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7" name="Line 121"/>
              <p:cNvSpPr>
                <a:spLocks noChangeShapeType="1"/>
              </p:cNvSpPr>
              <p:nvPr/>
            </p:nvSpPr>
            <p:spPr bwMode="auto">
              <a:xfrm>
                <a:off x="2469127" y="3025477"/>
                <a:ext cx="10934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8" name="Line 122"/>
              <p:cNvSpPr>
                <a:spLocks noChangeShapeType="1"/>
              </p:cNvSpPr>
              <p:nvPr/>
            </p:nvSpPr>
            <p:spPr bwMode="auto">
              <a:xfrm>
                <a:off x="2527797" y="2775677"/>
                <a:ext cx="0" cy="640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29" name="Line 123"/>
              <p:cNvSpPr>
                <a:spLocks noChangeShapeType="1"/>
              </p:cNvSpPr>
              <p:nvPr/>
            </p:nvSpPr>
            <p:spPr bwMode="auto">
              <a:xfrm flipH="1">
                <a:off x="2330452" y="2355501"/>
                <a:ext cx="82672"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0" name="Line 124"/>
              <p:cNvSpPr>
                <a:spLocks noChangeShapeType="1"/>
              </p:cNvSpPr>
              <p:nvPr/>
            </p:nvSpPr>
            <p:spPr bwMode="auto">
              <a:xfrm flipV="1">
                <a:off x="2351787" y="2545092"/>
                <a:ext cx="61338" cy="2690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1" name="Line 125"/>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2" name="Line 126"/>
              <p:cNvSpPr>
                <a:spLocks noChangeShapeType="1"/>
              </p:cNvSpPr>
              <p:nvPr/>
            </p:nvSpPr>
            <p:spPr bwMode="auto">
              <a:xfrm flipH="1">
                <a:off x="2351787"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3" name="Line 127"/>
              <p:cNvSpPr>
                <a:spLocks noChangeShapeType="1"/>
              </p:cNvSpPr>
              <p:nvPr/>
            </p:nvSpPr>
            <p:spPr bwMode="auto">
              <a:xfrm flipH="1">
                <a:off x="2325119" y="2545092"/>
                <a:ext cx="88006"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4" name="Line 128"/>
              <p:cNvSpPr>
                <a:spLocks noChangeShapeType="1"/>
              </p:cNvSpPr>
              <p:nvPr/>
            </p:nvSpPr>
            <p:spPr bwMode="auto">
              <a:xfrm flipH="1" flipV="1">
                <a:off x="2247782" y="2472074"/>
                <a:ext cx="165343"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5" name="Line 129"/>
              <p:cNvSpPr>
                <a:spLocks noChangeShapeType="1"/>
              </p:cNvSpPr>
              <p:nvPr/>
            </p:nvSpPr>
            <p:spPr bwMode="auto">
              <a:xfrm flipH="1" flipV="1">
                <a:off x="2247782" y="2472074"/>
                <a:ext cx="226679"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6" name="Line 130"/>
              <p:cNvSpPr>
                <a:spLocks noChangeShapeType="1"/>
              </p:cNvSpPr>
              <p:nvPr/>
            </p:nvSpPr>
            <p:spPr bwMode="auto">
              <a:xfrm flipH="1">
                <a:off x="2247782" y="2472074"/>
                <a:ext cx="16534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7" name="Line 131"/>
              <p:cNvSpPr>
                <a:spLocks noChangeShapeType="1"/>
              </p:cNvSpPr>
              <p:nvPr/>
            </p:nvSpPr>
            <p:spPr bwMode="auto">
              <a:xfrm flipH="1" flipV="1">
                <a:off x="2175777" y="2323475"/>
                <a:ext cx="237348"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8" name="Line 132"/>
              <p:cNvSpPr>
                <a:spLocks noChangeShapeType="1"/>
              </p:cNvSpPr>
              <p:nvPr/>
            </p:nvSpPr>
            <p:spPr bwMode="auto">
              <a:xfrm flipH="1">
                <a:off x="2165110" y="2384965"/>
                <a:ext cx="248015"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39" name="Line 133"/>
              <p:cNvSpPr>
                <a:spLocks noChangeShapeType="1"/>
              </p:cNvSpPr>
              <p:nvPr/>
            </p:nvSpPr>
            <p:spPr bwMode="auto">
              <a:xfrm flipH="1">
                <a:off x="2245114" y="2340128"/>
                <a:ext cx="64004"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0" name="Line 134"/>
              <p:cNvSpPr>
                <a:spLocks noChangeShapeType="1"/>
              </p:cNvSpPr>
              <p:nvPr/>
            </p:nvSpPr>
            <p:spPr bwMode="auto">
              <a:xfrm flipH="1" flipV="1">
                <a:off x="2210446"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1" name="Line 135"/>
              <p:cNvSpPr>
                <a:spLocks noChangeShapeType="1"/>
              </p:cNvSpPr>
              <p:nvPr/>
            </p:nvSpPr>
            <p:spPr bwMode="auto">
              <a:xfrm flipV="1">
                <a:off x="2165110" y="2327318"/>
                <a:ext cx="45337"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2" name="Line 136"/>
              <p:cNvSpPr>
                <a:spLocks noChangeShapeType="1"/>
              </p:cNvSpPr>
              <p:nvPr/>
            </p:nvSpPr>
            <p:spPr bwMode="auto">
              <a:xfrm flipH="1" flipV="1">
                <a:off x="2309118"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3" name="Line 137"/>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4" name="Line 138"/>
              <p:cNvSpPr>
                <a:spLocks noChangeShapeType="1"/>
              </p:cNvSpPr>
              <p:nvPr/>
            </p:nvSpPr>
            <p:spPr bwMode="auto">
              <a:xfrm flipH="1" flipV="1">
                <a:off x="2247782" y="2472074"/>
                <a:ext cx="104005"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5" name="Line 139"/>
              <p:cNvSpPr>
                <a:spLocks noChangeShapeType="1"/>
              </p:cNvSpPr>
              <p:nvPr/>
            </p:nvSpPr>
            <p:spPr bwMode="auto">
              <a:xfrm flipV="1">
                <a:off x="2325119"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6" name="Line 140"/>
              <p:cNvSpPr>
                <a:spLocks noChangeShapeType="1"/>
              </p:cNvSpPr>
              <p:nvPr/>
            </p:nvSpPr>
            <p:spPr bwMode="auto">
              <a:xfrm flipV="1">
                <a:off x="2290451" y="2493851"/>
                <a:ext cx="2666"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7" name="Line 141"/>
              <p:cNvSpPr>
                <a:spLocks noChangeShapeType="1"/>
              </p:cNvSpPr>
              <p:nvPr/>
            </p:nvSpPr>
            <p:spPr bwMode="auto">
              <a:xfrm flipH="1" flipV="1">
                <a:off x="2290451" y="2513067"/>
                <a:ext cx="61336"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8" name="Line 142"/>
              <p:cNvSpPr>
                <a:spLocks noChangeShapeType="1"/>
              </p:cNvSpPr>
              <p:nvPr/>
            </p:nvSpPr>
            <p:spPr bwMode="auto">
              <a:xfrm flipV="1">
                <a:off x="2018435"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49" name="Line 143"/>
              <p:cNvSpPr>
                <a:spLocks noChangeShapeType="1"/>
              </p:cNvSpPr>
              <p:nvPr/>
            </p:nvSpPr>
            <p:spPr bwMode="auto">
              <a:xfrm flipH="1">
                <a:off x="2018435"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0" name="Line 144"/>
              <p:cNvSpPr>
                <a:spLocks noChangeShapeType="1"/>
              </p:cNvSpPr>
              <p:nvPr/>
            </p:nvSpPr>
            <p:spPr bwMode="auto">
              <a:xfrm>
                <a:off x="2245114"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1" name="Line 145"/>
              <p:cNvSpPr>
                <a:spLocks noChangeShapeType="1"/>
              </p:cNvSpPr>
              <p:nvPr/>
            </p:nvSpPr>
            <p:spPr bwMode="auto">
              <a:xfrm flipH="1" flipV="1">
                <a:off x="2165110" y="2384965"/>
                <a:ext cx="82672"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2" name="Line 146"/>
              <p:cNvSpPr>
                <a:spLocks noChangeShapeType="1"/>
              </p:cNvSpPr>
              <p:nvPr/>
            </p:nvSpPr>
            <p:spPr bwMode="auto">
              <a:xfrm flipH="1" flipV="1">
                <a:off x="2186444" y="2406742"/>
                <a:ext cx="58670"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3" name="Line 147"/>
              <p:cNvSpPr>
                <a:spLocks noChangeShapeType="1"/>
              </p:cNvSpPr>
              <p:nvPr/>
            </p:nvSpPr>
            <p:spPr bwMode="auto">
              <a:xfrm flipV="1">
                <a:off x="2135775"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4" name="Line 148"/>
              <p:cNvSpPr>
                <a:spLocks noChangeShapeType="1"/>
              </p:cNvSpPr>
              <p:nvPr/>
            </p:nvSpPr>
            <p:spPr bwMode="auto">
              <a:xfrm flipV="1">
                <a:off x="2413125" y="2323475"/>
                <a:ext cx="240014" cy="3202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5" name="Line 149"/>
              <p:cNvSpPr>
                <a:spLocks noChangeShapeType="1"/>
              </p:cNvSpPr>
              <p:nvPr/>
            </p:nvSpPr>
            <p:spPr bwMode="auto">
              <a:xfrm flipH="1" flipV="1">
                <a:off x="2615803" y="2327318"/>
                <a:ext cx="48003"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6" name="Line 150"/>
              <p:cNvSpPr>
                <a:spLocks noChangeShapeType="1"/>
              </p:cNvSpPr>
              <p:nvPr/>
            </p:nvSpPr>
            <p:spPr bwMode="auto">
              <a:xfrm flipV="1">
                <a:off x="2583801" y="2327318"/>
                <a:ext cx="34668" cy="5636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7" name="Line 151"/>
              <p:cNvSpPr>
                <a:spLocks noChangeShapeType="1"/>
              </p:cNvSpPr>
              <p:nvPr/>
            </p:nvSpPr>
            <p:spPr bwMode="auto">
              <a:xfrm>
                <a:off x="2517130" y="2340128"/>
                <a:ext cx="66671"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8" name="Line 152"/>
              <p:cNvSpPr>
                <a:spLocks noChangeShapeType="1"/>
              </p:cNvSpPr>
              <p:nvPr/>
            </p:nvSpPr>
            <p:spPr bwMode="auto">
              <a:xfrm flipV="1">
                <a:off x="2495795" y="2340128"/>
                <a:ext cx="21335" cy="4483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59" name="Line 153"/>
              <p:cNvSpPr>
                <a:spLocks noChangeShapeType="1"/>
              </p:cNvSpPr>
              <p:nvPr/>
            </p:nvSpPr>
            <p:spPr bwMode="auto">
              <a:xfrm flipV="1">
                <a:off x="2413125" y="2472074"/>
                <a:ext cx="168009" cy="73018"/>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0" name="Line 154"/>
              <p:cNvSpPr>
                <a:spLocks noChangeShapeType="1"/>
              </p:cNvSpPr>
              <p:nvPr/>
            </p:nvSpPr>
            <p:spPr bwMode="auto">
              <a:xfrm flipV="1">
                <a:off x="2474461" y="2472074"/>
                <a:ext cx="106673" cy="999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1" name="Line 155"/>
              <p:cNvSpPr>
                <a:spLocks noChangeShapeType="1"/>
              </p:cNvSpPr>
              <p:nvPr/>
            </p:nvSpPr>
            <p:spPr bwMode="auto">
              <a:xfrm flipV="1">
                <a:off x="2474461" y="2513067"/>
                <a:ext cx="61338" cy="6405"/>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2" name="Line 156"/>
              <p:cNvSpPr>
                <a:spLocks noChangeShapeType="1"/>
              </p:cNvSpPr>
              <p:nvPr/>
            </p:nvSpPr>
            <p:spPr bwMode="auto">
              <a:xfrm flipH="1" flipV="1">
                <a:off x="2533131" y="2493851"/>
                <a:ext cx="5334" cy="1921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3" name="Line 157"/>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4" name="Line 158"/>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5" name="Line 159"/>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6" name="Line 160"/>
              <p:cNvSpPr>
                <a:spLocks noChangeShapeType="1"/>
              </p:cNvSpPr>
              <p:nvPr/>
            </p:nvSpPr>
            <p:spPr bwMode="auto">
              <a:xfrm>
                <a:off x="2413125" y="2571994"/>
                <a:ext cx="800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7" name="Line 161"/>
              <p:cNvSpPr>
                <a:spLocks noChangeShapeType="1"/>
              </p:cNvSpPr>
              <p:nvPr/>
            </p:nvSpPr>
            <p:spPr bwMode="auto">
              <a:xfrm>
                <a:off x="2405123" y="2571994"/>
                <a:ext cx="69337"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8" name="Line 162"/>
              <p:cNvSpPr>
                <a:spLocks noChangeShapeType="1"/>
              </p:cNvSpPr>
              <p:nvPr/>
            </p:nvSpPr>
            <p:spPr bwMode="auto">
              <a:xfrm flipH="1">
                <a:off x="2405123" y="2571994"/>
                <a:ext cx="800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69" name="Line 163"/>
              <p:cNvSpPr>
                <a:spLocks noChangeShapeType="1"/>
              </p:cNvSpPr>
              <p:nvPr/>
            </p:nvSpPr>
            <p:spPr bwMode="auto">
              <a:xfrm flipH="1" flipV="1">
                <a:off x="2474461" y="2519472"/>
                <a:ext cx="26668" cy="2562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0" name="Line 164"/>
              <p:cNvSpPr>
                <a:spLocks noChangeShapeType="1"/>
              </p:cNvSpPr>
              <p:nvPr/>
            </p:nvSpPr>
            <p:spPr bwMode="auto">
              <a:xfrm>
                <a:off x="2413125" y="2545092"/>
                <a:ext cx="88004"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1" name="Line 165"/>
              <p:cNvSpPr>
                <a:spLocks noChangeShapeType="1"/>
              </p:cNvSpPr>
              <p:nvPr/>
            </p:nvSpPr>
            <p:spPr bwMode="auto">
              <a:xfrm flipV="1">
                <a:off x="2581133" y="2384965"/>
                <a:ext cx="80005"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2" name="Line 166"/>
              <p:cNvSpPr>
                <a:spLocks noChangeShapeType="1"/>
              </p:cNvSpPr>
              <p:nvPr/>
            </p:nvSpPr>
            <p:spPr bwMode="auto">
              <a:xfrm flipV="1">
                <a:off x="2583801" y="2406742"/>
                <a:ext cx="56002" cy="2434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3" name="Line 167"/>
              <p:cNvSpPr>
                <a:spLocks noChangeShapeType="1"/>
              </p:cNvSpPr>
              <p:nvPr/>
            </p:nvSpPr>
            <p:spPr bwMode="auto">
              <a:xfrm flipH="1" flipV="1">
                <a:off x="2583801" y="2431081"/>
                <a:ext cx="106673" cy="4099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4" name="Line 168"/>
              <p:cNvSpPr>
                <a:spLocks noChangeShapeType="1"/>
              </p:cNvSpPr>
              <p:nvPr/>
            </p:nvSpPr>
            <p:spPr bwMode="auto">
              <a:xfrm>
                <a:off x="2413125" y="2384965"/>
                <a:ext cx="250681"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5" name="Line 169"/>
              <p:cNvSpPr>
                <a:spLocks noChangeShapeType="1"/>
              </p:cNvSpPr>
              <p:nvPr/>
            </p:nvSpPr>
            <p:spPr bwMode="auto">
              <a:xfrm flipH="1" flipV="1">
                <a:off x="2583801" y="2384965"/>
                <a:ext cx="224013"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6" name="Line 170"/>
              <p:cNvSpPr>
                <a:spLocks noChangeShapeType="1"/>
              </p:cNvSpPr>
              <p:nvPr/>
            </p:nvSpPr>
            <p:spPr bwMode="auto">
              <a:xfrm>
                <a:off x="2583801" y="2472074"/>
                <a:ext cx="224013"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7" name="Line 171"/>
              <p:cNvSpPr>
                <a:spLocks noChangeShapeType="1"/>
              </p:cNvSpPr>
              <p:nvPr/>
            </p:nvSpPr>
            <p:spPr bwMode="auto">
              <a:xfrm>
                <a:off x="2581133" y="2472074"/>
                <a:ext cx="226680"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8" name="Line 172"/>
              <p:cNvSpPr>
                <a:spLocks noChangeShapeType="1"/>
              </p:cNvSpPr>
              <p:nvPr/>
            </p:nvSpPr>
            <p:spPr bwMode="auto">
              <a:xfrm>
                <a:off x="2583801" y="2384965"/>
                <a:ext cx="0" cy="8711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79" name="Line 173"/>
              <p:cNvSpPr>
                <a:spLocks noChangeShapeType="1"/>
              </p:cNvSpPr>
              <p:nvPr/>
            </p:nvSpPr>
            <p:spPr bwMode="auto">
              <a:xfrm>
                <a:off x="2413125" y="2355501"/>
                <a:ext cx="82671" cy="29464"/>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0" name="Line 174"/>
              <p:cNvSpPr>
                <a:spLocks noChangeShapeType="1"/>
              </p:cNvSpPr>
              <p:nvPr/>
            </p:nvSpPr>
            <p:spPr bwMode="auto">
              <a:xfrm>
                <a:off x="2413125" y="2472074"/>
                <a:ext cx="168009" cy="0"/>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1" name="Line 175"/>
              <p:cNvSpPr>
                <a:spLocks noChangeShapeType="1"/>
              </p:cNvSpPr>
              <p:nvPr/>
            </p:nvSpPr>
            <p:spPr bwMode="auto">
              <a:xfrm>
                <a:off x="2583801" y="2396493"/>
                <a:ext cx="0" cy="28183"/>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2" name="Line 176"/>
              <p:cNvSpPr>
                <a:spLocks noChangeShapeType="1"/>
              </p:cNvSpPr>
              <p:nvPr/>
            </p:nvSpPr>
            <p:spPr bwMode="auto">
              <a:xfrm>
                <a:off x="2807814"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3" name="Line 177"/>
              <p:cNvSpPr>
                <a:spLocks noChangeShapeType="1"/>
              </p:cNvSpPr>
              <p:nvPr/>
            </p:nvSpPr>
            <p:spPr bwMode="auto">
              <a:xfrm>
                <a:off x="2413125" y="2384965"/>
                <a:ext cx="0" cy="52522"/>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4" name="Line 178"/>
              <p:cNvSpPr>
                <a:spLocks noChangeShapeType="1"/>
              </p:cNvSpPr>
              <p:nvPr/>
            </p:nvSpPr>
            <p:spPr bwMode="auto">
              <a:xfrm>
                <a:off x="2018435" y="2472074"/>
                <a:ext cx="0" cy="70456"/>
              </a:xfrm>
              <a:prstGeom prst="line">
                <a:avLst/>
              </a:pr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9285" name="未知"/>
              <p:cNvSpPr>
                <a:spLocks noEditPoints="1"/>
              </p:cNvSpPr>
              <p:nvPr/>
            </p:nvSpPr>
            <p:spPr bwMode="auto">
              <a:xfrm>
                <a:off x="2399790" y="2200497"/>
                <a:ext cx="224013" cy="226741"/>
              </a:xfrm>
              <a:custGeom>
                <a:avLst/>
                <a:gdLst>
                  <a:gd name="T0" fmla="*/ 2147483647 w 310"/>
                  <a:gd name="T1" fmla="*/ 2147483647 h 652"/>
                  <a:gd name="T2" fmla="*/ 0 w 310"/>
                  <a:gd name="T3" fmla="*/ 2147483647 h 652"/>
                  <a:gd name="T4" fmla="*/ 2147483647 w 310"/>
                  <a:gd name="T5" fmla="*/ 2147483647 h 652"/>
                  <a:gd name="T6" fmla="*/ 2147483647 w 310"/>
                  <a:gd name="T7" fmla="*/ 2147483647 h 652"/>
                  <a:gd name="T8" fmla="*/ 2147483647 w 310"/>
                  <a:gd name="T9" fmla="*/ 2147483647 h 652"/>
                  <a:gd name="T10" fmla="*/ 2147483647 w 310"/>
                  <a:gd name="T11" fmla="*/ 2147483647 h 652"/>
                  <a:gd name="T12" fmla="*/ 2147483647 w 310"/>
                  <a:gd name="T13" fmla="*/ 2147483647 h 652"/>
                  <a:gd name="T14" fmla="*/ 2147483647 w 310"/>
                  <a:gd name="T15" fmla="*/ 2147483647 h 652"/>
                  <a:gd name="T16" fmla="*/ 2147483647 w 310"/>
                  <a:gd name="T17" fmla="*/ 2147483647 h 652"/>
                  <a:gd name="T18" fmla="*/ 2147483647 w 310"/>
                  <a:gd name="T19" fmla="*/ 2147483647 h 652"/>
                  <a:gd name="T20" fmla="*/ 2147483647 w 310"/>
                  <a:gd name="T21" fmla="*/ 2147483647 h 652"/>
                  <a:gd name="T22" fmla="*/ 2147483647 w 310"/>
                  <a:gd name="T23" fmla="*/ 2147483647 h 652"/>
                  <a:gd name="T24" fmla="*/ 2147483647 w 310"/>
                  <a:gd name="T25" fmla="*/ 2147483647 h 652"/>
                  <a:gd name="T26" fmla="*/ 2147483647 w 310"/>
                  <a:gd name="T27" fmla="*/ 2147483647 h 652"/>
                  <a:gd name="T28" fmla="*/ 2147483647 w 310"/>
                  <a:gd name="T29" fmla="*/ 2147483647 h 652"/>
                  <a:gd name="T30" fmla="*/ 2147483647 w 310"/>
                  <a:gd name="T31" fmla="*/ 2147483647 h 652"/>
                  <a:gd name="T32" fmla="*/ 2147483647 w 310"/>
                  <a:gd name="T33" fmla="*/ 2147483647 h 652"/>
                  <a:gd name="T34" fmla="*/ 2147483647 w 310"/>
                  <a:gd name="T35" fmla="*/ 2147483647 h 652"/>
                  <a:gd name="T36" fmla="*/ 2147483647 w 310"/>
                  <a:gd name="T37" fmla="*/ 2147483647 h 652"/>
                  <a:gd name="T38" fmla="*/ 2147483647 w 310"/>
                  <a:gd name="T39" fmla="*/ 2147483647 h 652"/>
                  <a:gd name="T40" fmla="*/ 2147483647 w 310"/>
                  <a:gd name="T41" fmla="*/ 2147483647 h 652"/>
                  <a:gd name="T42" fmla="*/ 2147483647 w 310"/>
                  <a:gd name="T43" fmla="*/ 2147483647 h 652"/>
                  <a:gd name="T44" fmla="*/ 2147483647 w 310"/>
                  <a:gd name="T45" fmla="*/ 2147483647 h 652"/>
                  <a:gd name="T46" fmla="*/ 2147483647 w 310"/>
                  <a:gd name="T47" fmla="*/ 2147483647 h 652"/>
                  <a:gd name="T48" fmla="*/ 2147483647 w 310"/>
                  <a:gd name="T49" fmla="*/ 2147483647 h 652"/>
                  <a:gd name="T50" fmla="*/ 2147483647 w 310"/>
                  <a:gd name="T51" fmla="*/ 2147483647 h 652"/>
                  <a:gd name="T52" fmla="*/ 2147483647 w 310"/>
                  <a:gd name="T53" fmla="*/ 2147483647 h 652"/>
                  <a:gd name="T54" fmla="*/ 2147483647 w 310"/>
                  <a:gd name="T55" fmla="*/ 2147483647 h 652"/>
                  <a:gd name="T56" fmla="*/ 2147483647 w 310"/>
                  <a:gd name="T57" fmla="*/ 2147483647 h 652"/>
                  <a:gd name="T58" fmla="*/ 2147483647 w 310"/>
                  <a:gd name="T59" fmla="*/ 2147483647 h 652"/>
                  <a:gd name="T60" fmla="*/ 2147483647 w 310"/>
                  <a:gd name="T61" fmla="*/ 2147483647 h 652"/>
                  <a:gd name="T62" fmla="*/ 2147483647 w 310"/>
                  <a:gd name="T63" fmla="*/ 2147483647 h 652"/>
                  <a:gd name="T64" fmla="*/ 2147483647 w 310"/>
                  <a:gd name="T65" fmla="*/ 2147483647 h 652"/>
                  <a:gd name="T66" fmla="*/ 2147483647 w 310"/>
                  <a:gd name="T67" fmla="*/ 2147483647 h 652"/>
                  <a:gd name="T68" fmla="*/ 2147483647 w 310"/>
                  <a:gd name="T69" fmla="*/ 2147483647 h 652"/>
                  <a:gd name="T70" fmla="*/ 2147483647 w 310"/>
                  <a:gd name="T71" fmla="*/ 2147483647 h 652"/>
                  <a:gd name="T72" fmla="*/ 2147483647 w 310"/>
                  <a:gd name="T73" fmla="*/ 2147483647 h 652"/>
                  <a:gd name="T74" fmla="*/ 2147483647 w 310"/>
                  <a:gd name="T75" fmla="*/ 2147483647 h 652"/>
                  <a:gd name="T76" fmla="*/ 2147483647 w 310"/>
                  <a:gd name="T77" fmla="*/ 2147483647 h 652"/>
                  <a:gd name="T78" fmla="*/ 2147483647 w 310"/>
                  <a:gd name="T79" fmla="*/ 2147483647 h 652"/>
                  <a:gd name="T80" fmla="*/ 2147483647 w 310"/>
                  <a:gd name="T81" fmla="*/ 2147483647 h 652"/>
                  <a:gd name="T82" fmla="*/ 2147483647 w 310"/>
                  <a:gd name="T83" fmla="*/ 2147483647 h 652"/>
                  <a:gd name="T84" fmla="*/ 2147483647 w 310"/>
                  <a:gd name="T85" fmla="*/ 2147483647 h 652"/>
                  <a:gd name="T86" fmla="*/ 2147483647 w 310"/>
                  <a:gd name="T87" fmla="*/ 2147483647 h 652"/>
                  <a:gd name="T88" fmla="*/ 2147483647 w 310"/>
                  <a:gd name="T89" fmla="*/ 2147483647 h 652"/>
                  <a:gd name="T90" fmla="*/ 2147483647 w 310"/>
                  <a:gd name="T91" fmla="*/ 2147483647 h 652"/>
                  <a:gd name="T92" fmla="*/ 2147483647 w 310"/>
                  <a:gd name="T93" fmla="*/ 2147483647 h 652"/>
                  <a:gd name="T94" fmla="*/ 2147483647 w 310"/>
                  <a:gd name="T95" fmla="*/ 2147483647 h 652"/>
                  <a:gd name="T96" fmla="*/ 2147483647 w 310"/>
                  <a:gd name="T97" fmla="*/ 2147483647 h 652"/>
                  <a:gd name="T98" fmla="*/ 2147483647 w 310"/>
                  <a:gd name="T99" fmla="*/ 2147483647 h 652"/>
                  <a:gd name="T100" fmla="*/ 2147483647 w 310"/>
                  <a:gd name="T101" fmla="*/ 2147483647 h 652"/>
                  <a:gd name="T102" fmla="*/ 2147483647 w 310"/>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652"/>
                  <a:gd name="T158" fmla="*/ 310 w 310"/>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652">
                    <a:moveTo>
                      <a:pt x="3" y="2"/>
                    </a:moveTo>
                    <a:lnTo>
                      <a:pt x="12" y="30"/>
                    </a:lnTo>
                    <a:lnTo>
                      <a:pt x="10" y="32"/>
                    </a:lnTo>
                    <a:lnTo>
                      <a:pt x="9" y="32"/>
                    </a:lnTo>
                    <a:lnTo>
                      <a:pt x="7" y="30"/>
                    </a:lnTo>
                    <a:lnTo>
                      <a:pt x="0" y="2"/>
                    </a:lnTo>
                    <a:lnTo>
                      <a:pt x="1" y="0"/>
                    </a:lnTo>
                    <a:lnTo>
                      <a:pt x="3" y="2"/>
                    </a:lnTo>
                    <a:close/>
                    <a:moveTo>
                      <a:pt x="17" y="49"/>
                    </a:moveTo>
                    <a:lnTo>
                      <a:pt x="21" y="65"/>
                    </a:lnTo>
                    <a:lnTo>
                      <a:pt x="26" y="78"/>
                    </a:lnTo>
                    <a:lnTo>
                      <a:pt x="24" y="81"/>
                    </a:lnTo>
                    <a:lnTo>
                      <a:pt x="21" y="79"/>
                    </a:lnTo>
                    <a:lnTo>
                      <a:pt x="17" y="67"/>
                    </a:lnTo>
                    <a:lnTo>
                      <a:pt x="14" y="51"/>
                    </a:lnTo>
                    <a:lnTo>
                      <a:pt x="15" y="48"/>
                    </a:lnTo>
                    <a:lnTo>
                      <a:pt x="17" y="49"/>
                    </a:lnTo>
                    <a:close/>
                    <a:moveTo>
                      <a:pt x="30" y="98"/>
                    </a:moveTo>
                    <a:lnTo>
                      <a:pt x="40" y="125"/>
                    </a:lnTo>
                    <a:lnTo>
                      <a:pt x="40" y="127"/>
                    </a:lnTo>
                    <a:lnTo>
                      <a:pt x="38" y="128"/>
                    </a:lnTo>
                    <a:lnTo>
                      <a:pt x="36" y="128"/>
                    </a:lnTo>
                    <a:lnTo>
                      <a:pt x="36" y="127"/>
                    </a:lnTo>
                    <a:lnTo>
                      <a:pt x="27" y="98"/>
                    </a:lnTo>
                    <a:lnTo>
                      <a:pt x="27" y="97"/>
                    </a:lnTo>
                    <a:lnTo>
                      <a:pt x="29" y="97"/>
                    </a:lnTo>
                    <a:lnTo>
                      <a:pt x="30" y="98"/>
                    </a:lnTo>
                    <a:close/>
                    <a:moveTo>
                      <a:pt x="46" y="146"/>
                    </a:moveTo>
                    <a:lnTo>
                      <a:pt x="55" y="173"/>
                    </a:lnTo>
                    <a:lnTo>
                      <a:pt x="53" y="176"/>
                    </a:lnTo>
                    <a:lnTo>
                      <a:pt x="52" y="174"/>
                    </a:lnTo>
                    <a:lnTo>
                      <a:pt x="43" y="147"/>
                    </a:lnTo>
                    <a:lnTo>
                      <a:pt x="44" y="144"/>
                    </a:lnTo>
                    <a:lnTo>
                      <a:pt x="46" y="146"/>
                    </a:lnTo>
                    <a:close/>
                    <a:moveTo>
                      <a:pt x="62" y="193"/>
                    </a:moveTo>
                    <a:lnTo>
                      <a:pt x="70" y="217"/>
                    </a:lnTo>
                    <a:lnTo>
                      <a:pt x="72" y="220"/>
                    </a:lnTo>
                    <a:lnTo>
                      <a:pt x="70" y="223"/>
                    </a:lnTo>
                    <a:lnTo>
                      <a:pt x="67" y="222"/>
                    </a:lnTo>
                    <a:lnTo>
                      <a:pt x="66" y="218"/>
                    </a:lnTo>
                    <a:lnTo>
                      <a:pt x="58" y="195"/>
                    </a:lnTo>
                    <a:lnTo>
                      <a:pt x="59" y="192"/>
                    </a:lnTo>
                    <a:lnTo>
                      <a:pt x="62" y="193"/>
                    </a:lnTo>
                    <a:close/>
                    <a:moveTo>
                      <a:pt x="78" y="239"/>
                    </a:moveTo>
                    <a:lnTo>
                      <a:pt x="81" y="245"/>
                    </a:lnTo>
                    <a:lnTo>
                      <a:pt x="88" y="267"/>
                    </a:lnTo>
                    <a:lnTo>
                      <a:pt x="87" y="269"/>
                    </a:lnTo>
                    <a:lnTo>
                      <a:pt x="85" y="269"/>
                    </a:lnTo>
                    <a:lnTo>
                      <a:pt x="76" y="247"/>
                    </a:lnTo>
                    <a:lnTo>
                      <a:pt x="75" y="241"/>
                    </a:lnTo>
                    <a:lnTo>
                      <a:pt x="76" y="239"/>
                    </a:lnTo>
                    <a:lnTo>
                      <a:pt x="78" y="239"/>
                    </a:lnTo>
                    <a:close/>
                    <a:moveTo>
                      <a:pt x="96" y="286"/>
                    </a:moveTo>
                    <a:lnTo>
                      <a:pt x="101" y="301"/>
                    </a:lnTo>
                    <a:lnTo>
                      <a:pt x="107" y="313"/>
                    </a:lnTo>
                    <a:lnTo>
                      <a:pt x="105" y="316"/>
                    </a:lnTo>
                    <a:lnTo>
                      <a:pt x="102" y="315"/>
                    </a:lnTo>
                    <a:lnTo>
                      <a:pt x="98" y="302"/>
                    </a:lnTo>
                    <a:lnTo>
                      <a:pt x="92" y="288"/>
                    </a:lnTo>
                    <a:lnTo>
                      <a:pt x="93" y="285"/>
                    </a:lnTo>
                    <a:lnTo>
                      <a:pt x="95" y="285"/>
                    </a:lnTo>
                    <a:lnTo>
                      <a:pt x="96" y="286"/>
                    </a:lnTo>
                    <a:close/>
                    <a:moveTo>
                      <a:pt x="114" y="332"/>
                    </a:moveTo>
                    <a:lnTo>
                      <a:pt x="124" y="353"/>
                    </a:lnTo>
                    <a:lnTo>
                      <a:pt x="125" y="359"/>
                    </a:lnTo>
                    <a:lnTo>
                      <a:pt x="125" y="362"/>
                    </a:lnTo>
                    <a:lnTo>
                      <a:pt x="122" y="361"/>
                    </a:lnTo>
                    <a:lnTo>
                      <a:pt x="119" y="354"/>
                    </a:lnTo>
                    <a:lnTo>
                      <a:pt x="111" y="334"/>
                    </a:lnTo>
                    <a:lnTo>
                      <a:pt x="111" y="332"/>
                    </a:lnTo>
                    <a:lnTo>
                      <a:pt x="114" y="332"/>
                    </a:lnTo>
                    <a:close/>
                    <a:moveTo>
                      <a:pt x="134" y="378"/>
                    </a:moveTo>
                    <a:lnTo>
                      <a:pt x="145" y="403"/>
                    </a:lnTo>
                    <a:lnTo>
                      <a:pt x="145" y="405"/>
                    </a:lnTo>
                    <a:lnTo>
                      <a:pt x="145" y="408"/>
                    </a:lnTo>
                    <a:lnTo>
                      <a:pt x="142" y="407"/>
                    </a:lnTo>
                    <a:lnTo>
                      <a:pt x="140" y="405"/>
                    </a:lnTo>
                    <a:lnTo>
                      <a:pt x="130" y="380"/>
                    </a:lnTo>
                    <a:lnTo>
                      <a:pt x="131" y="378"/>
                    </a:lnTo>
                    <a:lnTo>
                      <a:pt x="134" y="378"/>
                    </a:lnTo>
                    <a:close/>
                    <a:moveTo>
                      <a:pt x="154" y="424"/>
                    </a:moveTo>
                    <a:lnTo>
                      <a:pt x="156" y="426"/>
                    </a:lnTo>
                    <a:lnTo>
                      <a:pt x="166" y="449"/>
                    </a:lnTo>
                    <a:lnTo>
                      <a:pt x="166" y="452"/>
                    </a:lnTo>
                    <a:lnTo>
                      <a:pt x="163" y="452"/>
                    </a:lnTo>
                    <a:lnTo>
                      <a:pt x="163" y="451"/>
                    </a:lnTo>
                    <a:lnTo>
                      <a:pt x="153" y="429"/>
                    </a:lnTo>
                    <a:lnTo>
                      <a:pt x="151" y="426"/>
                    </a:lnTo>
                    <a:lnTo>
                      <a:pt x="151" y="422"/>
                    </a:lnTo>
                    <a:lnTo>
                      <a:pt x="154" y="424"/>
                    </a:lnTo>
                    <a:close/>
                    <a:moveTo>
                      <a:pt x="177" y="468"/>
                    </a:moveTo>
                    <a:lnTo>
                      <a:pt x="177" y="471"/>
                    </a:lnTo>
                    <a:lnTo>
                      <a:pt x="188" y="492"/>
                    </a:lnTo>
                    <a:lnTo>
                      <a:pt x="189" y="494"/>
                    </a:lnTo>
                    <a:lnTo>
                      <a:pt x="189" y="497"/>
                    </a:lnTo>
                    <a:lnTo>
                      <a:pt x="186" y="497"/>
                    </a:lnTo>
                    <a:lnTo>
                      <a:pt x="185" y="494"/>
                    </a:lnTo>
                    <a:lnTo>
                      <a:pt x="174" y="473"/>
                    </a:lnTo>
                    <a:lnTo>
                      <a:pt x="173" y="470"/>
                    </a:lnTo>
                    <a:lnTo>
                      <a:pt x="174" y="468"/>
                    </a:lnTo>
                    <a:lnTo>
                      <a:pt x="177" y="468"/>
                    </a:lnTo>
                    <a:close/>
                    <a:moveTo>
                      <a:pt x="200" y="513"/>
                    </a:moveTo>
                    <a:lnTo>
                      <a:pt x="211" y="530"/>
                    </a:lnTo>
                    <a:lnTo>
                      <a:pt x="215" y="538"/>
                    </a:lnTo>
                    <a:lnTo>
                      <a:pt x="214" y="539"/>
                    </a:lnTo>
                    <a:lnTo>
                      <a:pt x="211" y="539"/>
                    </a:lnTo>
                    <a:lnTo>
                      <a:pt x="206" y="532"/>
                    </a:lnTo>
                    <a:lnTo>
                      <a:pt x="197" y="514"/>
                    </a:lnTo>
                    <a:lnTo>
                      <a:pt x="197" y="511"/>
                    </a:lnTo>
                    <a:lnTo>
                      <a:pt x="200" y="513"/>
                    </a:lnTo>
                    <a:close/>
                    <a:moveTo>
                      <a:pt x="226" y="555"/>
                    </a:moveTo>
                    <a:lnTo>
                      <a:pt x="232" y="563"/>
                    </a:lnTo>
                    <a:lnTo>
                      <a:pt x="241" y="579"/>
                    </a:lnTo>
                    <a:lnTo>
                      <a:pt x="241" y="582"/>
                    </a:lnTo>
                    <a:lnTo>
                      <a:pt x="238" y="581"/>
                    </a:lnTo>
                    <a:lnTo>
                      <a:pt x="228" y="566"/>
                    </a:lnTo>
                    <a:lnTo>
                      <a:pt x="223" y="557"/>
                    </a:lnTo>
                    <a:lnTo>
                      <a:pt x="223" y="554"/>
                    </a:lnTo>
                    <a:lnTo>
                      <a:pt x="226" y="555"/>
                    </a:lnTo>
                    <a:close/>
                    <a:moveTo>
                      <a:pt x="254" y="595"/>
                    </a:moveTo>
                    <a:lnTo>
                      <a:pt x="263" y="606"/>
                    </a:lnTo>
                    <a:lnTo>
                      <a:pt x="272" y="617"/>
                    </a:lnTo>
                    <a:lnTo>
                      <a:pt x="272" y="620"/>
                    </a:lnTo>
                    <a:lnTo>
                      <a:pt x="271" y="620"/>
                    </a:lnTo>
                    <a:lnTo>
                      <a:pt x="260" y="607"/>
                    </a:lnTo>
                    <a:lnTo>
                      <a:pt x="251" y="598"/>
                    </a:lnTo>
                    <a:lnTo>
                      <a:pt x="252" y="595"/>
                    </a:lnTo>
                    <a:lnTo>
                      <a:pt x="254" y="595"/>
                    </a:lnTo>
                    <a:close/>
                    <a:moveTo>
                      <a:pt x="287" y="631"/>
                    </a:moveTo>
                    <a:lnTo>
                      <a:pt x="292" y="636"/>
                    </a:lnTo>
                    <a:lnTo>
                      <a:pt x="301" y="642"/>
                    </a:lnTo>
                    <a:lnTo>
                      <a:pt x="310" y="649"/>
                    </a:lnTo>
                    <a:lnTo>
                      <a:pt x="310" y="652"/>
                    </a:lnTo>
                    <a:lnTo>
                      <a:pt x="307" y="652"/>
                    </a:lnTo>
                    <a:lnTo>
                      <a:pt x="300" y="645"/>
                    </a:lnTo>
                    <a:lnTo>
                      <a:pt x="289" y="639"/>
                    </a:lnTo>
                    <a:lnTo>
                      <a:pt x="284" y="634"/>
                    </a:lnTo>
                    <a:lnTo>
                      <a:pt x="284" y="631"/>
                    </a:lnTo>
                    <a:lnTo>
                      <a:pt x="287"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86" name="未知"/>
              <p:cNvSpPr>
                <a:spLocks noEditPoints="1"/>
              </p:cNvSpPr>
              <p:nvPr/>
            </p:nvSpPr>
            <p:spPr bwMode="auto">
              <a:xfrm>
                <a:off x="2095772" y="2200497"/>
                <a:ext cx="224013" cy="226741"/>
              </a:xfrm>
              <a:custGeom>
                <a:avLst/>
                <a:gdLst>
                  <a:gd name="T0" fmla="*/ 2147483647 w 311"/>
                  <a:gd name="T1" fmla="*/ 2147483647 h 652"/>
                  <a:gd name="T2" fmla="*/ 0 w 311"/>
                  <a:gd name="T3" fmla="*/ 2147483647 h 652"/>
                  <a:gd name="T4" fmla="*/ 2147483647 w 311"/>
                  <a:gd name="T5" fmla="*/ 2147483647 h 652"/>
                  <a:gd name="T6" fmla="*/ 2147483647 w 311"/>
                  <a:gd name="T7" fmla="*/ 2147483647 h 652"/>
                  <a:gd name="T8" fmla="*/ 2147483647 w 311"/>
                  <a:gd name="T9" fmla="*/ 2147483647 h 652"/>
                  <a:gd name="T10" fmla="*/ 2147483647 w 311"/>
                  <a:gd name="T11" fmla="*/ 2147483647 h 652"/>
                  <a:gd name="T12" fmla="*/ 2147483647 w 311"/>
                  <a:gd name="T13" fmla="*/ 2147483647 h 652"/>
                  <a:gd name="T14" fmla="*/ 2147483647 w 311"/>
                  <a:gd name="T15" fmla="*/ 2147483647 h 652"/>
                  <a:gd name="T16" fmla="*/ 2147483647 w 311"/>
                  <a:gd name="T17" fmla="*/ 2147483647 h 652"/>
                  <a:gd name="T18" fmla="*/ 2147483647 w 311"/>
                  <a:gd name="T19" fmla="*/ 2147483647 h 652"/>
                  <a:gd name="T20" fmla="*/ 2147483647 w 311"/>
                  <a:gd name="T21" fmla="*/ 2147483647 h 652"/>
                  <a:gd name="T22" fmla="*/ 2147483647 w 311"/>
                  <a:gd name="T23" fmla="*/ 2147483647 h 652"/>
                  <a:gd name="T24" fmla="*/ 2147483647 w 311"/>
                  <a:gd name="T25" fmla="*/ 2147483647 h 652"/>
                  <a:gd name="T26" fmla="*/ 2147483647 w 311"/>
                  <a:gd name="T27" fmla="*/ 2147483647 h 652"/>
                  <a:gd name="T28" fmla="*/ 2147483647 w 311"/>
                  <a:gd name="T29" fmla="*/ 2147483647 h 652"/>
                  <a:gd name="T30" fmla="*/ 2147483647 w 311"/>
                  <a:gd name="T31" fmla="*/ 2147483647 h 652"/>
                  <a:gd name="T32" fmla="*/ 2147483647 w 311"/>
                  <a:gd name="T33" fmla="*/ 2147483647 h 652"/>
                  <a:gd name="T34" fmla="*/ 2147483647 w 311"/>
                  <a:gd name="T35" fmla="*/ 2147483647 h 652"/>
                  <a:gd name="T36" fmla="*/ 2147483647 w 311"/>
                  <a:gd name="T37" fmla="*/ 2147483647 h 652"/>
                  <a:gd name="T38" fmla="*/ 2147483647 w 311"/>
                  <a:gd name="T39" fmla="*/ 2147483647 h 652"/>
                  <a:gd name="T40" fmla="*/ 2147483647 w 311"/>
                  <a:gd name="T41" fmla="*/ 2147483647 h 652"/>
                  <a:gd name="T42" fmla="*/ 2147483647 w 311"/>
                  <a:gd name="T43" fmla="*/ 2147483647 h 652"/>
                  <a:gd name="T44" fmla="*/ 2147483647 w 311"/>
                  <a:gd name="T45" fmla="*/ 2147483647 h 652"/>
                  <a:gd name="T46" fmla="*/ 2147483647 w 311"/>
                  <a:gd name="T47" fmla="*/ 2147483647 h 652"/>
                  <a:gd name="T48" fmla="*/ 2147483647 w 311"/>
                  <a:gd name="T49" fmla="*/ 2147483647 h 652"/>
                  <a:gd name="T50" fmla="*/ 2147483647 w 311"/>
                  <a:gd name="T51" fmla="*/ 2147483647 h 652"/>
                  <a:gd name="T52" fmla="*/ 2147483647 w 311"/>
                  <a:gd name="T53" fmla="*/ 2147483647 h 652"/>
                  <a:gd name="T54" fmla="*/ 2147483647 w 311"/>
                  <a:gd name="T55" fmla="*/ 2147483647 h 652"/>
                  <a:gd name="T56" fmla="*/ 2147483647 w 311"/>
                  <a:gd name="T57" fmla="*/ 2147483647 h 652"/>
                  <a:gd name="T58" fmla="*/ 2147483647 w 311"/>
                  <a:gd name="T59" fmla="*/ 2147483647 h 652"/>
                  <a:gd name="T60" fmla="*/ 2147483647 w 311"/>
                  <a:gd name="T61" fmla="*/ 2147483647 h 652"/>
                  <a:gd name="T62" fmla="*/ 2147483647 w 311"/>
                  <a:gd name="T63" fmla="*/ 2147483647 h 652"/>
                  <a:gd name="T64" fmla="*/ 2147483647 w 311"/>
                  <a:gd name="T65" fmla="*/ 2147483647 h 652"/>
                  <a:gd name="T66" fmla="*/ 2147483647 w 311"/>
                  <a:gd name="T67" fmla="*/ 2147483647 h 652"/>
                  <a:gd name="T68" fmla="*/ 2147483647 w 311"/>
                  <a:gd name="T69" fmla="*/ 2147483647 h 652"/>
                  <a:gd name="T70" fmla="*/ 2147483647 w 311"/>
                  <a:gd name="T71" fmla="*/ 2147483647 h 652"/>
                  <a:gd name="T72" fmla="*/ 2147483647 w 311"/>
                  <a:gd name="T73" fmla="*/ 2147483647 h 652"/>
                  <a:gd name="T74" fmla="*/ 2147483647 w 311"/>
                  <a:gd name="T75" fmla="*/ 2147483647 h 652"/>
                  <a:gd name="T76" fmla="*/ 2147483647 w 311"/>
                  <a:gd name="T77" fmla="*/ 2147483647 h 652"/>
                  <a:gd name="T78" fmla="*/ 2147483647 w 311"/>
                  <a:gd name="T79" fmla="*/ 2147483647 h 652"/>
                  <a:gd name="T80" fmla="*/ 2147483647 w 311"/>
                  <a:gd name="T81" fmla="*/ 2147483647 h 652"/>
                  <a:gd name="T82" fmla="*/ 2147483647 w 311"/>
                  <a:gd name="T83" fmla="*/ 2147483647 h 652"/>
                  <a:gd name="T84" fmla="*/ 2147483647 w 311"/>
                  <a:gd name="T85" fmla="*/ 2147483647 h 652"/>
                  <a:gd name="T86" fmla="*/ 2147483647 w 311"/>
                  <a:gd name="T87" fmla="*/ 2147483647 h 652"/>
                  <a:gd name="T88" fmla="*/ 2147483647 w 311"/>
                  <a:gd name="T89" fmla="*/ 2147483647 h 652"/>
                  <a:gd name="T90" fmla="*/ 2147483647 w 311"/>
                  <a:gd name="T91" fmla="*/ 2147483647 h 652"/>
                  <a:gd name="T92" fmla="*/ 2147483647 w 311"/>
                  <a:gd name="T93" fmla="*/ 2147483647 h 652"/>
                  <a:gd name="T94" fmla="*/ 2147483647 w 311"/>
                  <a:gd name="T95" fmla="*/ 2147483647 h 652"/>
                  <a:gd name="T96" fmla="*/ 2147483647 w 311"/>
                  <a:gd name="T97" fmla="*/ 2147483647 h 652"/>
                  <a:gd name="T98" fmla="*/ 2147483647 w 311"/>
                  <a:gd name="T99" fmla="*/ 2147483647 h 652"/>
                  <a:gd name="T100" fmla="*/ 2147483647 w 311"/>
                  <a:gd name="T101" fmla="*/ 2147483647 h 652"/>
                  <a:gd name="T102" fmla="*/ 2147483647 w 311"/>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652"/>
                  <a:gd name="T158" fmla="*/ 311 w 311"/>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652">
                    <a:moveTo>
                      <a:pt x="3" y="2"/>
                    </a:moveTo>
                    <a:lnTo>
                      <a:pt x="13" y="30"/>
                    </a:lnTo>
                    <a:lnTo>
                      <a:pt x="11" y="32"/>
                    </a:lnTo>
                    <a:lnTo>
                      <a:pt x="10" y="32"/>
                    </a:lnTo>
                    <a:lnTo>
                      <a:pt x="8" y="30"/>
                    </a:lnTo>
                    <a:lnTo>
                      <a:pt x="0" y="2"/>
                    </a:lnTo>
                    <a:lnTo>
                      <a:pt x="2" y="0"/>
                    </a:lnTo>
                    <a:lnTo>
                      <a:pt x="3" y="2"/>
                    </a:lnTo>
                    <a:close/>
                    <a:moveTo>
                      <a:pt x="17" y="49"/>
                    </a:moveTo>
                    <a:lnTo>
                      <a:pt x="22" y="65"/>
                    </a:lnTo>
                    <a:lnTo>
                      <a:pt x="26" y="78"/>
                    </a:lnTo>
                    <a:lnTo>
                      <a:pt x="25" y="81"/>
                    </a:lnTo>
                    <a:lnTo>
                      <a:pt x="22" y="79"/>
                    </a:lnTo>
                    <a:lnTo>
                      <a:pt x="17" y="67"/>
                    </a:lnTo>
                    <a:lnTo>
                      <a:pt x="14" y="51"/>
                    </a:lnTo>
                    <a:lnTo>
                      <a:pt x="16" y="48"/>
                    </a:lnTo>
                    <a:lnTo>
                      <a:pt x="17" y="49"/>
                    </a:lnTo>
                    <a:close/>
                    <a:moveTo>
                      <a:pt x="31" y="98"/>
                    </a:moveTo>
                    <a:lnTo>
                      <a:pt x="40" y="125"/>
                    </a:lnTo>
                    <a:lnTo>
                      <a:pt x="40" y="127"/>
                    </a:lnTo>
                    <a:lnTo>
                      <a:pt x="39" y="128"/>
                    </a:lnTo>
                    <a:lnTo>
                      <a:pt x="37" y="128"/>
                    </a:lnTo>
                    <a:lnTo>
                      <a:pt x="37" y="127"/>
                    </a:lnTo>
                    <a:lnTo>
                      <a:pt x="28" y="98"/>
                    </a:lnTo>
                    <a:lnTo>
                      <a:pt x="28" y="97"/>
                    </a:lnTo>
                    <a:lnTo>
                      <a:pt x="29" y="97"/>
                    </a:lnTo>
                    <a:lnTo>
                      <a:pt x="31" y="98"/>
                    </a:lnTo>
                    <a:close/>
                    <a:moveTo>
                      <a:pt x="46" y="146"/>
                    </a:moveTo>
                    <a:lnTo>
                      <a:pt x="55" y="173"/>
                    </a:lnTo>
                    <a:lnTo>
                      <a:pt x="54" y="176"/>
                    </a:lnTo>
                    <a:lnTo>
                      <a:pt x="52" y="174"/>
                    </a:lnTo>
                    <a:lnTo>
                      <a:pt x="43" y="147"/>
                    </a:lnTo>
                    <a:lnTo>
                      <a:pt x="45" y="144"/>
                    </a:lnTo>
                    <a:lnTo>
                      <a:pt x="46" y="146"/>
                    </a:lnTo>
                    <a:close/>
                    <a:moveTo>
                      <a:pt x="62" y="193"/>
                    </a:moveTo>
                    <a:lnTo>
                      <a:pt x="71" y="217"/>
                    </a:lnTo>
                    <a:lnTo>
                      <a:pt x="72" y="220"/>
                    </a:lnTo>
                    <a:lnTo>
                      <a:pt x="71" y="223"/>
                    </a:lnTo>
                    <a:lnTo>
                      <a:pt x="68" y="222"/>
                    </a:lnTo>
                    <a:lnTo>
                      <a:pt x="66" y="218"/>
                    </a:lnTo>
                    <a:lnTo>
                      <a:pt x="59" y="195"/>
                    </a:lnTo>
                    <a:lnTo>
                      <a:pt x="60" y="192"/>
                    </a:lnTo>
                    <a:lnTo>
                      <a:pt x="62" y="193"/>
                    </a:lnTo>
                    <a:close/>
                    <a:moveTo>
                      <a:pt x="78" y="239"/>
                    </a:moveTo>
                    <a:lnTo>
                      <a:pt x="81" y="245"/>
                    </a:lnTo>
                    <a:lnTo>
                      <a:pt x="89" y="267"/>
                    </a:lnTo>
                    <a:lnTo>
                      <a:pt x="88" y="269"/>
                    </a:lnTo>
                    <a:lnTo>
                      <a:pt x="86" y="269"/>
                    </a:lnTo>
                    <a:lnTo>
                      <a:pt x="77" y="247"/>
                    </a:lnTo>
                    <a:lnTo>
                      <a:pt x="75" y="241"/>
                    </a:lnTo>
                    <a:lnTo>
                      <a:pt x="77" y="239"/>
                    </a:lnTo>
                    <a:lnTo>
                      <a:pt x="78" y="239"/>
                    </a:lnTo>
                    <a:close/>
                    <a:moveTo>
                      <a:pt x="97" y="286"/>
                    </a:moveTo>
                    <a:lnTo>
                      <a:pt x="101" y="301"/>
                    </a:lnTo>
                    <a:lnTo>
                      <a:pt x="108" y="313"/>
                    </a:lnTo>
                    <a:lnTo>
                      <a:pt x="106" y="316"/>
                    </a:lnTo>
                    <a:lnTo>
                      <a:pt x="103" y="315"/>
                    </a:lnTo>
                    <a:lnTo>
                      <a:pt x="98" y="302"/>
                    </a:lnTo>
                    <a:lnTo>
                      <a:pt x="92" y="288"/>
                    </a:lnTo>
                    <a:lnTo>
                      <a:pt x="94" y="285"/>
                    </a:lnTo>
                    <a:lnTo>
                      <a:pt x="97" y="286"/>
                    </a:lnTo>
                    <a:close/>
                    <a:moveTo>
                      <a:pt x="115" y="332"/>
                    </a:moveTo>
                    <a:lnTo>
                      <a:pt x="123" y="353"/>
                    </a:lnTo>
                    <a:lnTo>
                      <a:pt x="126" y="359"/>
                    </a:lnTo>
                    <a:lnTo>
                      <a:pt x="126" y="362"/>
                    </a:lnTo>
                    <a:lnTo>
                      <a:pt x="123" y="361"/>
                    </a:lnTo>
                    <a:lnTo>
                      <a:pt x="120" y="354"/>
                    </a:lnTo>
                    <a:lnTo>
                      <a:pt x="111" y="334"/>
                    </a:lnTo>
                    <a:lnTo>
                      <a:pt x="112" y="332"/>
                    </a:lnTo>
                    <a:lnTo>
                      <a:pt x="115" y="332"/>
                    </a:lnTo>
                    <a:close/>
                    <a:moveTo>
                      <a:pt x="135" y="378"/>
                    </a:moveTo>
                    <a:lnTo>
                      <a:pt x="146" y="403"/>
                    </a:lnTo>
                    <a:lnTo>
                      <a:pt x="146" y="405"/>
                    </a:lnTo>
                    <a:lnTo>
                      <a:pt x="146" y="408"/>
                    </a:lnTo>
                    <a:lnTo>
                      <a:pt x="144" y="408"/>
                    </a:lnTo>
                    <a:lnTo>
                      <a:pt x="143" y="407"/>
                    </a:lnTo>
                    <a:lnTo>
                      <a:pt x="141" y="405"/>
                    </a:lnTo>
                    <a:lnTo>
                      <a:pt x="130" y="380"/>
                    </a:lnTo>
                    <a:lnTo>
                      <a:pt x="132" y="378"/>
                    </a:lnTo>
                    <a:lnTo>
                      <a:pt x="135" y="378"/>
                    </a:lnTo>
                    <a:close/>
                    <a:moveTo>
                      <a:pt x="155" y="424"/>
                    </a:moveTo>
                    <a:lnTo>
                      <a:pt x="156" y="426"/>
                    </a:lnTo>
                    <a:lnTo>
                      <a:pt x="167" y="449"/>
                    </a:lnTo>
                    <a:lnTo>
                      <a:pt x="167" y="452"/>
                    </a:lnTo>
                    <a:lnTo>
                      <a:pt x="164" y="452"/>
                    </a:lnTo>
                    <a:lnTo>
                      <a:pt x="164" y="451"/>
                    </a:lnTo>
                    <a:lnTo>
                      <a:pt x="153" y="429"/>
                    </a:lnTo>
                    <a:lnTo>
                      <a:pt x="152" y="426"/>
                    </a:lnTo>
                    <a:lnTo>
                      <a:pt x="152" y="422"/>
                    </a:lnTo>
                    <a:lnTo>
                      <a:pt x="155" y="424"/>
                    </a:lnTo>
                    <a:close/>
                    <a:moveTo>
                      <a:pt x="178" y="468"/>
                    </a:moveTo>
                    <a:lnTo>
                      <a:pt x="178" y="471"/>
                    </a:lnTo>
                    <a:lnTo>
                      <a:pt x="189" y="492"/>
                    </a:lnTo>
                    <a:lnTo>
                      <a:pt x="190" y="494"/>
                    </a:lnTo>
                    <a:lnTo>
                      <a:pt x="190" y="497"/>
                    </a:lnTo>
                    <a:lnTo>
                      <a:pt x="187" y="497"/>
                    </a:lnTo>
                    <a:lnTo>
                      <a:pt x="186" y="494"/>
                    </a:lnTo>
                    <a:lnTo>
                      <a:pt x="175" y="473"/>
                    </a:lnTo>
                    <a:lnTo>
                      <a:pt x="173" y="470"/>
                    </a:lnTo>
                    <a:lnTo>
                      <a:pt x="175" y="468"/>
                    </a:lnTo>
                    <a:lnTo>
                      <a:pt x="178" y="468"/>
                    </a:lnTo>
                    <a:close/>
                    <a:moveTo>
                      <a:pt x="201" y="513"/>
                    </a:moveTo>
                    <a:lnTo>
                      <a:pt x="212" y="530"/>
                    </a:lnTo>
                    <a:lnTo>
                      <a:pt x="216" y="538"/>
                    </a:lnTo>
                    <a:lnTo>
                      <a:pt x="215" y="539"/>
                    </a:lnTo>
                    <a:lnTo>
                      <a:pt x="212" y="539"/>
                    </a:lnTo>
                    <a:lnTo>
                      <a:pt x="207" y="532"/>
                    </a:lnTo>
                    <a:lnTo>
                      <a:pt x="198" y="514"/>
                    </a:lnTo>
                    <a:lnTo>
                      <a:pt x="198" y="511"/>
                    </a:lnTo>
                    <a:lnTo>
                      <a:pt x="201" y="513"/>
                    </a:lnTo>
                    <a:close/>
                    <a:moveTo>
                      <a:pt x="227" y="555"/>
                    </a:moveTo>
                    <a:lnTo>
                      <a:pt x="233" y="563"/>
                    </a:lnTo>
                    <a:lnTo>
                      <a:pt x="242" y="579"/>
                    </a:lnTo>
                    <a:lnTo>
                      <a:pt x="242" y="582"/>
                    </a:lnTo>
                    <a:lnTo>
                      <a:pt x="239" y="581"/>
                    </a:lnTo>
                    <a:lnTo>
                      <a:pt x="228" y="566"/>
                    </a:lnTo>
                    <a:lnTo>
                      <a:pt x="224" y="557"/>
                    </a:lnTo>
                    <a:lnTo>
                      <a:pt x="224" y="554"/>
                    </a:lnTo>
                    <a:lnTo>
                      <a:pt x="227" y="555"/>
                    </a:lnTo>
                    <a:close/>
                    <a:moveTo>
                      <a:pt x="254" y="595"/>
                    </a:moveTo>
                    <a:lnTo>
                      <a:pt x="264" y="606"/>
                    </a:lnTo>
                    <a:lnTo>
                      <a:pt x="273" y="617"/>
                    </a:lnTo>
                    <a:lnTo>
                      <a:pt x="273" y="620"/>
                    </a:lnTo>
                    <a:lnTo>
                      <a:pt x="271" y="620"/>
                    </a:lnTo>
                    <a:lnTo>
                      <a:pt x="270" y="620"/>
                    </a:lnTo>
                    <a:lnTo>
                      <a:pt x="260" y="607"/>
                    </a:lnTo>
                    <a:lnTo>
                      <a:pt x="251" y="598"/>
                    </a:lnTo>
                    <a:lnTo>
                      <a:pt x="253" y="595"/>
                    </a:lnTo>
                    <a:lnTo>
                      <a:pt x="254" y="595"/>
                    </a:lnTo>
                    <a:close/>
                    <a:moveTo>
                      <a:pt x="288" y="631"/>
                    </a:moveTo>
                    <a:lnTo>
                      <a:pt x="293" y="636"/>
                    </a:lnTo>
                    <a:lnTo>
                      <a:pt x="302" y="642"/>
                    </a:lnTo>
                    <a:lnTo>
                      <a:pt x="311" y="649"/>
                    </a:lnTo>
                    <a:lnTo>
                      <a:pt x="311" y="652"/>
                    </a:lnTo>
                    <a:lnTo>
                      <a:pt x="308" y="652"/>
                    </a:lnTo>
                    <a:lnTo>
                      <a:pt x="299" y="645"/>
                    </a:lnTo>
                    <a:lnTo>
                      <a:pt x="290" y="639"/>
                    </a:lnTo>
                    <a:lnTo>
                      <a:pt x="285" y="634"/>
                    </a:lnTo>
                    <a:lnTo>
                      <a:pt x="285" y="631"/>
                    </a:lnTo>
                    <a:lnTo>
                      <a:pt x="288" y="631"/>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87" name="未知"/>
              <p:cNvSpPr>
                <a:spLocks noEditPoints="1"/>
              </p:cNvSpPr>
              <p:nvPr/>
            </p:nvSpPr>
            <p:spPr bwMode="auto">
              <a:xfrm>
                <a:off x="2170443" y="2205621"/>
                <a:ext cx="194679" cy="212650"/>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6" y="132"/>
                    </a:lnTo>
                    <a:lnTo>
                      <a:pt x="61" y="147"/>
                    </a:lnTo>
                    <a:lnTo>
                      <a:pt x="61" y="151"/>
                    </a:lnTo>
                    <a:lnTo>
                      <a:pt x="61" y="155"/>
                    </a:lnTo>
                    <a:lnTo>
                      <a:pt x="58" y="158"/>
                    </a:lnTo>
                    <a:lnTo>
                      <a:pt x="55" y="159"/>
                    </a:lnTo>
                    <a:lnTo>
                      <a:pt x="50" y="161"/>
                    </a:lnTo>
                    <a:lnTo>
                      <a:pt x="47" y="159"/>
                    </a:lnTo>
                    <a:lnTo>
                      <a:pt x="41" y="153"/>
                    </a:lnTo>
                    <a:lnTo>
                      <a:pt x="36" y="139"/>
                    </a:lnTo>
                    <a:lnTo>
                      <a:pt x="18" y="77"/>
                    </a:lnTo>
                    <a:lnTo>
                      <a:pt x="0" y="12"/>
                    </a:lnTo>
                    <a:lnTo>
                      <a:pt x="0" y="9"/>
                    </a:lnTo>
                    <a:lnTo>
                      <a:pt x="1" y="4"/>
                    </a:lnTo>
                    <a:lnTo>
                      <a:pt x="4" y="1"/>
                    </a:lnTo>
                    <a:lnTo>
                      <a:pt x="7" y="0"/>
                    </a:lnTo>
                    <a:lnTo>
                      <a:pt x="10" y="0"/>
                    </a:lnTo>
                    <a:lnTo>
                      <a:pt x="15" y="1"/>
                    </a:lnTo>
                    <a:lnTo>
                      <a:pt x="18" y="3"/>
                    </a:lnTo>
                    <a:lnTo>
                      <a:pt x="20" y="8"/>
                    </a:lnTo>
                    <a:close/>
                    <a:moveTo>
                      <a:pt x="95" y="245"/>
                    </a:moveTo>
                    <a:lnTo>
                      <a:pt x="96" y="250"/>
                    </a:lnTo>
                    <a:lnTo>
                      <a:pt x="107" y="278"/>
                    </a:lnTo>
                    <a:lnTo>
                      <a:pt x="117" y="305"/>
                    </a:lnTo>
                    <a:lnTo>
                      <a:pt x="128" y="332"/>
                    </a:lnTo>
                    <a:lnTo>
                      <a:pt x="139" y="359"/>
                    </a:lnTo>
                    <a:lnTo>
                      <a:pt x="148" y="379"/>
                    </a:lnTo>
                    <a:lnTo>
                      <a:pt x="150" y="384"/>
                    </a:lnTo>
                    <a:lnTo>
                      <a:pt x="148" y="387"/>
                    </a:lnTo>
                    <a:lnTo>
                      <a:pt x="143" y="393"/>
                    </a:lnTo>
                    <a:lnTo>
                      <a:pt x="139" y="393"/>
                    </a:lnTo>
                    <a:lnTo>
                      <a:pt x="136" y="393"/>
                    </a:lnTo>
                    <a:lnTo>
                      <a:pt x="130" y="389"/>
                    </a:lnTo>
                    <a:lnTo>
                      <a:pt x="121" y="367"/>
                    </a:lnTo>
                    <a:lnTo>
                      <a:pt x="110" y="340"/>
                    </a:lnTo>
                    <a:lnTo>
                      <a:pt x="99" y="313"/>
                    </a:lnTo>
                    <a:lnTo>
                      <a:pt x="88" y="286"/>
                    </a:lnTo>
                    <a:lnTo>
                      <a:pt x="78" y="257"/>
                    </a:lnTo>
                    <a:lnTo>
                      <a:pt x="75" y="253"/>
                    </a:lnTo>
                    <a:lnTo>
                      <a:pt x="75" y="248"/>
                    </a:lnTo>
                    <a:lnTo>
                      <a:pt x="76" y="245"/>
                    </a:lnTo>
                    <a:lnTo>
                      <a:pt x="81" y="238"/>
                    </a:lnTo>
                    <a:lnTo>
                      <a:pt x="85" y="238"/>
                    </a:lnTo>
                    <a:lnTo>
                      <a:pt x="88" y="238"/>
                    </a:lnTo>
                    <a:lnTo>
                      <a:pt x="95" y="245"/>
                    </a:lnTo>
                    <a:close/>
                    <a:moveTo>
                      <a:pt x="192" y="473"/>
                    </a:moveTo>
                    <a:lnTo>
                      <a:pt x="192" y="474"/>
                    </a:lnTo>
                    <a:lnTo>
                      <a:pt x="205" y="496"/>
                    </a:lnTo>
                    <a:lnTo>
                      <a:pt x="215" y="515"/>
                    </a:lnTo>
                    <a:lnTo>
                      <a:pt x="226" y="534"/>
                    </a:lnTo>
                    <a:lnTo>
                      <a:pt x="237" y="552"/>
                    </a:lnTo>
                    <a:lnTo>
                      <a:pt x="247" y="567"/>
                    </a:lnTo>
                    <a:lnTo>
                      <a:pt x="257" y="582"/>
                    </a:lnTo>
                    <a:lnTo>
                      <a:pt x="266" y="594"/>
                    </a:lnTo>
                    <a:lnTo>
                      <a:pt x="269" y="599"/>
                    </a:lnTo>
                    <a:lnTo>
                      <a:pt x="269" y="602"/>
                    </a:lnTo>
                    <a:lnTo>
                      <a:pt x="264" y="610"/>
                    </a:lnTo>
                    <a:lnTo>
                      <a:pt x="261" y="612"/>
                    </a:lnTo>
                    <a:lnTo>
                      <a:pt x="257" y="612"/>
                    </a:lnTo>
                    <a:lnTo>
                      <a:pt x="251" y="607"/>
                    </a:lnTo>
                    <a:lnTo>
                      <a:pt x="241" y="594"/>
                    </a:lnTo>
                    <a:lnTo>
                      <a:pt x="231" y="579"/>
                    </a:lnTo>
                    <a:lnTo>
                      <a:pt x="218" y="563"/>
                    </a:lnTo>
                    <a:lnTo>
                      <a:pt x="208" y="544"/>
                    </a:lnTo>
                    <a:lnTo>
                      <a:pt x="197" y="525"/>
                    </a:lnTo>
                    <a:lnTo>
                      <a:pt x="186" y="506"/>
                    </a:lnTo>
                    <a:lnTo>
                      <a:pt x="176" y="485"/>
                    </a:lnTo>
                    <a:lnTo>
                      <a:pt x="174" y="482"/>
                    </a:lnTo>
                    <a:lnTo>
                      <a:pt x="173" y="479"/>
                    </a:lnTo>
                    <a:lnTo>
                      <a:pt x="174" y="474"/>
                    </a:lnTo>
                    <a:lnTo>
                      <a:pt x="179" y="468"/>
                    </a:lnTo>
                    <a:lnTo>
                      <a:pt x="182" y="468"/>
                    </a:lnTo>
                    <a:lnTo>
                      <a:pt x="186" y="468"/>
                    </a:lnTo>
                    <a:lnTo>
                      <a:pt x="192"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88" name="未知"/>
              <p:cNvSpPr>
                <a:spLocks noEditPoints="1"/>
              </p:cNvSpPr>
              <p:nvPr/>
            </p:nvSpPr>
            <p:spPr bwMode="auto">
              <a:xfrm>
                <a:off x="1775754" y="2360625"/>
                <a:ext cx="194679" cy="162691"/>
              </a:xfrm>
              <a:custGeom>
                <a:avLst/>
                <a:gdLst>
                  <a:gd name="T0" fmla="*/ 2147483647 w 269"/>
                  <a:gd name="T1" fmla="*/ 2147483647 h 612"/>
                  <a:gd name="T2" fmla="*/ 2147483647 w 269"/>
                  <a:gd name="T3" fmla="*/ 2147483647 h 612"/>
                  <a:gd name="T4" fmla="*/ 2147483647 w 269"/>
                  <a:gd name="T5" fmla="*/ 2147483647 h 612"/>
                  <a:gd name="T6" fmla="*/ 2147483647 w 269"/>
                  <a:gd name="T7" fmla="*/ 2147483647 h 612"/>
                  <a:gd name="T8" fmla="*/ 2147483647 w 269"/>
                  <a:gd name="T9" fmla="*/ 2147483647 h 612"/>
                  <a:gd name="T10" fmla="*/ 2147483647 w 269"/>
                  <a:gd name="T11" fmla="*/ 2147483647 h 612"/>
                  <a:gd name="T12" fmla="*/ 0 w 269"/>
                  <a:gd name="T13" fmla="*/ 2147483647 h 612"/>
                  <a:gd name="T14" fmla="*/ 2147483647 w 269"/>
                  <a:gd name="T15" fmla="*/ 2147483647 h 612"/>
                  <a:gd name="T16" fmla="*/ 2147483647 w 269"/>
                  <a:gd name="T17" fmla="*/ 0 h 612"/>
                  <a:gd name="T18" fmla="*/ 2147483647 w 269"/>
                  <a:gd name="T19" fmla="*/ 2147483647 h 612"/>
                  <a:gd name="T20" fmla="*/ 2147483647 w 269"/>
                  <a:gd name="T21" fmla="*/ 2147483647 h 612"/>
                  <a:gd name="T22" fmla="*/ 2147483647 w 269"/>
                  <a:gd name="T23" fmla="*/ 2147483647 h 612"/>
                  <a:gd name="T24" fmla="*/ 2147483647 w 269"/>
                  <a:gd name="T25" fmla="*/ 2147483647 h 612"/>
                  <a:gd name="T26" fmla="*/ 2147483647 w 269"/>
                  <a:gd name="T27" fmla="*/ 2147483647 h 612"/>
                  <a:gd name="T28" fmla="*/ 2147483647 w 269"/>
                  <a:gd name="T29" fmla="*/ 2147483647 h 612"/>
                  <a:gd name="T30" fmla="*/ 2147483647 w 269"/>
                  <a:gd name="T31" fmla="*/ 2147483647 h 612"/>
                  <a:gd name="T32" fmla="*/ 2147483647 w 269"/>
                  <a:gd name="T33" fmla="*/ 2147483647 h 612"/>
                  <a:gd name="T34" fmla="*/ 2147483647 w 269"/>
                  <a:gd name="T35" fmla="*/ 2147483647 h 612"/>
                  <a:gd name="T36" fmla="*/ 2147483647 w 269"/>
                  <a:gd name="T37" fmla="*/ 2147483647 h 612"/>
                  <a:gd name="T38" fmla="*/ 2147483647 w 269"/>
                  <a:gd name="T39" fmla="*/ 2147483647 h 612"/>
                  <a:gd name="T40" fmla="*/ 2147483647 w 269"/>
                  <a:gd name="T41" fmla="*/ 2147483647 h 612"/>
                  <a:gd name="T42" fmla="*/ 2147483647 w 269"/>
                  <a:gd name="T43" fmla="*/ 2147483647 h 612"/>
                  <a:gd name="T44" fmla="*/ 2147483647 w 269"/>
                  <a:gd name="T45" fmla="*/ 2147483647 h 612"/>
                  <a:gd name="T46" fmla="*/ 2147483647 w 269"/>
                  <a:gd name="T47" fmla="*/ 2147483647 h 612"/>
                  <a:gd name="T48" fmla="*/ 2147483647 w 269"/>
                  <a:gd name="T49" fmla="*/ 2147483647 h 612"/>
                  <a:gd name="T50" fmla="*/ 2147483647 w 269"/>
                  <a:gd name="T51" fmla="*/ 2147483647 h 612"/>
                  <a:gd name="T52" fmla="*/ 2147483647 w 269"/>
                  <a:gd name="T53" fmla="*/ 2147483647 h 612"/>
                  <a:gd name="T54" fmla="*/ 2147483647 w 269"/>
                  <a:gd name="T55" fmla="*/ 2147483647 h 612"/>
                  <a:gd name="T56" fmla="*/ 2147483647 w 269"/>
                  <a:gd name="T57" fmla="*/ 2147483647 h 612"/>
                  <a:gd name="T58" fmla="*/ 2147483647 w 269"/>
                  <a:gd name="T59" fmla="*/ 2147483647 h 612"/>
                  <a:gd name="T60" fmla="*/ 2147483647 w 269"/>
                  <a:gd name="T61" fmla="*/ 2147483647 h 612"/>
                  <a:gd name="T62" fmla="*/ 2147483647 w 269"/>
                  <a:gd name="T63" fmla="*/ 2147483647 h 612"/>
                  <a:gd name="T64" fmla="*/ 2147483647 w 269"/>
                  <a:gd name="T65" fmla="*/ 2147483647 h 612"/>
                  <a:gd name="T66" fmla="*/ 2147483647 w 269"/>
                  <a:gd name="T67" fmla="*/ 2147483647 h 612"/>
                  <a:gd name="T68" fmla="*/ 2147483647 w 269"/>
                  <a:gd name="T69" fmla="*/ 2147483647 h 612"/>
                  <a:gd name="T70" fmla="*/ 2147483647 w 269"/>
                  <a:gd name="T71" fmla="*/ 2147483647 h 612"/>
                  <a:gd name="T72" fmla="*/ 2147483647 w 269"/>
                  <a:gd name="T73" fmla="*/ 2147483647 h 612"/>
                  <a:gd name="T74" fmla="*/ 2147483647 w 269"/>
                  <a:gd name="T75" fmla="*/ 2147483647 h 612"/>
                  <a:gd name="T76" fmla="*/ 2147483647 w 269"/>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612"/>
                  <a:gd name="T119" fmla="*/ 269 w 269"/>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612">
                    <a:moveTo>
                      <a:pt x="20" y="8"/>
                    </a:moveTo>
                    <a:lnTo>
                      <a:pt x="38" y="71"/>
                    </a:lnTo>
                    <a:lnTo>
                      <a:pt x="57" y="133"/>
                    </a:lnTo>
                    <a:lnTo>
                      <a:pt x="61" y="147"/>
                    </a:lnTo>
                    <a:lnTo>
                      <a:pt x="61" y="152"/>
                    </a:lnTo>
                    <a:lnTo>
                      <a:pt x="61" y="155"/>
                    </a:lnTo>
                    <a:lnTo>
                      <a:pt x="55" y="160"/>
                    </a:lnTo>
                    <a:lnTo>
                      <a:pt x="51" y="162"/>
                    </a:lnTo>
                    <a:lnTo>
                      <a:pt x="47" y="160"/>
                    </a:lnTo>
                    <a:lnTo>
                      <a:pt x="43" y="154"/>
                    </a:lnTo>
                    <a:lnTo>
                      <a:pt x="37" y="140"/>
                    </a:lnTo>
                    <a:lnTo>
                      <a:pt x="18" y="78"/>
                    </a:lnTo>
                    <a:lnTo>
                      <a:pt x="0" y="15"/>
                    </a:lnTo>
                    <a:lnTo>
                      <a:pt x="0" y="10"/>
                    </a:lnTo>
                    <a:lnTo>
                      <a:pt x="2" y="7"/>
                    </a:lnTo>
                    <a:lnTo>
                      <a:pt x="5" y="3"/>
                    </a:lnTo>
                    <a:lnTo>
                      <a:pt x="8" y="0"/>
                    </a:lnTo>
                    <a:lnTo>
                      <a:pt x="12" y="0"/>
                    </a:lnTo>
                    <a:lnTo>
                      <a:pt x="15" y="2"/>
                    </a:lnTo>
                    <a:lnTo>
                      <a:pt x="18" y="5"/>
                    </a:lnTo>
                    <a:lnTo>
                      <a:pt x="20" y="8"/>
                    </a:lnTo>
                    <a:close/>
                    <a:moveTo>
                      <a:pt x="95" y="245"/>
                    </a:moveTo>
                    <a:lnTo>
                      <a:pt x="96" y="252"/>
                    </a:lnTo>
                    <a:lnTo>
                      <a:pt x="107" y="279"/>
                    </a:lnTo>
                    <a:lnTo>
                      <a:pt x="118" y="307"/>
                    </a:lnTo>
                    <a:lnTo>
                      <a:pt x="129" y="332"/>
                    </a:lnTo>
                    <a:lnTo>
                      <a:pt x="139" y="359"/>
                    </a:lnTo>
                    <a:lnTo>
                      <a:pt x="148" y="380"/>
                    </a:lnTo>
                    <a:lnTo>
                      <a:pt x="150" y="385"/>
                    </a:lnTo>
                    <a:lnTo>
                      <a:pt x="148"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90" y="241"/>
                    </a:lnTo>
                    <a:lnTo>
                      <a:pt x="95" y="245"/>
                    </a:lnTo>
                    <a:close/>
                    <a:moveTo>
                      <a:pt x="193" y="473"/>
                    </a:moveTo>
                    <a:lnTo>
                      <a:pt x="194" y="476"/>
                    </a:lnTo>
                    <a:lnTo>
                      <a:pt x="205" y="497"/>
                    </a:lnTo>
                    <a:lnTo>
                      <a:pt x="216" y="516"/>
                    </a:lnTo>
                    <a:lnTo>
                      <a:pt x="226" y="535"/>
                    </a:lnTo>
                    <a:lnTo>
                      <a:pt x="237" y="552"/>
                    </a:lnTo>
                    <a:lnTo>
                      <a:pt x="248" y="568"/>
                    </a:lnTo>
                    <a:lnTo>
                      <a:pt x="257" y="582"/>
                    </a:lnTo>
                    <a:lnTo>
                      <a:pt x="268" y="597"/>
                    </a:lnTo>
                    <a:lnTo>
                      <a:pt x="269" y="600"/>
                    </a:lnTo>
                    <a:lnTo>
                      <a:pt x="269" y="603"/>
                    </a:lnTo>
                    <a:lnTo>
                      <a:pt x="265" y="611"/>
                    </a:lnTo>
                    <a:lnTo>
                      <a:pt x="262" y="612"/>
                    </a:lnTo>
                    <a:lnTo>
                      <a:pt x="257" y="612"/>
                    </a:lnTo>
                    <a:lnTo>
                      <a:pt x="251" y="609"/>
                    </a:lnTo>
                    <a:lnTo>
                      <a:pt x="242" y="595"/>
                    </a:lnTo>
                    <a:lnTo>
                      <a:pt x="231" y="579"/>
                    </a:lnTo>
                    <a:lnTo>
                      <a:pt x="220" y="563"/>
                    </a:lnTo>
                    <a:lnTo>
                      <a:pt x="210" y="546"/>
                    </a:lnTo>
                    <a:lnTo>
                      <a:pt x="197" y="527"/>
                    </a:lnTo>
                    <a:lnTo>
                      <a:pt x="187" y="506"/>
                    </a:lnTo>
                    <a:lnTo>
                      <a:pt x="176" y="486"/>
                    </a:lnTo>
                    <a:lnTo>
                      <a:pt x="174" y="483"/>
                    </a:lnTo>
                    <a:lnTo>
                      <a:pt x="173" y="480"/>
                    </a:lnTo>
                    <a:lnTo>
                      <a:pt x="174" y="475"/>
                    </a:lnTo>
                    <a:lnTo>
                      <a:pt x="179" y="470"/>
                    </a:lnTo>
                    <a:lnTo>
                      <a:pt x="184"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89" name="未知"/>
              <p:cNvSpPr>
                <a:spLocks noEditPoints="1"/>
              </p:cNvSpPr>
              <p:nvPr/>
            </p:nvSpPr>
            <p:spPr bwMode="auto">
              <a:xfrm>
                <a:off x="2565132" y="2310665"/>
                <a:ext cx="194679" cy="212650"/>
              </a:xfrm>
              <a:custGeom>
                <a:avLst/>
                <a:gdLst>
                  <a:gd name="T0" fmla="*/ 2147483647 w 270"/>
                  <a:gd name="T1" fmla="*/ 2147483647 h 612"/>
                  <a:gd name="T2" fmla="*/ 2147483647 w 270"/>
                  <a:gd name="T3" fmla="*/ 2147483647 h 612"/>
                  <a:gd name="T4" fmla="*/ 2147483647 w 270"/>
                  <a:gd name="T5" fmla="*/ 2147483647 h 612"/>
                  <a:gd name="T6" fmla="*/ 2147483647 w 270"/>
                  <a:gd name="T7" fmla="*/ 2147483647 h 612"/>
                  <a:gd name="T8" fmla="*/ 2147483647 w 270"/>
                  <a:gd name="T9" fmla="*/ 2147483647 h 612"/>
                  <a:gd name="T10" fmla="*/ 2147483647 w 270"/>
                  <a:gd name="T11" fmla="*/ 2147483647 h 612"/>
                  <a:gd name="T12" fmla="*/ 0 w 270"/>
                  <a:gd name="T13" fmla="*/ 2147483647 h 612"/>
                  <a:gd name="T14" fmla="*/ 2147483647 w 270"/>
                  <a:gd name="T15" fmla="*/ 2147483647 h 612"/>
                  <a:gd name="T16" fmla="*/ 2147483647 w 270"/>
                  <a:gd name="T17" fmla="*/ 0 h 612"/>
                  <a:gd name="T18" fmla="*/ 2147483647 w 270"/>
                  <a:gd name="T19" fmla="*/ 2147483647 h 612"/>
                  <a:gd name="T20" fmla="*/ 2147483647 w 270"/>
                  <a:gd name="T21" fmla="*/ 2147483647 h 612"/>
                  <a:gd name="T22" fmla="*/ 2147483647 w 270"/>
                  <a:gd name="T23" fmla="*/ 2147483647 h 612"/>
                  <a:gd name="T24" fmla="*/ 2147483647 w 270"/>
                  <a:gd name="T25" fmla="*/ 2147483647 h 612"/>
                  <a:gd name="T26" fmla="*/ 2147483647 w 270"/>
                  <a:gd name="T27" fmla="*/ 2147483647 h 612"/>
                  <a:gd name="T28" fmla="*/ 2147483647 w 270"/>
                  <a:gd name="T29" fmla="*/ 2147483647 h 612"/>
                  <a:gd name="T30" fmla="*/ 2147483647 w 270"/>
                  <a:gd name="T31" fmla="*/ 2147483647 h 612"/>
                  <a:gd name="T32" fmla="*/ 2147483647 w 270"/>
                  <a:gd name="T33" fmla="*/ 2147483647 h 612"/>
                  <a:gd name="T34" fmla="*/ 2147483647 w 270"/>
                  <a:gd name="T35" fmla="*/ 2147483647 h 612"/>
                  <a:gd name="T36" fmla="*/ 2147483647 w 270"/>
                  <a:gd name="T37" fmla="*/ 2147483647 h 612"/>
                  <a:gd name="T38" fmla="*/ 2147483647 w 270"/>
                  <a:gd name="T39" fmla="*/ 2147483647 h 612"/>
                  <a:gd name="T40" fmla="*/ 2147483647 w 270"/>
                  <a:gd name="T41" fmla="*/ 2147483647 h 612"/>
                  <a:gd name="T42" fmla="*/ 2147483647 w 270"/>
                  <a:gd name="T43" fmla="*/ 2147483647 h 612"/>
                  <a:gd name="T44" fmla="*/ 2147483647 w 270"/>
                  <a:gd name="T45" fmla="*/ 2147483647 h 612"/>
                  <a:gd name="T46" fmla="*/ 2147483647 w 270"/>
                  <a:gd name="T47" fmla="*/ 2147483647 h 612"/>
                  <a:gd name="T48" fmla="*/ 2147483647 w 270"/>
                  <a:gd name="T49" fmla="*/ 2147483647 h 612"/>
                  <a:gd name="T50" fmla="*/ 2147483647 w 270"/>
                  <a:gd name="T51" fmla="*/ 2147483647 h 612"/>
                  <a:gd name="T52" fmla="*/ 2147483647 w 270"/>
                  <a:gd name="T53" fmla="*/ 2147483647 h 612"/>
                  <a:gd name="T54" fmla="*/ 2147483647 w 270"/>
                  <a:gd name="T55" fmla="*/ 2147483647 h 612"/>
                  <a:gd name="T56" fmla="*/ 2147483647 w 270"/>
                  <a:gd name="T57" fmla="*/ 2147483647 h 612"/>
                  <a:gd name="T58" fmla="*/ 2147483647 w 270"/>
                  <a:gd name="T59" fmla="*/ 2147483647 h 612"/>
                  <a:gd name="T60" fmla="*/ 2147483647 w 270"/>
                  <a:gd name="T61" fmla="*/ 2147483647 h 612"/>
                  <a:gd name="T62" fmla="*/ 2147483647 w 270"/>
                  <a:gd name="T63" fmla="*/ 2147483647 h 612"/>
                  <a:gd name="T64" fmla="*/ 2147483647 w 270"/>
                  <a:gd name="T65" fmla="*/ 2147483647 h 612"/>
                  <a:gd name="T66" fmla="*/ 2147483647 w 270"/>
                  <a:gd name="T67" fmla="*/ 2147483647 h 612"/>
                  <a:gd name="T68" fmla="*/ 2147483647 w 270"/>
                  <a:gd name="T69" fmla="*/ 2147483647 h 612"/>
                  <a:gd name="T70" fmla="*/ 2147483647 w 270"/>
                  <a:gd name="T71" fmla="*/ 2147483647 h 612"/>
                  <a:gd name="T72" fmla="*/ 2147483647 w 270"/>
                  <a:gd name="T73" fmla="*/ 2147483647 h 612"/>
                  <a:gd name="T74" fmla="*/ 2147483647 w 270"/>
                  <a:gd name="T75" fmla="*/ 2147483647 h 612"/>
                  <a:gd name="T76" fmla="*/ 2147483647 w 270"/>
                  <a:gd name="T77" fmla="*/ 2147483647 h 6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612"/>
                  <a:gd name="T119" fmla="*/ 270 w 270"/>
                  <a:gd name="T120" fmla="*/ 612 h 6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612">
                    <a:moveTo>
                      <a:pt x="20" y="8"/>
                    </a:moveTo>
                    <a:lnTo>
                      <a:pt x="39" y="71"/>
                    </a:lnTo>
                    <a:lnTo>
                      <a:pt x="57" y="133"/>
                    </a:lnTo>
                    <a:lnTo>
                      <a:pt x="61" y="147"/>
                    </a:lnTo>
                    <a:lnTo>
                      <a:pt x="61" y="152"/>
                    </a:lnTo>
                    <a:lnTo>
                      <a:pt x="61" y="155"/>
                    </a:lnTo>
                    <a:lnTo>
                      <a:pt x="55" y="160"/>
                    </a:lnTo>
                    <a:lnTo>
                      <a:pt x="51" y="162"/>
                    </a:lnTo>
                    <a:lnTo>
                      <a:pt x="48" y="160"/>
                    </a:lnTo>
                    <a:lnTo>
                      <a:pt x="42" y="154"/>
                    </a:lnTo>
                    <a:lnTo>
                      <a:pt x="37" y="140"/>
                    </a:lnTo>
                    <a:lnTo>
                      <a:pt x="19" y="78"/>
                    </a:lnTo>
                    <a:lnTo>
                      <a:pt x="0" y="15"/>
                    </a:lnTo>
                    <a:lnTo>
                      <a:pt x="0" y="10"/>
                    </a:lnTo>
                    <a:lnTo>
                      <a:pt x="2" y="7"/>
                    </a:lnTo>
                    <a:lnTo>
                      <a:pt x="5" y="3"/>
                    </a:lnTo>
                    <a:lnTo>
                      <a:pt x="8" y="0"/>
                    </a:lnTo>
                    <a:lnTo>
                      <a:pt x="13" y="0"/>
                    </a:lnTo>
                    <a:lnTo>
                      <a:pt x="16" y="2"/>
                    </a:lnTo>
                    <a:lnTo>
                      <a:pt x="19" y="5"/>
                    </a:lnTo>
                    <a:lnTo>
                      <a:pt x="20" y="8"/>
                    </a:lnTo>
                    <a:close/>
                    <a:moveTo>
                      <a:pt x="95" y="245"/>
                    </a:moveTo>
                    <a:lnTo>
                      <a:pt x="97" y="252"/>
                    </a:lnTo>
                    <a:lnTo>
                      <a:pt x="107" y="279"/>
                    </a:lnTo>
                    <a:lnTo>
                      <a:pt x="118" y="307"/>
                    </a:lnTo>
                    <a:lnTo>
                      <a:pt x="129" y="332"/>
                    </a:lnTo>
                    <a:lnTo>
                      <a:pt x="139" y="359"/>
                    </a:lnTo>
                    <a:lnTo>
                      <a:pt x="149" y="380"/>
                    </a:lnTo>
                    <a:lnTo>
                      <a:pt x="150" y="385"/>
                    </a:lnTo>
                    <a:lnTo>
                      <a:pt x="149" y="388"/>
                    </a:lnTo>
                    <a:lnTo>
                      <a:pt x="144" y="394"/>
                    </a:lnTo>
                    <a:lnTo>
                      <a:pt x="139" y="396"/>
                    </a:lnTo>
                    <a:lnTo>
                      <a:pt x="136" y="394"/>
                    </a:lnTo>
                    <a:lnTo>
                      <a:pt x="130" y="389"/>
                    </a:lnTo>
                    <a:lnTo>
                      <a:pt x="121" y="367"/>
                    </a:lnTo>
                    <a:lnTo>
                      <a:pt x="110" y="340"/>
                    </a:lnTo>
                    <a:lnTo>
                      <a:pt x="100" y="313"/>
                    </a:lnTo>
                    <a:lnTo>
                      <a:pt x="89" y="287"/>
                    </a:lnTo>
                    <a:lnTo>
                      <a:pt x="78" y="258"/>
                    </a:lnTo>
                    <a:lnTo>
                      <a:pt x="77" y="253"/>
                    </a:lnTo>
                    <a:lnTo>
                      <a:pt x="75" y="249"/>
                    </a:lnTo>
                    <a:lnTo>
                      <a:pt x="77" y="245"/>
                    </a:lnTo>
                    <a:lnTo>
                      <a:pt x="81" y="239"/>
                    </a:lnTo>
                    <a:lnTo>
                      <a:pt x="86" y="239"/>
                    </a:lnTo>
                    <a:lnTo>
                      <a:pt x="89" y="241"/>
                    </a:lnTo>
                    <a:lnTo>
                      <a:pt x="95" y="245"/>
                    </a:lnTo>
                    <a:close/>
                    <a:moveTo>
                      <a:pt x="193" y="473"/>
                    </a:moveTo>
                    <a:lnTo>
                      <a:pt x="195" y="476"/>
                    </a:lnTo>
                    <a:lnTo>
                      <a:pt x="205" y="497"/>
                    </a:lnTo>
                    <a:lnTo>
                      <a:pt x="216" y="516"/>
                    </a:lnTo>
                    <a:lnTo>
                      <a:pt x="227" y="535"/>
                    </a:lnTo>
                    <a:lnTo>
                      <a:pt x="237" y="552"/>
                    </a:lnTo>
                    <a:lnTo>
                      <a:pt x="248" y="568"/>
                    </a:lnTo>
                    <a:lnTo>
                      <a:pt x="257" y="582"/>
                    </a:lnTo>
                    <a:lnTo>
                      <a:pt x="268" y="597"/>
                    </a:lnTo>
                    <a:lnTo>
                      <a:pt x="270" y="600"/>
                    </a:lnTo>
                    <a:lnTo>
                      <a:pt x="270" y="603"/>
                    </a:lnTo>
                    <a:lnTo>
                      <a:pt x="265" y="611"/>
                    </a:lnTo>
                    <a:lnTo>
                      <a:pt x="262" y="612"/>
                    </a:lnTo>
                    <a:lnTo>
                      <a:pt x="257" y="612"/>
                    </a:lnTo>
                    <a:lnTo>
                      <a:pt x="251" y="609"/>
                    </a:lnTo>
                    <a:lnTo>
                      <a:pt x="242" y="595"/>
                    </a:lnTo>
                    <a:lnTo>
                      <a:pt x="231" y="579"/>
                    </a:lnTo>
                    <a:lnTo>
                      <a:pt x="221" y="563"/>
                    </a:lnTo>
                    <a:lnTo>
                      <a:pt x="208" y="546"/>
                    </a:lnTo>
                    <a:lnTo>
                      <a:pt x="198" y="527"/>
                    </a:lnTo>
                    <a:lnTo>
                      <a:pt x="187" y="506"/>
                    </a:lnTo>
                    <a:lnTo>
                      <a:pt x="176" y="486"/>
                    </a:lnTo>
                    <a:lnTo>
                      <a:pt x="175" y="483"/>
                    </a:lnTo>
                    <a:lnTo>
                      <a:pt x="173" y="480"/>
                    </a:lnTo>
                    <a:lnTo>
                      <a:pt x="175" y="475"/>
                    </a:lnTo>
                    <a:lnTo>
                      <a:pt x="179" y="470"/>
                    </a:lnTo>
                    <a:lnTo>
                      <a:pt x="182" y="468"/>
                    </a:lnTo>
                    <a:lnTo>
                      <a:pt x="187" y="468"/>
                    </a:lnTo>
                    <a:lnTo>
                      <a:pt x="193" y="473"/>
                    </a:lnTo>
                    <a:close/>
                  </a:path>
                </a:pathLst>
              </a:custGeom>
              <a:solidFill>
                <a:srgbClr val="000000"/>
              </a:solid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90" name="未知"/>
              <p:cNvSpPr/>
              <p:nvPr/>
            </p:nvSpPr>
            <p:spPr bwMode="auto">
              <a:xfrm>
                <a:off x="2018435" y="2525878"/>
                <a:ext cx="753891" cy="110154"/>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583" y="1040"/>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91" name="未知"/>
              <p:cNvSpPr/>
              <p:nvPr/>
            </p:nvSpPr>
            <p:spPr bwMode="auto">
              <a:xfrm>
                <a:off x="2399790" y="2480071"/>
                <a:ext cx="623868" cy="147316"/>
              </a:xfrm>
              <a:custGeom>
                <a:avLst/>
                <a:gdLst>
                  <a:gd name="T0" fmla="*/ 0 w 4725"/>
                  <a:gd name="T1" fmla="*/ 0 h 2028"/>
                  <a:gd name="T2" fmla="*/ 2147483647 w 4725"/>
                  <a:gd name="T3" fmla="*/ 2147483647 h 2028"/>
                  <a:gd name="T4" fmla="*/ 2147483647 w 4725"/>
                  <a:gd name="T5" fmla="*/ 2147483647 h 2028"/>
                  <a:gd name="T6" fmla="*/ 2147483647 w 4725"/>
                  <a:gd name="T7" fmla="*/ 2147483647 h 2028"/>
                  <a:gd name="T8" fmla="*/ 2147483647 w 4725"/>
                  <a:gd name="T9" fmla="*/ 2147483647 h 2028"/>
                  <a:gd name="T10" fmla="*/ 0 60000 65536"/>
                  <a:gd name="T11" fmla="*/ 0 60000 65536"/>
                  <a:gd name="T12" fmla="*/ 0 60000 65536"/>
                  <a:gd name="T13" fmla="*/ 0 60000 65536"/>
                  <a:gd name="T14" fmla="*/ 0 60000 65536"/>
                  <a:gd name="T15" fmla="*/ 0 w 4725"/>
                  <a:gd name="T16" fmla="*/ 0 h 2028"/>
                  <a:gd name="T17" fmla="*/ 4725 w 4725"/>
                  <a:gd name="T18" fmla="*/ 2028 h 2028"/>
                </a:gdLst>
                <a:ahLst/>
                <a:cxnLst>
                  <a:cxn ang="T10">
                    <a:pos x="T0" y="T1"/>
                  </a:cxn>
                  <a:cxn ang="T11">
                    <a:pos x="T2" y="T3"/>
                  </a:cxn>
                  <a:cxn ang="T12">
                    <a:pos x="T4" y="T5"/>
                  </a:cxn>
                  <a:cxn ang="T13">
                    <a:pos x="T6" y="T7"/>
                  </a:cxn>
                  <a:cxn ang="T14">
                    <a:pos x="T8" y="T9"/>
                  </a:cxn>
                </a:cxnLst>
                <a:rect l="T15" t="T16" r="T17" b="T18"/>
                <a:pathLst>
                  <a:path w="4725" h="2028">
                    <a:moveTo>
                      <a:pt x="0" y="0"/>
                    </a:moveTo>
                    <a:cubicBezTo>
                      <a:pt x="358" y="299"/>
                      <a:pt x="717" y="598"/>
                      <a:pt x="1050" y="780"/>
                    </a:cubicBezTo>
                    <a:cubicBezTo>
                      <a:pt x="1383" y="962"/>
                      <a:pt x="1627" y="910"/>
                      <a:pt x="1995" y="1092"/>
                    </a:cubicBezTo>
                    <a:cubicBezTo>
                      <a:pt x="2363" y="1274"/>
                      <a:pt x="2800" y="1716"/>
                      <a:pt x="3255" y="1872"/>
                    </a:cubicBezTo>
                    <a:cubicBezTo>
                      <a:pt x="3710" y="2028"/>
                      <a:pt x="4480" y="2002"/>
                      <a:pt x="4725" y="202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92" name="未知"/>
              <p:cNvSpPr/>
              <p:nvPr/>
            </p:nvSpPr>
            <p:spPr bwMode="auto">
              <a:xfrm>
                <a:off x="2787185" y="2467496"/>
                <a:ext cx="236474" cy="45719"/>
              </a:xfrm>
              <a:custGeom>
                <a:avLst/>
                <a:gdLst>
                  <a:gd name="T0" fmla="*/ 0 w 1995"/>
                  <a:gd name="T1" fmla="*/ 0 h 1248"/>
                  <a:gd name="T2" fmla="*/ 2147483647 w 1995"/>
                  <a:gd name="T3" fmla="*/ 2147483647 h 1248"/>
                  <a:gd name="T4" fmla="*/ 2147483647 w 1995"/>
                  <a:gd name="T5" fmla="*/ 2147483647 h 1248"/>
                  <a:gd name="T6" fmla="*/ 0 60000 65536"/>
                  <a:gd name="T7" fmla="*/ 0 60000 65536"/>
                  <a:gd name="T8" fmla="*/ 0 60000 65536"/>
                  <a:gd name="T9" fmla="*/ 0 w 1995"/>
                  <a:gd name="T10" fmla="*/ 0 h 1248"/>
                  <a:gd name="T11" fmla="*/ 1995 w 1995"/>
                  <a:gd name="T12" fmla="*/ 1248 h 1248"/>
                </a:gdLst>
                <a:ahLst/>
                <a:cxnLst>
                  <a:cxn ang="T6">
                    <a:pos x="T0" y="T1"/>
                  </a:cxn>
                  <a:cxn ang="T7">
                    <a:pos x="T2" y="T3"/>
                  </a:cxn>
                  <a:cxn ang="T8">
                    <a:pos x="T4" y="T5"/>
                  </a:cxn>
                </a:cxnLst>
                <a:rect l="T9" t="T10" r="T11" b="T12"/>
                <a:pathLst>
                  <a:path w="1995" h="1248">
                    <a:moveTo>
                      <a:pt x="0" y="0"/>
                    </a:moveTo>
                    <a:cubicBezTo>
                      <a:pt x="254" y="208"/>
                      <a:pt x="508" y="416"/>
                      <a:pt x="840" y="624"/>
                    </a:cubicBezTo>
                    <a:cubicBezTo>
                      <a:pt x="1172" y="832"/>
                      <a:pt x="1803" y="1144"/>
                      <a:pt x="1995" y="1248"/>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93" name="未知"/>
              <p:cNvSpPr/>
              <p:nvPr/>
            </p:nvSpPr>
            <p:spPr bwMode="auto">
              <a:xfrm>
                <a:off x="2322453" y="2416989"/>
                <a:ext cx="703872" cy="172939"/>
              </a:xfrm>
              <a:custGeom>
                <a:avLst/>
                <a:gdLst>
                  <a:gd name="T0" fmla="*/ 0 w 4848"/>
                  <a:gd name="T1" fmla="*/ 0 h 1924"/>
                  <a:gd name="T2" fmla="*/ 2147483647 w 4848"/>
                  <a:gd name="T3" fmla="*/ 2147483647 h 1924"/>
                  <a:gd name="T4" fmla="*/ 2147483647 w 4848"/>
                  <a:gd name="T5" fmla="*/ 2147483647 h 1924"/>
                  <a:gd name="T6" fmla="*/ 2147483647 w 4848"/>
                  <a:gd name="T7" fmla="*/ 2147483647 h 1924"/>
                  <a:gd name="T8" fmla="*/ 2147483647 w 4848"/>
                  <a:gd name="T9" fmla="*/ 2147483647 h 1924"/>
                  <a:gd name="T10" fmla="*/ 0 60000 65536"/>
                  <a:gd name="T11" fmla="*/ 0 60000 65536"/>
                  <a:gd name="T12" fmla="*/ 0 60000 65536"/>
                  <a:gd name="T13" fmla="*/ 0 60000 65536"/>
                  <a:gd name="T14" fmla="*/ 0 60000 65536"/>
                  <a:gd name="T15" fmla="*/ 0 w 4848"/>
                  <a:gd name="T16" fmla="*/ 0 h 1924"/>
                  <a:gd name="T17" fmla="*/ 4848 w 4848"/>
                  <a:gd name="T18" fmla="*/ 1924 h 1924"/>
                </a:gdLst>
                <a:ahLst/>
                <a:cxnLst>
                  <a:cxn ang="T10">
                    <a:pos x="T0" y="T1"/>
                  </a:cxn>
                  <a:cxn ang="T11">
                    <a:pos x="T2" y="T3"/>
                  </a:cxn>
                  <a:cxn ang="T12">
                    <a:pos x="T4" y="T5"/>
                  </a:cxn>
                  <a:cxn ang="T13">
                    <a:pos x="T6" y="T7"/>
                  </a:cxn>
                  <a:cxn ang="T14">
                    <a:pos x="T8" y="T9"/>
                  </a:cxn>
                </a:cxnLst>
                <a:rect l="T15" t="T16" r="T17" b="T18"/>
                <a:pathLst>
                  <a:path w="4848" h="1924">
                    <a:moveTo>
                      <a:pt x="0" y="0"/>
                    </a:moveTo>
                    <a:cubicBezTo>
                      <a:pt x="612" y="260"/>
                      <a:pt x="1225" y="520"/>
                      <a:pt x="1785" y="780"/>
                    </a:cubicBezTo>
                    <a:cubicBezTo>
                      <a:pt x="2345" y="1040"/>
                      <a:pt x="2887" y="1378"/>
                      <a:pt x="3360" y="1560"/>
                    </a:cubicBezTo>
                    <a:cubicBezTo>
                      <a:pt x="3833" y="1742"/>
                      <a:pt x="4392" y="1820"/>
                      <a:pt x="4620" y="1872"/>
                    </a:cubicBezTo>
                    <a:cubicBezTo>
                      <a:pt x="4848" y="1924"/>
                      <a:pt x="4786" y="1898"/>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049294" name="未知"/>
              <p:cNvSpPr/>
              <p:nvPr/>
            </p:nvSpPr>
            <p:spPr bwMode="auto">
              <a:xfrm>
                <a:off x="2626470" y="2363187"/>
                <a:ext cx="397188" cy="80702"/>
              </a:xfrm>
              <a:custGeom>
                <a:avLst/>
                <a:gdLst>
                  <a:gd name="T0" fmla="*/ 0 w 4725"/>
                  <a:gd name="T1" fmla="*/ 0 h 1872"/>
                  <a:gd name="T2" fmla="*/ 2147483647 w 4725"/>
                  <a:gd name="T3" fmla="*/ 2147483647 h 1872"/>
                  <a:gd name="T4" fmla="*/ 2147483647 w 4725"/>
                  <a:gd name="T5" fmla="*/ 2147483647 h 1872"/>
                  <a:gd name="T6" fmla="*/ 0 60000 65536"/>
                  <a:gd name="T7" fmla="*/ 0 60000 65536"/>
                  <a:gd name="T8" fmla="*/ 0 60000 65536"/>
                  <a:gd name="T9" fmla="*/ 0 w 4725"/>
                  <a:gd name="T10" fmla="*/ 0 h 1872"/>
                  <a:gd name="T11" fmla="*/ 4725 w 4725"/>
                  <a:gd name="T12" fmla="*/ 1872 h 1872"/>
                </a:gdLst>
                <a:ahLst/>
                <a:cxnLst>
                  <a:cxn ang="T6">
                    <a:pos x="T0" y="T1"/>
                  </a:cxn>
                  <a:cxn ang="T7">
                    <a:pos x="T2" y="T3"/>
                  </a:cxn>
                  <a:cxn ang="T8">
                    <a:pos x="T4" y="T5"/>
                  </a:cxn>
                </a:cxnLst>
                <a:rect l="T9" t="T10" r="T11" b="T12"/>
                <a:pathLst>
                  <a:path w="4725" h="1872">
                    <a:moveTo>
                      <a:pt x="0" y="0"/>
                    </a:moveTo>
                    <a:cubicBezTo>
                      <a:pt x="603" y="312"/>
                      <a:pt x="1207" y="624"/>
                      <a:pt x="1995" y="936"/>
                    </a:cubicBezTo>
                    <a:cubicBezTo>
                      <a:pt x="2783" y="1248"/>
                      <a:pt x="3754" y="1560"/>
                      <a:pt x="4725" y="1872"/>
                    </a:cubicBezTo>
                  </a:path>
                </a:pathLst>
              </a:custGeom>
              <a:noFill/>
              <a:ln w="19050">
                <a:solidFill>
                  <a:srgbClr val="70707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ysClr val="windowText" lastClr="000000"/>
                  </a:solidFill>
                  <a:effectLst/>
                  <a:uLnTx/>
                  <a:uFillTx/>
                </a:endParaRPr>
              </a:p>
            </p:txBody>
          </p:sp>
        </p:grpSp>
        <p:pic>
          <p:nvPicPr>
            <p:cNvPr id="2097170" name="图片 29"/>
            <p:cNvPicPr>
              <a:picLocks noChangeAspect="1"/>
            </p:cNvPicPr>
            <p:nvPr/>
          </p:nvPicPr>
          <p:blipFill>
            <a:blip r:embed="rId3" cstate="print">
              <a:duotone>
                <a:schemeClr val="accent2">
                  <a:shade val="45000"/>
                  <a:satMod val="135000"/>
                </a:schemeClr>
                <a:prstClr val="white"/>
              </a:duotone>
            </a:blip>
            <a:stretch>
              <a:fillRect/>
            </a:stretch>
          </p:blipFill>
          <p:spPr>
            <a:xfrm>
              <a:off x="2715" y="1781"/>
              <a:ext cx="1935" cy="1466"/>
            </a:xfrm>
            <a:prstGeom prst="rect">
              <a:avLst/>
            </a:prstGeom>
          </p:spPr>
        </p:pic>
        <p:pic>
          <p:nvPicPr>
            <p:cNvPr id="2097171" name="图片 30"/>
            <p:cNvPicPr>
              <a:picLocks noChangeAspect="1"/>
            </p:cNvPicPr>
            <p:nvPr/>
          </p:nvPicPr>
          <p:blipFill>
            <a:blip r:embed="rId4" cstate="print">
              <a:duotone>
                <a:schemeClr val="accent4">
                  <a:shade val="45000"/>
                  <a:satMod val="135000"/>
                </a:schemeClr>
                <a:prstClr val="white"/>
              </a:duotone>
            </a:blip>
            <a:stretch>
              <a:fillRect/>
            </a:stretch>
          </p:blipFill>
          <p:spPr>
            <a:xfrm>
              <a:off x="9785" y="1353"/>
              <a:ext cx="2227" cy="2227"/>
            </a:xfrm>
            <a:prstGeom prst="rect">
              <a:avLst/>
            </a:prstGeom>
          </p:spPr>
        </p:pic>
        <p:pic>
          <p:nvPicPr>
            <p:cNvPr id="2097172" name="图片 33"/>
            <p:cNvPicPr>
              <a:picLocks noChangeAspect="1"/>
            </p:cNvPicPr>
            <p:nvPr/>
          </p:nvPicPr>
          <p:blipFill>
            <a:blip r:embed="rId5" cstate="print">
              <a:duotone>
                <a:schemeClr val="accent1">
                  <a:shade val="45000"/>
                  <a:satMod val="135000"/>
                </a:schemeClr>
                <a:prstClr val="white"/>
              </a:duotone>
            </a:blip>
            <a:stretch>
              <a:fillRect/>
            </a:stretch>
          </p:blipFill>
          <p:spPr>
            <a:xfrm>
              <a:off x="13574" y="1493"/>
              <a:ext cx="1977" cy="1977"/>
            </a:xfrm>
            <a:prstGeom prst="rect">
              <a:avLst/>
            </a:prstGeom>
          </p:spPr>
        </p:pic>
      </p:grpSp>
      <p:sp>
        <p:nvSpPr>
          <p:cNvPr id="1049295" name="矩形 1"/>
          <p:cNvSpPr/>
          <p:nvPr/>
        </p:nvSpPr>
        <p:spPr>
          <a:xfrm>
            <a:off x="2637124" y="2455422"/>
            <a:ext cx="9554876" cy="2948941"/>
          </a:xfrm>
          <a:prstGeom prst="rect">
            <a:avLst/>
          </a:prstGeom>
        </p:spPr>
        <p:txBody>
          <a:bodyPr wrap="square">
            <a:spAutoFit/>
          </a:bodyPr>
          <a:lstStyle/>
          <a:p>
            <a:pPr>
              <a:lnSpc>
                <a:spcPct val="150000"/>
              </a:lnSpc>
            </a:pPr>
            <a:r>
              <a:rPr lang="zh-CN" altLang="zh-CN" sz="2200" b="1" kern="0" dirty="0">
                <a:solidFill>
                  <a:srgbClr val="FF0000"/>
                </a:solidFill>
                <a:latin typeface="微软雅黑" panose="020B0503020204020204" charset="-122"/>
                <a:ea typeface="微软雅黑" panose="020B0503020204020204" charset="-122"/>
              </a:rPr>
              <a:t>黄冈虚拟电厂</a:t>
            </a:r>
            <a:r>
              <a:rPr lang="zh-CN" altLang="zh-CN" sz="2200" b="1" kern="0" dirty="0">
                <a:solidFill>
                  <a:srgbClr val="5F5F5F"/>
                </a:solidFill>
                <a:latin typeface="微软雅黑" panose="020B0503020204020204" charset="-122"/>
                <a:ea typeface="微软雅黑" panose="020B0503020204020204" charset="-122"/>
              </a:rPr>
              <a:t>已接入工业企业、商业综合体、公共机构、基站、充电桩、路灯及景观灯、智慧配电网等</a:t>
            </a:r>
            <a:r>
              <a:rPr lang="en-US" altLang="zh-CN" sz="2200" b="1" kern="0" dirty="0">
                <a:solidFill>
                  <a:srgbClr val="FF0000"/>
                </a:solidFill>
                <a:latin typeface="微软雅黑" panose="020B0503020204020204" charset="-122"/>
                <a:ea typeface="微软雅黑" panose="020B0503020204020204" charset="-122"/>
              </a:rPr>
              <a:t>12</a:t>
            </a:r>
            <a:r>
              <a:rPr lang="zh-CN" altLang="zh-CN" sz="2200" b="1" kern="0" dirty="0">
                <a:solidFill>
                  <a:srgbClr val="FF0000"/>
                </a:solidFill>
                <a:latin typeface="微软雅黑" panose="020B0503020204020204" charset="-122"/>
                <a:ea typeface="微软雅黑" panose="020B0503020204020204" charset="-122"/>
              </a:rPr>
              <a:t>类场景</a:t>
            </a:r>
            <a:r>
              <a:rPr lang="zh-CN" altLang="zh-CN" sz="2200" b="1" kern="0" dirty="0">
                <a:solidFill>
                  <a:srgbClr val="5F5F5F"/>
                </a:solidFill>
                <a:latin typeface="微软雅黑" panose="020B0503020204020204" charset="-122"/>
                <a:ea typeface="微软雅黑" panose="020B0503020204020204" charset="-122"/>
              </a:rPr>
              <a:t>，在</a:t>
            </a:r>
            <a:r>
              <a:rPr lang="zh-CN" altLang="zh-CN" sz="2200" b="1" kern="0" dirty="0">
                <a:solidFill>
                  <a:srgbClr val="FF0000"/>
                </a:solidFill>
                <a:latin typeface="微软雅黑" panose="020B0503020204020204" charset="-122"/>
                <a:ea typeface="微软雅黑" panose="020B0503020204020204" charset="-122"/>
              </a:rPr>
              <a:t>全省场景数量最多</a:t>
            </a:r>
            <a:r>
              <a:rPr lang="zh-CN" altLang="zh-CN" sz="2200" b="1" kern="0" dirty="0">
                <a:solidFill>
                  <a:srgbClr val="5F5F5F"/>
                </a:solidFill>
                <a:latin typeface="微软雅黑" panose="020B0503020204020204" charset="-122"/>
                <a:ea typeface="微软雅黑" panose="020B0503020204020204" charset="-122"/>
              </a:rPr>
              <a:t>。可调节能力达到</a:t>
            </a:r>
            <a:r>
              <a:rPr lang="en-US" altLang="zh-CN" sz="2200" b="1" kern="0" dirty="0">
                <a:solidFill>
                  <a:srgbClr val="5F5F5F"/>
                </a:solidFill>
                <a:latin typeface="微软雅黑" panose="020B0503020204020204" charset="-122"/>
                <a:ea typeface="微软雅黑" panose="020B0503020204020204" charset="-122"/>
              </a:rPr>
              <a:t>12.86</a:t>
            </a:r>
            <a:r>
              <a:rPr lang="zh-CN" altLang="zh-CN" sz="2200" b="1" kern="0" dirty="0">
                <a:solidFill>
                  <a:srgbClr val="5F5F5F"/>
                </a:solidFill>
                <a:latin typeface="微软雅黑" panose="020B0503020204020204" charset="-122"/>
                <a:ea typeface="微软雅黑" panose="020B0503020204020204" charset="-122"/>
              </a:rPr>
              <a:t>万千瓦，是黄冈最大需求响应负荷的三分之一；</a:t>
            </a:r>
            <a:endParaRPr lang="en-US" altLang="zh-CN" sz="2200" b="1" kern="0" dirty="0">
              <a:solidFill>
                <a:srgbClr val="5F5F5F"/>
              </a:solidFill>
              <a:latin typeface="微软雅黑" panose="020B0503020204020204" charset="-122"/>
              <a:ea typeface="微软雅黑" panose="020B0503020204020204" charset="-122"/>
            </a:endParaRPr>
          </a:p>
          <a:p>
            <a:pPr>
              <a:lnSpc>
                <a:spcPct val="150000"/>
              </a:lnSpc>
            </a:pPr>
            <a:endParaRPr lang="en-US" altLang="zh-CN" sz="2200" b="1" kern="0" dirty="0">
              <a:solidFill>
                <a:srgbClr val="5F5F5F"/>
              </a:solidFill>
              <a:latin typeface="微软雅黑" panose="020B0503020204020204" charset="-122"/>
              <a:ea typeface="微软雅黑" panose="020B0503020204020204" charset="-122"/>
            </a:endParaRPr>
          </a:p>
          <a:p>
            <a:pPr>
              <a:lnSpc>
                <a:spcPct val="150000"/>
              </a:lnSpc>
            </a:pPr>
            <a:r>
              <a:rPr lang="zh-CN" altLang="zh-CN" sz="2200" b="1" kern="0" dirty="0">
                <a:solidFill>
                  <a:srgbClr val="FF0000"/>
                </a:solidFill>
                <a:latin typeface="微软雅黑" panose="020B0503020204020204" charset="-122"/>
                <a:ea typeface="微软雅黑" panose="020B0503020204020204" charset="-122"/>
              </a:rPr>
              <a:t>荆州虚拟电厂</a:t>
            </a:r>
            <a:r>
              <a:rPr lang="zh-CN" altLang="zh-CN" sz="2200" b="1" kern="0" dirty="0">
                <a:solidFill>
                  <a:srgbClr val="5F5F5F"/>
                </a:solidFill>
                <a:latin typeface="微软雅黑" panose="020B0503020204020204" charset="-122"/>
                <a:ea typeface="微软雅黑" panose="020B0503020204020204" charset="-122"/>
              </a:rPr>
              <a:t>最大下调功率</a:t>
            </a:r>
            <a:r>
              <a:rPr lang="en-US" altLang="zh-CN" sz="2200" b="1" kern="0" dirty="0">
                <a:solidFill>
                  <a:srgbClr val="5F5F5F"/>
                </a:solidFill>
                <a:latin typeface="微软雅黑" panose="020B0503020204020204" charset="-122"/>
                <a:ea typeface="微软雅黑" panose="020B0503020204020204" charset="-122"/>
              </a:rPr>
              <a:t>13.09</a:t>
            </a:r>
            <a:r>
              <a:rPr lang="zh-CN" altLang="zh-CN" sz="2200" b="1" kern="0" dirty="0">
                <a:solidFill>
                  <a:srgbClr val="5F5F5F"/>
                </a:solidFill>
                <a:latin typeface="微软雅黑" panose="020B0503020204020204" charset="-122"/>
                <a:ea typeface="微软雅黑" panose="020B0503020204020204" charset="-122"/>
              </a:rPr>
              <a:t>万千瓦，平均下调功率</a:t>
            </a:r>
            <a:r>
              <a:rPr lang="en-US" altLang="zh-CN" sz="2200" b="1" kern="0" dirty="0">
                <a:solidFill>
                  <a:srgbClr val="5F5F5F"/>
                </a:solidFill>
                <a:latin typeface="微软雅黑" panose="020B0503020204020204" charset="-122"/>
                <a:ea typeface="微软雅黑" panose="020B0503020204020204" charset="-122"/>
              </a:rPr>
              <a:t>12.93</a:t>
            </a:r>
            <a:r>
              <a:rPr lang="zh-CN" altLang="zh-CN" sz="2200" b="1" kern="0" dirty="0">
                <a:solidFill>
                  <a:srgbClr val="5F5F5F"/>
                </a:solidFill>
                <a:latin typeface="微软雅黑" panose="020B0503020204020204" charset="-122"/>
                <a:ea typeface="微软雅黑" panose="020B0503020204020204" charset="-122"/>
              </a:rPr>
              <a:t>万千瓦，可满足荆州城区七分之一人口用电；</a:t>
            </a:r>
            <a:endParaRPr lang="zh-CN" altLang="en-US" sz="2200" b="1" kern="0" dirty="0">
              <a:solidFill>
                <a:srgbClr val="5F5F5F"/>
              </a:solidFill>
              <a:latin typeface="微软雅黑" panose="020B0503020204020204" charset="-122"/>
              <a:ea typeface="微软雅黑" panose="020B0503020204020204" charset="-122"/>
            </a:endParaRPr>
          </a:p>
        </p:txBody>
      </p:sp>
      <p:sp>
        <p:nvSpPr>
          <p:cNvPr id="1049296" name="任意多边形 45"/>
          <p:cNvSpPr/>
          <p:nvPr/>
        </p:nvSpPr>
        <p:spPr>
          <a:xfrm>
            <a:off x="371957" y="1651403"/>
            <a:ext cx="355788" cy="0"/>
          </a:xfrm>
          <a:custGeom>
            <a:avLst/>
            <a:gdLst>
              <a:gd name="connsiteX0" fmla="*/ 0 w 223025"/>
              <a:gd name="connsiteY0" fmla="*/ 0 h 0"/>
              <a:gd name="connsiteX1" fmla="*/ 223025 w 223025"/>
              <a:gd name="connsiteY1" fmla="*/ 0 h 0"/>
            </a:gdLst>
            <a:ahLst/>
            <a:cxnLst>
              <a:cxn ang="0">
                <a:pos x="connsiteX0" y="connsiteY0"/>
              </a:cxn>
              <a:cxn ang="0">
                <a:pos x="connsiteX1" y="connsiteY1"/>
              </a:cxn>
            </a:cxnLst>
            <a:rect l="l" t="t" r="r" b="b"/>
            <a:pathLst>
              <a:path w="223025">
                <a:moveTo>
                  <a:pt x="0" y="0"/>
                </a:moveTo>
                <a:lnTo>
                  <a:pt x="223025" y="0"/>
                </a:lnTo>
              </a:path>
            </a:pathLst>
          </a:custGeom>
          <a:ln w="12700">
            <a:solidFill>
              <a:srgbClr val="D9D9D9"/>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135"/>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
  <p:tag name="KSO_WM_TEMPLATE_INDEX" val="160443"/>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ce6849-b83c-461e-bfa3-bed44a3775dd">
      <Terms xmlns="http://schemas.microsoft.com/office/infopath/2007/PartnerControls"/>
    </lcf76f155ced4ddcb4097134ff3c332f>
    <TaxCatchAll xmlns="6fdf4497-0cef-4843-80c7-a1c57c12f8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F7ED250725B4194BB162985D010BE" ma:contentTypeVersion="14" ma:contentTypeDescription="Create a new document." ma:contentTypeScope="" ma:versionID="eac9a23cb2713f911ffe93aa6f24b2c8">
  <xsd:schema xmlns:xsd="http://www.w3.org/2001/XMLSchema" xmlns:xs="http://www.w3.org/2001/XMLSchema" xmlns:p="http://schemas.microsoft.com/office/2006/metadata/properties" xmlns:ns2="bace6849-b83c-461e-bfa3-bed44a3775dd" xmlns:ns3="6fdf4497-0cef-4843-80c7-a1c57c12f889" targetNamespace="http://schemas.microsoft.com/office/2006/metadata/properties" ma:root="true" ma:fieldsID="6fd29975fe740b1f57e08c57cdc07740" ns2:_="" ns3:_="">
    <xsd:import namespace="bace6849-b83c-461e-bfa3-bed44a3775dd"/>
    <xsd:import namespace="6fdf4497-0cef-4843-80c7-a1c57c12f8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e6849-b83c-461e-bfa3-bed44a377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d8c5178-9293-43e4-97ee-7b2d4b546a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df4497-0cef-4843-80c7-a1c57c12f8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65c617b-8057-4fad-8477-a558143c666e}" ma:internalName="TaxCatchAll" ma:showField="CatchAllData" ma:web="6fdf4497-0cef-4843-80c7-a1c57c12f8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0220C2-A947-495D-8423-6CA9C6793963}">
  <ds:schemaRefs>
    <ds:schemaRef ds:uri="http://schemas.microsoft.com/office/2006/metadata/properties"/>
    <ds:schemaRef ds:uri="http://schemas.microsoft.com/office/infopath/2007/PartnerControls"/>
    <ds:schemaRef ds:uri="bace6849-b83c-461e-bfa3-bed44a3775dd"/>
    <ds:schemaRef ds:uri="6fdf4497-0cef-4843-80c7-a1c57c12f889"/>
  </ds:schemaRefs>
</ds:datastoreItem>
</file>

<file path=customXml/itemProps2.xml><?xml version="1.0" encoding="utf-8"?>
<ds:datastoreItem xmlns:ds="http://schemas.openxmlformats.org/officeDocument/2006/customXml" ds:itemID="{DAC864B7-65EC-483C-9401-009D1027ACDE}">
  <ds:schemaRefs>
    <ds:schemaRef ds:uri="http://schemas.microsoft.com/sharepoint/v3/contenttype/forms"/>
  </ds:schemaRefs>
</ds:datastoreItem>
</file>

<file path=customXml/itemProps3.xml><?xml version="1.0" encoding="utf-8"?>
<ds:datastoreItem xmlns:ds="http://schemas.openxmlformats.org/officeDocument/2006/customXml" ds:itemID="{D05F6E8C-C99E-4184-8123-50D8654E1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e6849-b83c-461e-bfa3-bed44a3775dd"/>
    <ds:schemaRef ds:uri="6fdf4497-0cef-4843-80c7-a1c57c12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宽屏</PresentationFormat>
  <Paragraphs>214</Paragraphs>
  <Slides>24</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微软雅黑</vt:lpstr>
      <vt:lpstr>Arial</vt:lpstr>
      <vt:lpstr>Arial Black</vt:lpstr>
      <vt:lpstr>Calibri</vt:lpstr>
      <vt:lpstr>Calibri Light</vt:lpstr>
      <vt:lpstr>Impact</vt:lpstr>
      <vt:lpstr>默认设计模板</vt:lpstr>
      <vt:lpstr>虚拟电厂地方推广的挑战 -以湖北为例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邱清爽</dc:creator>
  <cp:lastModifiedBy>BAO Linjie</cp:lastModifiedBy>
  <cp:revision>1</cp:revision>
  <dcterms:created xsi:type="dcterms:W3CDTF">2023-11-29T16:55:47Z</dcterms:created>
  <dcterms:modified xsi:type="dcterms:W3CDTF">2024-04-26T08:15:27Z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DD43500323BF40F0BAA6EF30BBD01D30</vt:lpwstr>
  </property>
  <property fmtid="{D5CDD505-2E9C-101B-9397-08002B2CF9AE}" pid="3" name="KSOProductBuildVer">
    <vt:lpwstr>2052-11.8.2.10422</vt:lpwstr>
  </property>
  <property fmtid="{D5CDD505-2E9C-101B-9397-08002B2CF9AE}" pid="4" name="ContentTypeId">
    <vt:lpwstr>0x0101008A4F7ED250725B4194BB162985D010BE</vt:lpwstr>
  </property>
</Properties>
</file>