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.xml" ContentType="application/vnd.openxmlformats-officedocument.presentationml.slideLayou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.xml" ContentType="application/vnd.openxmlformats-officedocument.presentationml.slideLayou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.xml" ContentType="application/vnd.openxmlformats-officedocument.presentationml.slideLayou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7.xml" ContentType="application/vnd.openxmlformats-officedocument.presentationml.slideLayou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8.xml" ContentType="application/vnd.openxmlformats-officedocument.presentationml.slideLayou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9.xml" ContentType="application/vnd.openxmlformats-officedocument.presentationml.slideLayou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tags/tag116.xml" ContentType="application/vnd.openxmlformats-officedocument.presentationml.tags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s/slide11.xml" ContentType="application/vnd.openxmlformats-officedocument.presentationml.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slides/slide12.xml" ContentType="application/vnd.openxmlformats-officedocument.presentationml.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tags/tag170.xml" ContentType="application/vnd.openxmlformats-officedocument.presentationml.tags+xml"/>
  <Override PartName="/ppt/slides/slide15.xml" ContentType="application/vnd.openxmlformats-officedocument.presentationml.slide+xml"/>
  <Override PartName="/ppt/notesSlides/notesSlide13.xml" ContentType="application/vnd.openxmlformats-officedocument.presentationml.notesSlide+xml"/>
  <Override PartName="/ppt/tags/tag171.xml" ContentType="application/vnd.openxmlformats-officedocument.presentationml.tags+xml"/>
  <Override PartName="/ppt/slides/slide16.xml" ContentType="application/vnd.openxmlformats-officedocument.presentationml.slide+xml"/>
  <Override PartName="/ppt/notesSlides/notesSlide14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s/slide17.xml" ContentType="application/vnd.openxmlformats-officedocument.presentationml.slide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tags/tag176.xml" ContentType="application/vnd.openxmlformats-officedocument.presentationml.tags+xml"/>
  <Override PartName="/ppt/slides/slide19.xml" ContentType="application/vnd.openxmlformats-officedocument.presentationml.slide+xml"/>
  <Override PartName="/ppt/notesSlides/notesSlide17.xml" ContentType="application/vnd.openxmlformats-officedocument.presentationml.notesSlide+xml"/>
  <Override PartName="/ppt/tags/tag177.xml" ContentType="application/vnd.openxmlformats-officedocument.presentationml.tags+xml"/>
  <Override PartName="/ppt/slides/slide20.xml" ContentType="application/vnd.openxmlformats-officedocument.presentationml.slide+xml"/>
  <Override PartName="/ppt/notesSlides/notesSlide18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slides/slide21.xml" ContentType="application/vnd.openxmlformats-officedocument.presentationml.slide+xml"/>
  <Override PartName="/ppt/notesSlides/notesSlide19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slides/slide22.xml" ContentType="application/vnd.openxmlformats-officedocument.presentationml.slide+xml"/>
  <Override PartName="/ppt/notesSlides/notesSlide20.xml" ContentType="application/vnd.openxmlformats-officedocument.presentationml.notesSlide+xml"/>
  <Override PartName="/ppt/tags/tag198.xml" ContentType="application/vnd.openxmlformats-officedocument.presentationml.tags+xml"/>
  <Override PartName="/ppt/slides/slide23.xml" ContentType="application/vnd.openxmlformats-officedocument.presentationml.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slides/slide24.xml" ContentType="application/vnd.openxmlformats-officedocument.presentationml.slide+xml"/>
  <Override PartName="/ppt/notesSlides/notesSlide21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20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94" r:id="rId5"/>
    <p:sldId id="435" r:id="rId6"/>
    <p:sldId id="378" r:id="rId7"/>
    <p:sldId id="377" r:id="rId8"/>
    <p:sldId id="380" r:id="rId9"/>
    <p:sldId id="381" r:id="rId10"/>
    <p:sldId id="318" r:id="rId11"/>
    <p:sldId id="412" r:id="rId12"/>
    <p:sldId id="436" r:id="rId13"/>
    <p:sldId id="464" r:id="rId14"/>
    <p:sldId id="463" r:id="rId15"/>
    <p:sldId id="465" r:id="rId16"/>
    <p:sldId id="467" r:id="rId17"/>
    <p:sldId id="415" r:id="rId18"/>
    <p:sldId id="321" r:id="rId19"/>
    <p:sldId id="395" r:id="rId20"/>
    <p:sldId id="396" r:id="rId21"/>
    <p:sldId id="468" r:id="rId22"/>
    <p:sldId id="471" r:id="rId23"/>
    <p:sldId id="469" r:id="rId24"/>
    <p:sldId id="405" r:id="rId25"/>
    <p:sldId id="406" r:id="rId26"/>
    <p:sldId id="265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37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o yao" initials="xy [2]" lastIdx="3" clrIdx="0"/>
  <p:cmAuthor id="1" name="Administrator" initials="A" lastIdx="5" clrIdx="0"/>
  <p:cmAuthor id="2" name="作者" initials="A" lastIdx="0" clrIdx="1"/>
  <p:cmAuthor id="3" name="lenovo" initials="l" lastIdx="1" clrIdx="2"/>
  <p:cmAuthor id="4" name="kerry" initials="k" lastIdx="1" clrIdx="3"/>
  <p:cmAuthor id="6" name="86388" initials="8" lastIdx="1" clrIdx="5"/>
  <p:cmAuthor id="7" name="mac" initials="m" lastIdx="1" clrIdx="6"/>
  <p:cmAuthor id="8" name="admin" initials="a" lastIdx="6" clrIdx="7"/>
  <p:cmAuthor id="5" name="Lenovo" initials="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FBF"/>
    <a:srgbClr val="91CFD1"/>
    <a:srgbClr val="48A8AE"/>
    <a:srgbClr val="73CBC5"/>
    <a:srgbClr val="359E82"/>
    <a:srgbClr val="4DB2B7"/>
    <a:srgbClr val="9E6319"/>
    <a:srgbClr val="327FB9"/>
    <a:srgbClr val="9A9CA1"/>
    <a:srgbClr val="38C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2"/>
        <p:guide pos="37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slide" Target="slides/slide18.xml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25" Type="http://schemas.openxmlformats.org/officeDocument/2006/relationships/slide" Target="slides/slide22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33" Type="http://schemas.openxmlformats.org/officeDocument/2006/relationships/customXml" Target="../customXml/item1.xml"/><Relationship Id="rId29" Type="http://schemas.openxmlformats.org/officeDocument/2006/relationships/viewProps" Target="view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3.xml"/><Relationship Id="rId32" Type="http://schemas.openxmlformats.org/officeDocument/2006/relationships/tags" Target="tags/tag205.xml"/><Relationship Id="rId24" Type="http://schemas.openxmlformats.org/officeDocument/2006/relationships/slide" Target="slides/slide21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28" Type="http://schemas.openxmlformats.org/officeDocument/2006/relationships/presProps" Target="presProps.xml"/><Relationship Id="rId23" Type="http://schemas.openxmlformats.org/officeDocument/2006/relationships/slide" Target="slides/slide20.xml"/><Relationship Id="rId15" Type="http://schemas.openxmlformats.org/officeDocument/2006/relationships/slide" Target="slides/slide12.xml"/><Relationship Id="rId31" Type="http://schemas.openxmlformats.org/officeDocument/2006/relationships/commentAuthors" Target="commentAuthors.xml"/><Relationship Id="rId19" Type="http://schemas.openxmlformats.org/officeDocument/2006/relationships/slide" Target="slides/slide16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27" Type="http://schemas.openxmlformats.org/officeDocument/2006/relationships/slide" Target="slides/slide24.xml"/><Relationship Id="rId22" Type="http://schemas.openxmlformats.org/officeDocument/2006/relationships/slide" Target="slides/slide19.xml"/><Relationship Id="rId14" Type="http://schemas.openxmlformats.org/officeDocument/2006/relationships/slide" Target="slides/slide11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4" Type="http://schemas.microsoft.com/office/2011/relationships/chartColorStyle" Target="colors6.xml"/><Relationship Id="rId3" Type="http://schemas.microsoft.com/office/2011/relationships/chartStyle" Target="style6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4" Type="http://schemas.microsoft.com/office/2011/relationships/chartColorStyle" Target="colors7.xml"/><Relationship Id="rId3" Type="http://schemas.microsoft.com/office/2011/relationships/chartStyle" Target="style7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77236470733"/>
          <c:y val="0.044227804659032"/>
          <c:w val="0.822726714934348"/>
          <c:h val="0.7794370930476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煤炭行业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5792.41</c:v>
                </c:pt>
                <c:pt idx="1">
                  <c:v>5462.94</c:v>
                </c:pt>
                <c:pt idx="2">
                  <c:v>6833.53</c:v>
                </c:pt>
                <c:pt idx="3">
                  <c:v>7197.77</c:v>
                </c:pt>
                <c:pt idx="4">
                  <c:v>7131.99</c:v>
                </c:pt>
                <c:pt idx="5">
                  <c:v>7394.43</c:v>
                </c:pt>
                <c:pt idx="6">
                  <c:v>13580.11</c:v>
                </c:pt>
                <c:pt idx="7">
                  <c:v>16426.3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非常规天然气行业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02205419029615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58.12</c:v>
                </c:pt>
                <c:pt idx="1">
                  <c:v>46.15</c:v>
                </c:pt>
                <c:pt idx="2">
                  <c:v>65.28</c:v>
                </c:pt>
                <c:pt idx="3">
                  <c:v>88.94</c:v>
                </c:pt>
                <c:pt idx="4">
                  <c:v>93.56</c:v>
                </c:pt>
                <c:pt idx="5">
                  <c:v>102.08</c:v>
                </c:pt>
                <c:pt idx="6">
                  <c:v>184.59</c:v>
                </c:pt>
                <c:pt idx="7">
                  <c:v>278.62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焦化行业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368143330469996"/>
                  <c:y val="-0.00315059861373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780.5</c:v>
                </c:pt>
                <c:pt idx="1">
                  <c:v>912.15</c:v>
                </c:pt>
                <c:pt idx="2">
                  <c:v>1538.4</c:v>
                </c:pt>
                <c:pt idx="3">
                  <c:v>1872.81</c:v>
                </c:pt>
                <c:pt idx="4">
                  <c:v>2055.72</c:v>
                </c:pt>
                <c:pt idx="5">
                  <c:v>2025.81</c:v>
                </c:pt>
                <c:pt idx="6">
                  <c:v>3070.45</c:v>
                </c:pt>
                <c:pt idx="7">
                  <c:v>3519.86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电力热力行业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1501.24</c:v>
                </c:pt>
                <c:pt idx="1">
                  <c:v>1511.83</c:v>
                </c:pt>
                <c:pt idx="2">
                  <c:v>1634.01</c:v>
                </c:pt>
                <c:pt idx="3">
                  <c:v>1869.13</c:v>
                </c:pt>
                <c:pt idx="4">
                  <c:v>2186.42</c:v>
                </c:pt>
                <c:pt idx="5">
                  <c:v>2203.55</c:v>
                </c:pt>
                <c:pt idx="6">
                  <c:v>2589.85</c:v>
                </c:pt>
                <c:pt idx="7">
                  <c:v>3389.79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68030958"/>
        <c:axId val="353509868"/>
      </c:barChart>
      <c:catAx>
        <c:axId val="36803095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53509868"/>
        <c:crosses val="autoZero"/>
        <c:auto val="1"/>
        <c:lblAlgn val="ctr"/>
        <c:lblOffset val="100"/>
        <c:noMultiLvlLbl val="0"/>
      </c:catAx>
      <c:valAx>
        <c:axId val="353509868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营业收入（亿元）</a:t>
                </a:r>
                <a:endPara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6803095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02625"/>
          <c:y val="0.892365469439194"/>
          <c:w val="0.94575"/>
          <c:h val="0.1013333333333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solidFill>
            <a:schemeClr val="tx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77236470733"/>
          <c:y val="0.0514907627583684"/>
          <c:w val="0.833525585961468"/>
          <c:h val="0.790177428205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煤炭行业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401.69</c:v>
                </c:pt>
                <c:pt idx="1">
                  <c:v>466.84</c:v>
                </c:pt>
                <c:pt idx="2">
                  <c:v>780.38</c:v>
                </c:pt>
                <c:pt idx="3">
                  <c:v>855.39</c:v>
                </c:pt>
                <c:pt idx="4">
                  <c:v>772.36</c:v>
                </c:pt>
                <c:pt idx="5">
                  <c:v>736.27</c:v>
                </c:pt>
                <c:pt idx="6">
                  <c:v>1425.07</c:v>
                </c:pt>
                <c:pt idx="7">
                  <c:v>1727.73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非常规天然气行业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03018108651911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2.91</c:v>
                </c:pt>
                <c:pt idx="1">
                  <c:v>1.86</c:v>
                </c:pt>
                <c:pt idx="2">
                  <c:v>1.57</c:v>
                </c:pt>
                <c:pt idx="3">
                  <c:v>2.21</c:v>
                </c:pt>
                <c:pt idx="4">
                  <c:v>3.11</c:v>
                </c:pt>
                <c:pt idx="5">
                  <c:v>2.51</c:v>
                </c:pt>
                <c:pt idx="6">
                  <c:v>8.22</c:v>
                </c:pt>
                <c:pt idx="7">
                  <c:v>17.31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焦化行业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36814333046999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"/>
                  <c:y val="-0.0199378086702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18.23</c:v>
                </c:pt>
                <c:pt idx="1">
                  <c:v>21.16</c:v>
                </c:pt>
                <c:pt idx="2">
                  <c:v>50.31</c:v>
                </c:pt>
                <c:pt idx="3">
                  <c:v>72.67</c:v>
                </c:pt>
                <c:pt idx="4">
                  <c:v>58.37</c:v>
                </c:pt>
                <c:pt idx="5">
                  <c:v>47.7</c:v>
                </c:pt>
                <c:pt idx="6">
                  <c:v>73.18</c:v>
                </c:pt>
                <c:pt idx="7">
                  <c:v>65.34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电力热力行业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552214995704995"/>
                  <c:y val="-0.02743735138101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"/>
                  <c:y val="-0.02762026705688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85.11</c:v>
                </c:pt>
                <c:pt idx="1">
                  <c:v>57.95</c:v>
                </c:pt>
                <c:pt idx="2">
                  <c:v>56.1</c:v>
                </c:pt>
                <c:pt idx="3">
                  <c:v>65.5</c:v>
                </c:pt>
                <c:pt idx="4">
                  <c:v>53.29</c:v>
                </c:pt>
                <c:pt idx="5">
                  <c:v>55.54</c:v>
                </c:pt>
                <c:pt idx="6">
                  <c:v>58.47</c:v>
                </c:pt>
                <c:pt idx="7">
                  <c:v>97.76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68030958"/>
        <c:axId val="353509868"/>
      </c:barChart>
      <c:catAx>
        <c:axId val="36803095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53509868"/>
        <c:crosses val="autoZero"/>
        <c:auto val="1"/>
        <c:lblAlgn val="ctr"/>
        <c:lblOffset val="100"/>
        <c:noMultiLvlLbl val="0"/>
      </c:catAx>
      <c:valAx>
        <c:axId val="353509868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9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税费缴纳（亿元）</a:t>
                </a:r>
                <a:endParaRPr lang="zh-CN" altLang="en-US" sz="9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c:rich>
          </c:tx>
          <c:layout>
            <c:manualLayout>
              <c:xMode val="edge"/>
              <c:yMode val="edge"/>
              <c:x val="0.0251564609154497"/>
              <c:y val="0.3020760929211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6803095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0262608909068597"/>
          <c:y val="0.929028717761112"/>
          <c:w val="0.945760215977421"/>
          <c:h val="0.065117980610938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77236470733"/>
          <c:y val="0.0516194331983806"/>
          <c:w val="0.833525585961468"/>
          <c:h val="0.7855060728744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煤炭行业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90.94</c:v>
                </c:pt>
                <c:pt idx="1">
                  <c:v>90.4</c:v>
                </c:pt>
                <c:pt idx="2">
                  <c:v>83.11</c:v>
                </c:pt>
                <c:pt idx="3">
                  <c:v>85.62</c:v>
                </c:pt>
                <c:pt idx="4">
                  <c:v>87.86</c:v>
                </c:pt>
                <c:pt idx="5">
                  <c:v>92.64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非常规天然气行业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0.56</c:v>
                </c:pt>
                <c:pt idx="1">
                  <c:v>0.6</c:v>
                </c:pt>
                <c:pt idx="2">
                  <c:v>0.58</c:v>
                </c:pt>
                <c:pt idx="3">
                  <c:v>0.63</c:v>
                </c:pt>
                <c:pt idx="4">
                  <c:v>0.66</c:v>
                </c:pt>
                <c:pt idx="5">
                  <c:v>0.55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焦化行业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9.18</c:v>
                </c:pt>
                <c:pt idx="1">
                  <c:v>9.4</c:v>
                </c:pt>
                <c:pt idx="2">
                  <c:v>9.68</c:v>
                </c:pt>
                <c:pt idx="3">
                  <c:v>9.71</c:v>
                </c:pt>
                <c:pt idx="4">
                  <c:v>8.72</c:v>
                </c:pt>
                <c:pt idx="5">
                  <c:v>8.76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电力热力行业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9.23</c:v>
                </c:pt>
                <c:pt idx="1">
                  <c:v>9.1</c:v>
                </c:pt>
                <c:pt idx="2">
                  <c:v>10.02</c:v>
                </c:pt>
                <c:pt idx="3">
                  <c:v>9.94</c:v>
                </c:pt>
                <c:pt idx="4">
                  <c:v>10.44</c:v>
                </c:pt>
                <c:pt idx="5">
                  <c:v>10.67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68030958"/>
        <c:axId val="353509868"/>
      </c:barChart>
      <c:catAx>
        <c:axId val="36803095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53509868"/>
        <c:crosses val="autoZero"/>
        <c:auto val="1"/>
        <c:lblAlgn val="ctr"/>
        <c:lblOffset val="100"/>
        <c:noMultiLvlLbl val="0"/>
      </c:catAx>
      <c:valAx>
        <c:axId val="353509868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9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平均用工人数（万人）</a:t>
                </a:r>
                <a:endParaRPr lang="zh-CN" altLang="en-US" sz="9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c:rich>
          </c:tx>
          <c:layout>
            <c:manualLayout>
              <c:xMode val="edge"/>
              <c:yMode val="edge"/>
              <c:x val="0.03828690636888"/>
              <c:y val="0.2104991797515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6803095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0262608909068597"/>
          <c:y val="0.913247362250879"/>
          <c:w val="0.945760215977421"/>
          <c:h val="0.066822977725674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81796927693952"/>
          <c:y val="0.0866157970715611"/>
          <c:w val="0.803296438883542"/>
          <c:h val="0.737360247993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山西原煤产量</c:v>
                </c:pt>
              </c:strCache>
            </c:strRef>
          </c:tx>
          <c:spPr>
            <a:solidFill>
              <a:schemeClr val="accent3">
                <a:shade val="76667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0382554650664381"/>
                  <c:y val="-0.057614500728273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6.</a:t>
                    </a:r>
                    <a:r>
                      <a:rPr lang="en-US" altLang="zh-CN"/>
                      <a:t>6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180592342884662"/>
                  <c:y val="-0.12569659442724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6.</a:t>
                    </a:r>
                    <a:r>
                      <a:rPr lang="en-US" altLang="zh-CN"/>
                      <a:t>2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0.0375632073200096"/>
                  <c:y val="-0.10443756449948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9.</a:t>
                    </a:r>
                    <a:r>
                      <a:rPr lang="en-US" altLang="zh-CN"/>
                      <a:t>7</a:t>
                    </a:r>
                    <a:endParaRPr lang="en-US" altLang="zh-C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0107151456778233"/>
                  <c:y val="-0.10423116615067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8.3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0.0322658319287262"/>
                  <c:y val="-0.08297213622291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2.5152</c:v>
                </c:pt>
                <c:pt idx="1">
                  <c:v>2.766</c:v>
                </c:pt>
                <c:pt idx="2">
                  <c:v>3.6762</c:v>
                </c:pt>
                <c:pt idx="3">
                  <c:v>4.5232</c:v>
                </c:pt>
                <c:pt idx="4">
                  <c:v>5.1495</c:v>
                </c:pt>
                <c:pt idx="5">
                  <c:v>5.5426</c:v>
                </c:pt>
                <c:pt idx="6">
                  <c:v>5.8142</c:v>
                </c:pt>
                <c:pt idx="7">
                  <c:v>6.3021</c:v>
                </c:pt>
                <c:pt idx="8">
                  <c:v>6.5577</c:v>
                </c:pt>
                <c:pt idx="9">
                  <c:v>6.1535</c:v>
                </c:pt>
                <c:pt idx="10">
                  <c:v>7.4096</c:v>
                </c:pt>
                <c:pt idx="11">
                  <c:v>8.7228</c:v>
                </c:pt>
                <c:pt idx="12">
                  <c:v>9.1333</c:v>
                </c:pt>
                <c:pt idx="13">
                  <c:v>9.2167</c:v>
                </c:pt>
                <c:pt idx="14">
                  <c:v>9.2794</c:v>
                </c:pt>
                <c:pt idx="15">
                  <c:v>9.668</c:v>
                </c:pt>
                <c:pt idx="16">
                  <c:v>8.3043715</c:v>
                </c:pt>
                <c:pt idx="17">
                  <c:v>8.722136</c:v>
                </c:pt>
                <c:pt idx="18">
                  <c:v>9.26335</c:v>
                </c:pt>
                <c:pt idx="19">
                  <c:v>9.87953</c:v>
                </c:pt>
                <c:pt idx="20">
                  <c:v>10.79057167</c:v>
                </c:pt>
                <c:pt idx="21">
                  <c:v>12.034627</c:v>
                </c:pt>
                <c:pt idx="22">
                  <c:v>13.2009</c:v>
                </c:pt>
                <c:pt idx="23">
                  <c:v>13.78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3543887"/>
        <c:axId val="177353723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增速</c:v>
                </c:pt>
              </c:strCache>
            </c:strRef>
          </c:tx>
          <c:spPr>
            <a:ln w="28575" cap="rnd">
              <a:solidFill>
                <a:schemeClr val="accent3">
                  <a:tint val="76667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Sheet1!$A$2:$A$25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1" c:formatCode="0.00%">
                  <c:v>0.0997137404580152</c:v>
                </c:pt>
                <c:pt idx="2" c:formatCode="0.00%">
                  <c:v>0.329067245119306</c:v>
                </c:pt>
                <c:pt idx="3" c:formatCode="0.00%">
                  <c:v>0.230400957510473</c:v>
                </c:pt>
                <c:pt idx="4" c:formatCode="0.00%">
                  <c:v>0.138463919349133</c:v>
                </c:pt>
                <c:pt idx="5" c:formatCode="0.00%">
                  <c:v>0.0763375084959706</c:v>
                </c:pt>
                <c:pt idx="6" c:formatCode="0.00%">
                  <c:v>0.0490022733013386</c:v>
                </c:pt>
                <c:pt idx="7" c:formatCode="0.00%">
                  <c:v>0.0839152419937396</c:v>
                </c:pt>
                <c:pt idx="8" c:formatCode="0.00%">
                  <c:v>0.040557909268339</c:v>
                </c:pt>
                <c:pt idx="9" c:formatCode="0.00%">
                  <c:v>-0.0616374643548804</c:v>
                </c:pt>
                <c:pt idx="10" c:formatCode="0.00%">
                  <c:v>0.204127732184935</c:v>
                </c:pt>
                <c:pt idx="11" c:formatCode="0.00%">
                  <c:v>0.177229540056143</c:v>
                </c:pt>
                <c:pt idx="12" c:formatCode="0.00%">
                  <c:v>0.0470605768789839</c:v>
                </c:pt>
                <c:pt idx="13" c:formatCode="0.00%">
                  <c:v>0.00913142018766484</c:v>
                </c:pt>
                <c:pt idx="14" c:formatCode="0.00%">
                  <c:v>0.00680286870571911</c:v>
                </c:pt>
                <c:pt idx="15" c:formatCode="0.00%">
                  <c:v>0.0418777076104057</c:v>
                </c:pt>
                <c:pt idx="16" c:formatCode="0.00%">
                  <c:v>-0.141045562681009</c:v>
                </c:pt>
                <c:pt idx="17" c:formatCode="0.00%">
                  <c:v>0.0503065764820373</c:v>
                </c:pt>
                <c:pt idx="18" c:formatCode="0.00%">
                  <c:v>0.0620506261310303</c:v>
                </c:pt>
                <c:pt idx="19" c:formatCode="0.00%">
                  <c:v>0.066518052324483</c:v>
                </c:pt>
                <c:pt idx="20" c:formatCode="0.00%">
                  <c:v>0.0922150820939862</c:v>
                </c:pt>
                <c:pt idx="21" c:formatCode="0.00%">
                  <c:v>0.115290956591181</c:v>
                </c:pt>
                <c:pt idx="22" c:formatCode="0.00%">
                  <c:v>0.0969097754338377</c:v>
                </c:pt>
                <c:pt idx="23" c:formatCode="0.00%">
                  <c:v>0.0438682211061366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213291439"/>
        <c:axId val="1213291023"/>
      </c:lineChart>
      <c:catAx>
        <c:axId val="177354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73537231"/>
        <c:crosses val="autoZero"/>
        <c:auto val="1"/>
        <c:lblAlgn val="ctr"/>
        <c:lblOffset val="100"/>
        <c:noMultiLvlLbl val="0"/>
      </c:catAx>
      <c:valAx>
        <c:axId val="177353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产量（亿吨）</a:t>
                </a:r>
              </a:p>
            </c:rich>
          </c:tx>
          <c:layout>
            <c:manualLayout>
              <c:xMode val="edge"/>
              <c:yMode val="edge"/>
              <c:x val="0"/>
              <c:y val="0.290313288071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73543887"/>
        <c:crosses val="autoZero"/>
        <c:crossBetween val="between"/>
      </c:valAx>
      <c:catAx>
        <c:axId val="12132914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13291023"/>
        <c:crosses val="autoZero"/>
        <c:auto val="1"/>
        <c:lblAlgn val="ctr"/>
        <c:lblOffset val="100"/>
        <c:noMultiLvlLbl val="0"/>
      </c:catAx>
      <c:valAx>
        <c:axId val="1213291023"/>
        <c:scaling>
          <c:orientation val="minMax"/>
        </c:scaling>
        <c:delete val="0"/>
        <c:axPos val="r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t>增速</a:t>
                </a:r>
              </a:p>
            </c:rich>
          </c:tx>
          <c:layout>
            <c:manualLayout>
              <c:xMode val="edge"/>
              <c:yMode val="edge"/>
              <c:x val="0.960149289670118"/>
              <c:y val="0.3769938974346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13291439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623163977847"/>
          <c:y val="0.921981424148607"/>
          <c:w val="0.34673729833855"/>
          <c:h val="0.063028205065698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0357401594"/>
          <c:y val="0.0486785633611927"/>
          <c:w val="0.744723496739918"/>
          <c:h val="0.7792861983284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焦炭产量(万吨）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132818159864766"/>
                  <c:y val="-0.0542127851818387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.0033808258874668"/>
                  <c:y val="-0.0921617348091262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chemeClr val="bg1"/>
                    </a:solidFill>
                    <a:uFill>
                      <a:solidFill>
                        <a:schemeClr val="tx1"/>
                      </a:solidFill>
                    </a:u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8039.88</c:v>
                </c:pt>
                <c:pt idx="1">
                  <c:v>8185.99</c:v>
                </c:pt>
                <c:pt idx="2">
                  <c:v>8383.14</c:v>
                </c:pt>
                <c:pt idx="3">
                  <c:v>9256.16</c:v>
                </c:pt>
                <c:pt idx="4">
                  <c:v>9699.53</c:v>
                </c:pt>
                <c:pt idx="5">
                  <c:v>10493.7</c:v>
                </c:pt>
                <c:pt idx="6">
                  <c:v>9857.24</c:v>
                </c:pt>
                <c:pt idx="7" c:formatCode="0.00_ ">
                  <c:v>9799.696165</c:v>
                </c:pt>
              </c:numCache>
            </c:numRef>
          </c:val>
        </c:ser>
        <c:ser>
          <c:idx val="0"/>
          <c:order val="1"/>
          <c:tx>
            <c:strRef>
              <c:f>Sheet1!$F$1</c:f>
              <c:strCache>
                <c:ptCount val="1"/>
                <c:pt idx="0">
                  <c:v>净外调量（万吨）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519198261289541"/>
                  <c:y val="-0.0467585272193359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0016904129437334"/>
                  <c:y val="-0.0399819290716065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5901.29</c:v>
                </c:pt>
                <c:pt idx="1">
                  <c:v>7059.26</c:v>
                </c:pt>
                <c:pt idx="2">
                  <c:v>6579.15</c:v>
                </c:pt>
                <c:pt idx="3" c:formatCode="0.00_ ">
                  <c:v>6870.44535</c:v>
                </c:pt>
                <c:pt idx="4">
                  <c:v>7302.48</c:v>
                </c:pt>
                <c:pt idx="5">
                  <c:v>7794.48</c:v>
                </c:pt>
                <c:pt idx="6">
                  <c:v>7024.27</c:v>
                </c:pt>
                <c:pt idx="7" c:formatCode="0.00_ ">
                  <c:v>6918.160199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3886"/>
        <c:axId val="937082352"/>
      </c:barChart>
      <c:lineChart>
        <c:grouping val="standard"/>
        <c:varyColors val="0"/>
        <c:ser>
          <c:idx val="2"/>
          <c:order val="2"/>
          <c:tx>
            <c:strRef>
              <c:f>Sheet1!$G$1</c:f>
              <c:strCache>
                <c:ptCount val="1"/>
                <c:pt idx="0">
                  <c:v>净外调量占产量比重（%）</c:v>
                </c:pt>
              </c:strCache>
            </c:strRef>
          </c:tx>
          <c:spPr>
            <a:ln w="285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0329630524028013"/>
                  <c:y val="0.0460808674045629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Sheet1!$G$2:$G$9</c:f>
              <c:numCache>
                <c:formatCode>0.00_ </c:formatCode>
                <c:ptCount val="8"/>
                <c:pt idx="0">
                  <c:v>73.4002248789783</c:v>
                </c:pt>
                <c:pt idx="1">
                  <c:v>86.2358737306056</c:v>
                </c:pt>
                <c:pt idx="2">
                  <c:v>78.4807363350725</c:v>
                </c:pt>
                <c:pt idx="3">
                  <c:v>74.2256545911047</c:v>
                </c:pt>
                <c:pt idx="4">
                  <c:v>75.2869468933031</c:v>
                </c:pt>
                <c:pt idx="5">
                  <c:v>74.2777094828325</c:v>
                </c:pt>
                <c:pt idx="6">
                  <c:v>71.2600078723862</c:v>
                </c:pt>
                <c:pt idx="7">
                  <c:v>70.5956601359589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64251926"/>
        <c:axId val="319625609"/>
      </c:lineChart>
      <c:catAx>
        <c:axId val="2552388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937082352"/>
        <c:crosses val="autoZero"/>
        <c:auto val="1"/>
        <c:lblAlgn val="ctr"/>
        <c:lblOffset val="100"/>
        <c:noMultiLvlLbl val="0"/>
      </c:catAx>
      <c:valAx>
        <c:axId val="93708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cap="none" spc="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>
                      <a:solidFill>
                        <a:schemeClr val="tx1"/>
                      </a:solidFill>
                    </a:u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9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焦炭产量、净外调量（万吨）</a:t>
                </a:r>
                <a:endParaRPr lang="zh-CN" altLang="en-US" sz="9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c:rich>
          </c:tx>
          <c:layout>
            <c:manualLayout>
              <c:xMode val="edge"/>
              <c:yMode val="edge"/>
              <c:x val="0.0122350123882186"/>
              <c:y val="0.1940059432446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5523886"/>
        <c:crosses val="autoZero"/>
        <c:crossBetween val="between"/>
      </c:valAx>
      <c:catAx>
        <c:axId val="16425192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19625609"/>
        <c:crosses val="autoZero"/>
        <c:auto val="1"/>
        <c:lblAlgn val="ctr"/>
        <c:lblOffset val="100"/>
        <c:noMultiLvlLbl val="0"/>
      </c:catAx>
      <c:valAx>
        <c:axId val="319625609"/>
        <c:scaling>
          <c:orientation val="minMax"/>
        </c:scaling>
        <c:delete val="0"/>
        <c:axPos val="r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cap="none" spc="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>
                      <a:solidFill>
                        <a:schemeClr val="tx1"/>
                      </a:solidFill>
                    </a:u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9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净外调量占产量比重（</a:t>
                </a:r>
                <a:r>
                  <a:rPr lang="en-US" altLang="zh-CN" sz="9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%</a:t>
                </a:r>
                <a:r>
                  <a:rPr lang="zh-CN" altLang="en-US" sz="9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）</a:t>
                </a:r>
                <a:endParaRPr lang="zh-CN" altLang="en-US" sz="9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c:rich>
          </c:tx>
          <c:layout>
            <c:manualLayout>
              <c:xMode val="edge"/>
              <c:yMode val="edge"/>
              <c:x val="0.940705563093623"/>
              <c:y val="0.1567585446527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6425192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>
        <c:manualLayout>
          <c:xMode val="edge"/>
          <c:yMode val="edge"/>
          <c:x val="0.0524980978950038"/>
          <c:y val="0.911191662890802"/>
          <c:w val="0.91402485417195"/>
          <c:h val="0.081558676937018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非煤主业1</c:v>
                </c:pt>
              </c:strCache>
            </c:strRef>
          </c:tx>
          <c:spPr>
            <a:solidFill>
              <a:srgbClr val="56CA9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兰花科创</c:v>
                </c:pt>
                <c:pt idx="1">
                  <c:v>华阳股份</c:v>
                </c:pt>
                <c:pt idx="2">
                  <c:v>山煤国际</c:v>
                </c:pt>
                <c:pt idx="3">
                  <c:v>潞安环能</c:v>
                </c:pt>
                <c:pt idx="4">
                  <c:v>山西焦煤</c:v>
                </c:pt>
                <c:pt idx="5">
                  <c:v>晋控煤业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0.292</c:v>
                </c:pt>
                <c:pt idx="1">
                  <c:v>0.1148</c:v>
                </c:pt>
                <c:pt idx="2">
                  <c:v>0.0397</c:v>
                </c:pt>
                <c:pt idx="3">
                  <c:v>0.0067</c:v>
                </c:pt>
                <c:pt idx="4">
                  <c:v>-0.0208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非煤主业2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兰花科创</c:v>
                </c:pt>
                <c:pt idx="1">
                  <c:v>华阳股份</c:v>
                </c:pt>
                <c:pt idx="2">
                  <c:v>山煤国际</c:v>
                </c:pt>
                <c:pt idx="3">
                  <c:v>潞安环能</c:v>
                </c:pt>
                <c:pt idx="4">
                  <c:v>山西焦煤</c:v>
                </c:pt>
                <c:pt idx="5">
                  <c:v>晋控煤业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-0.09</c:v>
                </c:pt>
                <c:pt idx="1" c:formatCode="0.00%">
                  <c:v>0.0115</c:v>
                </c:pt>
                <c:pt idx="2" c:formatCode="0.00%">
                  <c:v>-0.0403</c:v>
                </c:pt>
                <c:pt idx="4" c:formatCode="0.00%">
                  <c:v>-0.0305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其他业务</c:v>
                </c:pt>
              </c:strCache>
            </c:strRef>
          </c:tx>
          <c:spPr>
            <a:solidFill>
              <a:srgbClr val="EC5F7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兰花科创</c:v>
                </c:pt>
                <c:pt idx="1">
                  <c:v>华阳股份</c:v>
                </c:pt>
                <c:pt idx="2">
                  <c:v>山煤国际</c:v>
                </c:pt>
                <c:pt idx="3">
                  <c:v>潞安环能</c:v>
                </c:pt>
                <c:pt idx="4">
                  <c:v>山西焦煤</c:v>
                </c:pt>
                <c:pt idx="5">
                  <c:v>晋控煤业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2" c:formatCode="0.00%">
                  <c:v>0.347</c:v>
                </c:pt>
                <c:pt idx="5" c:formatCode="0.00%">
                  <c:v>-0.5225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632699"/>
        <c:axId val="987704729"/>
      </c:barChart>
      <c:catAx>
        <c:axId val="29763269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87704729"/>
        <c:crosses val="autoZero"/>
        <c:auto val="1"/>
        <c:lblAlgn val="ctr"/>
        <c:lblOffset val="100"/>
        <c:noMultiLvlLbl val="0"/>
      </c:catAx>
      <c:valAx>
        <c:axId val="987704729"/>
        <c:scaling>
          <c:orientation val="minMax"/>
          <c:max val="0.35"/>
          <c:min val="-0.5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9763269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aseline="0">
          <a:solidFill>
            <a:schemeClr val="tx1"/>
          </a:solidFill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煤炭毛利率</c:v>
                </c:pt>
              </c:strCache>
            </c:strRef>
          </c:tx>
          <c:spPr>
            <a:solidFill>
              <a:srgbClr val="56CA9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山煤国际</c:v>
                </c:pt>
                <c:pt idx="1">
                  <c:v>山西焦煤</c:v>
                </c:pt>
                <c:pt idx="2">
                  <c:v>兰花科创</c:v>
                </c:pt>
                <c:pt idx="3">
                  <c:v>潞安环能</c:v>
                </c:pt>
                <c:pt idx="4">
                  <c:v>晋控煤业</c:v>
                </c:pt>
                <c:pt idx="5">
                  <c:v>华阳股份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0.7348</c:v>
                </c:pt>
                <c:pt idx="1">
                  <c:v>0.6704</c:v>
                </c:pt>
                <c:pt idx="2">
                  <c:v>0.6492</c:v>
                </c:pt>
                <c:pt idx="3">
                  <c:v>0.6138</c:v>
                </c:pt>
                <c:pt idx="4">
                  <c:v>0.5119</c:v>
                </c:pt>
                <c:pt idx="5">
                  <c:v>0.4864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净资产收益率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山煤国际</c:v>
                </c:pt>
                <c:pt idx="1">
                  <c:v>山西焦煤</c:v>
                </c:pt>
                <c:pt idx="2">
                  <c:v>兰花科创</c:v>
                </c:pt>
                <c:pt idx="3">
                  <c:v>潞安环能</c:v>
                </c:pt>
                <c:pt idx="4">
                  <c:v>晋控煤业</c:v>
                </c:pt>
                <c:pt idx="5">
                  <c:v>华阳股份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0.5207</c:v>
                </c:pt>
                <c:pt idx="1">
                  <c:v>0.3673</c:v>
                </c:pt>
                <c:pt idx="2">
                  <c:v>0.2257</c:v>
                </c:pt>
                <c:pt idx="3">
                  <c:v>0.3398</c:v>
                </c:pt>
                <c:pt idx="4">
                  <c:v>0.2303</c:v>
                </c:pt>
                <c:pt idx="5">
                  <c:v>0.3136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712611"/>
        <c:axId val="72159550"/>
      </c:barChart>
      <c:catAx>
        <c:axId val="5867126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2159550"/>
        <c:crosses val="autoZero"/>
        <c:auto val="1"/>
        <c:lblAlgn val="ctr"/>
        <c:lblOffset val="100"/>
        <c:noMultiLvlLbl val="0"/>
      </c:catAx>
      <c:valAx>
        <c:axId val="7215955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8671261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200" baseline="0">
          <a:solidFill>
            <a:schemeClr val="tx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10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9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ysClr val="windowText" lastClr="000000"/>
    </cs:fontRef>
  </cs:dataPoint>
  <cs:dataPoint3D>
    <cs:lnRef idx="0"/>
    <cs:fillRef idx="1">
      <cs:styleClr val="auto"/>
    </cs:fillRef>
    <cs:effectRef idx="0"/>
    <cs:fontRef idx="minor">
      <a:sysClr val="windowText" lastClr="000000"/>
    </cs:fontRef>
  </cs:dataPoint3D>
  <cs:dataPointLine>
    <cs:lnRef idx="0">
      <cs:styleClr val="auto"/>
    </cs:lnRef>
    <cs:fillRef idx="1"/>
    <cs:effectRef idx="0"/>
    <cs:fontRef idx="minor">
      <a:sysClr val="windowText" lastClr="000000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ysClr val="windowText" lastClr="000000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65000"/>
          <a:lumOff val="35000"/>
        </a:sysClr>
      </a:solidFill>
      <a:ln w="9525">
        <a:solidFill>
          <a:sysClr val="windowText" lastClr="000000">
            <a:lumMod val="65000"/>
            <a:lumOff val="35000"/>
          </a:sysClr>
        </a:solidFill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75000"/>
            <a:lumOff val="25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>
        <a:solidFill>
          <a:sysClr val="windowText" lastClr="000000">
            <a:lumMod val="15000"/>
            <a:lumOff val="85000"/>
          </a:sysClr>
        </a:solidFill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>
              <a:ea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这是我今天分享的内容</a:t>
            </a:r>
            <a:r>
              <a:rPr lang="en-US" altLang="zh-CN"/>
              <a:t> </a:t>
            </a:r>
            <a:r>
              <a:rPr lang="zh-CN" altLang="en-US"/>
              <a:t>谢谢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转场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95326" y="3162300"/>
            <a:ext cx="10801350" cy="3067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224838" y="1035050"/>
            <a:ext cx="2857500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115300" y="920750"/>
            <a:ext cx="2857500" cy="28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3800" dirty="0">
              <a:latin typeface="+mn-ea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1314450" y="2464088"/>
            <a:ext cx="711200" cy="14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135188" y="246408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73618" y="3892550"/>
            <a:ext cx="6941682" cy="628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zh-CN" altLang="en-US" sz="4800" b="1" dirty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2" name="文本占位符 12"/>
          <p:cNvSpPr>
            <a:spLocks noGrp="1"/>
          </p:cNvSpPr>
          <p:nvPr>
            <p:ph type="body" sz="quarter" idx="14" hasCustomPrompt="1"/>
          </p:nvPr>
        </p:nvSpPr>
        <p:spPr>
          <a:xfrm>
            <a:off x="8170069" y="957778"/>
            <a:ext cx="2747962" cy="22045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3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4050" y="3239572"/>
            <a:ext cx="2540000" cy="295965"/>
          </a:xfrm>
          <a:prstGeom prst="rect">
            <a:avLst/>
          </a:prstGeom>
        </p:spPr>
        <p:txBody>
          <a:bodyPr/>
          <a:lstStyle>
            <a:lvl1pPr marL="0" indent="0" algn="dist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THREE</a:t>
            </a:r>
            <a:endParaRPr lang="zh-CN" altLang="en-US" dirty="0"/>
          </a:p>
        </p:txBody>
      </p:sp>
      <p:sp>
        <p:nvSpPr>
          <p:cNvPr id="14" name="文本占位符 16"/>
          <p:cNvSpPr>
            <a:spLocks noGrp="1"/>
          </p:cNvSpPr>
          <p:nvPr>
            <p:ph type="body" sz="quarter" idx="16" hasCustomPrompt="1"/>
          </p:nvPr>
        </p:nvSpPr>
        <p:spPr>
          <a:xfrm>
            <a:off x="1214439" y="4667869"/>
            <a:ext cx="4697412" cy="36353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82588" y="904875"/>
            <a:ext cx="11323637" cy="523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&amp;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直角三角形 8"/>
          <p:cNvSpPr/>
          <p:nvPr userDrawn="1"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直角三角形 11"/>
          <p:cNvSpPr/>
          <p:nvPr userDrawn="1"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850189" y="2596515"/>
            <a:ext cx="219533" cy="1798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0" name="图片 19" descr="蓝色的星空&#10;&#10;中度可信度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t="24507" r="17361" b="35857"/>
          <a:stretch>
            <a:fillRect/>
          </a:stretch>
        </p:blipFill>
        <p:spPr>
          <a:xfrm>
            <a:off x="4571826" y="4139729"/>
            <a:ext cx="7620174" cy="2718270"/>
          </a:xfrm>
          <a:custGeom>
            <a:avLst/>
            <a:gdLst>
              <a:gd name="connsiteX0" fmla="*/ 7620174 w 7620174"/>
              <a:gd name="connsiteY0" fmla="*/ 0 h 2718270"/>
              <a:gd name="connsiteX1" fmla="*/ 7620174 w 7620174"/>
              <a:gd name="connsiteY1" fmla="*/ 2718270 h 2718270"/>
              <a:gd name="connsiteX2" fmla="*/ 0 w 7620174"/>
              <a:gd name="connsiteY2" fmla="*/ 2718270 h 27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174" h="2718270">
                <a:moveTo>
                  <a:pt x="7620174" y="0"/>
                </a:moveTo>
                <a:lnTo>
                  <a:pt x="7620174" y="2718270"/>
                </a:lnTo>
                <a:lnTo>
                  <a:pt x="0" y="2718270"/>
                </a:lnTo>
                <a:close/>
              </a:path>
            </a:pathLst>
          </a:custGeom>
        </p:spPr>
      </p:pic>
      <p:pic>
        <p:nvPicPr>
          <p:cNvPr id="23" name="图片 22" descr="蓝色的星空&#10;&#10;中度可信度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3531" r="27247" b="36833"/>
          <a:stretch>
            <a:fillRect/>
          </a:stretch>
        </p:blipFill>
        <p:spPr>
          <a:xfrm>
            <a:off x="2" y="1"/>
            <a:ext cx="7620175" cy="2718270"/>
          </a:xfrm>
          <a:custGeom>
            <a:avLst/>
            <a:gdLst>
              <a:gd name="connsiteX0" fmla="*/ 0 w 7620175"/>
              <a:gd name="connsiteY0" fmla="*/ 0 h 2718270"/>
              <a:gd name="connsiteX1" fmla="*/ 7620175 w 7620175"/>
              <a:gd name="connsiteY1" fmla="*/ 0 h 2718270"/>
              <a:gd name="connsiteX2" fmla="*/ 0 w 7620175"/>
              <a:gd name="connsiteY2" fmla="*/ 2718270 h 271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175" h="2718270">
                <a:moveTo>
                  <a:pt x="0" y="0"/>
                </a:moveTo>
                <a:lnTo>
                  <a:pt x="7620175" y="0"/>
                </a:lnTo>
                <a:lnTo>
                  <a:pt x="0" y="2718270"/>
                </a:lnTo>
                <a:close/>
              </a:path>
            </a:pathLst>
          </a:custGeom>
        </p:spPr>
      </p:pic>
      <p:sp>
        <p:nvSpPr>
          <p:cNvPr id="24" name="标题 23"/>
          <p:cNvSpPr>
            <a:spLocks noGrp="1"/>
          </p:cNvSpPr>
          <p:nvPr>
            <p:ph type="title" hasCustomPrompt="1"/>
          </p:nvPr>
        </p:nvSpPr>
        <p:spPr>
          <a:xfrm>
            <a:off x="2209800" y="2536133"/>
            <a:ext cx="7485063" cy="1268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dirty="0"/>
              <a:t>单击此处编辑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3"/>
          </p:nvPr>
        </p:nvSpPr>
        <p:spPr>
          <a:xfrm>
            <a:off x="2209800" y="3913189"/>
            <a:ext cx="7485063" cy="48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4491313" y="1994889"/>
            <a:ext cx="1571126" cy="1571534"/>
          </a:xfrm>
          <a:custGeom>
            <a:avLst/>
            <a:gdLst>
              <a:gd name="connsiteX0" fmla="*/ 1571126 w 1571126"/>
              <a:gd name="connsiteY0" fmla="*/ 0 h 1571534"/>
              <a:gd name="connsiteX1" fmla="*/ 1571126 w 1571126"/>
              <a:gd name="connsiteY1" fmla="*/ 1571534 h 1571534"/>
              <a:gd name="connsiteX2" fmla="*/ 0 w 1571126"/>
              <a:gd name="connsiteY2" fmla="*/ 1571534 h 1571534"/>
              <a:gd name="connsiteX3" fmla="*/ 1571126 w 1571126"/>
              <a:gd name="connsiteY3" fmla="*/ 0 h 15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126" h="1571534">
                <a:moveTo>
                  <a:pt x="1571126" y="0"/>
                </a:moveTo>
                <a:lnTo>
                  <a:pt x="1571126" y="1571534"/>
                </a:lnTo>
                <a:lnTo>
                  <a:pt x="0" y="1571534"/>
                </a:lnTo>
                <a:cubicBezTo>
                  <a:pt x="0" y="703600"/>
                  <a:pt x="703417" y="0"/>
                  <a:pt x="15711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6130760" y="1984636"/>
            <a:ext cx="1571126" cy="1571534"/>
          </a:xfrm>
          <a:custGeom>
            <a:avLst/>
            <a:gdLst>
              <a:gd name="connsiteX0" fmla="*/ 0 w 1571126"/>
              <a:gd name="connsiteY0" fmla="*/ 0 h 1571534"/>
              <a:gd name="connsiteX1" fmla="*/ 1571126 w 1571126"/>
              <a:gd name="connsiteY1" fmla="*/ 1571534 h 1571534"/>
              <a:gd name="connsiteX2" fmla="*/ 0 w 1571126"/>
              <a:gd name="connsiteY2" fmla="*/ 1571534 h 15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126" h="1571534">
                <a:moveTo>
                  <a:pt x="0" y="0"/>
                </a:moveTo>
                <a:cubicBezTo>
                  <a:pt x="867709" y="0"/>
                  <a:pt x="1571126" y="703600"/>
                  <a:pt x="1571126" y="1571534"/>
                </a:cubicBezTo>
                <a:lnTo>
                  <a:pt x="0" y="15715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6"/>
          </p:nvPr>
        </p:nvSpPr>
        <p:spPr>
          <a:xfrm>
            <a:off x="6130761" y="3624557"/>
            <a:ext cx="1571126" cy="1571534"/>
          </a:xfrm>
          <a:custGeom>
            <a:avLst/>
            <a:gdLst>
              <a:gd name="connsiteX0" fmla="*/ 0 w 1571126"/>
              <a:gd name="connsiteY0" fmla="*/ 0 h 1571534"/>
              <a:gd name="connsiteX1" fmla="*/ 1571126 w 1571126"/>
              <a:gd name="connsiteY1" fmla="*/ 0 h 1571534"/>
              <a:gd name="connsiteX2" fmla="*/ 0 w 1571126"/>
              <a:gd name="connsiteY2" fmla="*/ 1571534 h 15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126" h="1571534">
                <a:moveTo>
                  <a:pt x="0" y="0"/>
                </a:moveTo>
                <a:lnTo>
                  <a:pt x="1571126" y="0"/>
                </a:lnTo>
                <a:cubicBezTo>
                  <a:pt x="1571126" y="867934"/>
                  <a:pt x="867709" y="1571534"/>
                  <a:pt x="0" y="15715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7"/>
          </p:nvPr>
        </p:nvSpPr>
        <p:spPr>
          <a:xfrm>
            <a:off x="4491313" y="3624558"/>
            <a:ext cx="1571126" cy="1571534"/>
          </a:xfrm>
          <a:custGeom>
            <a:avLst/>
            <a:gdLst>
              <a:gd name="connsiteX0" fmla="*/ 0 w 1571126"/>
              <a:gd name="connsiteY0" fmla="*/ 0 h 1571534"/>
              <a:gd name="connsiteX1" fmla="*/ 1571126 w 1571126"/>
              <a:gd name="connsiteY1" fmla="*/ 0 h 1571534"/>
              <a:gd name="connsiteX2" fmla="*/ 1571126 w 1571126"/>
              <a:gd name="connsiteY2" fmla="*/ 1571534 h 1571534"/>
              <a:gd name="connsiteX3" fmla="*/ 0 w 1571126"/>
              <a:gd name="connsiteY3" fmla="*/ 0 h 15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126" h="1571534">
                <a:moveTo>
                  <a:pt x="0" y="0"/>
                </a:moveTo>
                <a:lnTo>
                  <a:pt x="1571126" y="0"/>
                </a:lnTo>
                <a:lnTo>
                  <a:pt x="1571126" y="1571534"/>
                </a:lnTo>
                <a:cubicBezTo>
                  <a:pt x="703417" y="1571534"/>
                  <a:pt x="0" y="867934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lnSpcReduction="10000"/>
          </a:bodyPr>
          <a:lstStyle>
            <a:lvl1pPr>
              <a:defRPr lang="zh-CN" altLang="en-US" dirty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9.png"/><Relationship Id="rId2" Type="http://schemas.openxmlformats.org/officeDocument/2006/relationships/tags" Target="../tags/tag120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134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image" Target="../media/image9.png"/><Relationship Id="rId2" Type="http://schemas.openxmlformats.org/officeDocument/2006/relationships/tags" Target="../tags/tag136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1" Type="http://schemas.openxmlformats.org/officeDocument/2006/relationships/notesSlide" Target="../notesSlides/notesSlide11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52.xml"/><Relationship Id="rId19" Type="http://schemas.openxmlformats.org/officeDocument/2006/relationships/tags" Target="../tags/tag169.xml"/><Relationship Id="rId18" Type="http://schemas.openxmlformats.org/officeDocument/2006/relationships/tags" Target="../tags/tag168.xml"/><Relationship Id="rId17" Type="http://schemas.openxmlformats.org/officeDocument/2006/relationships/tags" Target="../tags/tag167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0.xml"/><Relationship Id="rId2" Type="http://schemas.openxmlformats.org/officeDocument/2006/relationships/chart" Target="../charts/chart7.xml"/><Relationship Id="rId1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4" Type="http://schemas.openxmlformats.org/officeDocument/2006/relationships/notesSlide" Target="../notesSlides/notesSlide18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image" Target="../media/image13.jpeg"/><Relationship Id="rId2" Type="http://schemas.openxmlformats.org/officeDocument/2006/relationships/tags" Target="../tags/tag191.xml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9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4.xml"/><Relationship Id="rId6" Type="http://schemas.openxmlformats.org/officeDocument/2006/relationships/image" Target="../media/image16.jpeg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image" Target="../media/image3.png"/><Relationship Id="rId2" Type="http://schemas.openxmlformats.org/officeDocument/2006/relationships/tags" Target="../tags/tag20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5.png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4.xml"/><Relationship Id="rId1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0" Type="http://schemas.openxmlformats.org/officeDocument/2006/relationships/notesSlide" Target="../notesSlides/notesSlide5.xml"/><Relationship Id="rId2" Type="http://schemas.openxmlformats.org/officeDocument/2006/relationships/tags" Target="../tags/tag77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5.xml"/><Relationship Id="rId4" Type="http://schemas.openxmlformats.org/officeDocument/2006/relationships/image" Target="../media/image6.png"/><Relationship Id="rId3" Type="http://schemas.openxmlformats.org/officeDocument/2006/relationships/tags" Target="../tags/tag94.xml"/><Relationship Id="rId2" Type="http://schemas.openxmlformats.org/officeDocument/2006/relationships/image" Target="../media/image4.png"/><Relationship Id="rId1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0" Type="http://schemas.openxmlformats.org/officeDocument/2006/relationships/notesSlide" Target="../notesSlides/notesSlide7.xml"/><Relationship Id="rId2" Type="http://schemas.openxmlformats.org/officeDocument/2006/relationships/tags" Target="../tags/tag96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34035" y="2109470"/>
            <a:ext cx="10610215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4400" b="1">
                <a:solidFill>
                  <a:schemeClr val="bg1"/>
                </a:solidFill>
                <a:sym typeface="+mn-ea"/>
              </a:rPr>
              <a:t>山西煤炭、焦化行业绿色低碳转型</a:t>
            </a:r>
            <a:br>
              <a:rPr lang="zh-CN" altLang="en-US" sz="4400" b="1">
                <a:solidFill>
                  <a:schemeClr val="bg1"/>
                </a:solidFill>
                <a:sym typeface="+mn-ea"/>
              </a:rPr>
            </a:br>
            <a:br>
              <a:rPr lang="zh-CN" altLang="en-US" sz="4400" b="1">
                <a:solidFill>
                  <a:schemeClr val="bg1"/>
                </a:solidFill>
                <a:sym typeface="+mn-ea"/>
              </a:rPr>
            </a:b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78485" y="3562350"/>
            <a:ext cx="7065010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</a:rPr>
              <a:t>秦艳</a:t>
            </a:r>
            <a:r>
              <a:rPr lang="en-US" altLang="zh-CN" sz="2400" b="1">
                <a:solidFill>
                  <a:schemeClr val="bg1"/>
                </a:solidFill>
              </a:rPr>
              <a:t>  </a:t>
            </a:r>
            <a:r>
              <a:rPr lang="zh-CN" altLang="en-US" sz="2400" b="1">
                <a:solidFill>
                  <a:schemeClr val="bg1"/>
                </a:solidFill>
              </a:rPr>
              <a:t>山西科城能源环境创新研究院</a:t>
            </a:r>
            <a:r>
              <a:rPr lang="en-US" altLang="zh-CN" sz="2400" b="1">
                <a:solidFill>
                  <a:schemeClr val="bg1"/>
                </a:solidFill>
              </a:rPr>
              <a:t> </a:t>
            </a:r>
            <a:r>
              <a:rPr lang="zh-CN" altLang="en-US" sz="2400" b="1">
                <a:solidFill>
                  <a:schemeClr val="bg1"/>
                </a:solidFill>
              </a:rPr>
              <a:t>战略研究</a:t>
            </a:r>
            <a:r>
              <a:rPr lang="zh-CN" altLang="en-US" sz="2400" b="1">
                <a:solidFill>
                  <a:schemeClr val="bg1"/>
                </a:solidFill>
              </a:rPr>
              <a:t>中心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12" name="图片 11" descr="科城logo全部组合-0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90610" y="6008370"/>
            <a:ext cx="3122295" cy="480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7065" y="4770755"/>
            <a:ext cx="3419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2024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4</a:t>
            </a:r>
            <a:r>
              <a:rPr lang="zh-CN" altLang="en-US">
                <a:solidFill>
                  <a:schemeClr val="bg1"/>
                </a:solidFill>
              </a:rPr>
              <a:t>月</a:t>
            </a:r>
            <a:r>
              <a:rPr lang="en-US" altLang="zh-CN">
                <a:solidFill>
                  <a:schemeClr val="bg1"/>
                </a:solidFill>
              </a:rPr>
              <a:t>22 . </a:t>
            </a:r>
            <a:r>
              <a:rPr lang="zh-CN" altLang="en-US">
                <a:solidFill>
                  <a:schemeClr val="bg1"/>
                </a:solidFill>
              </a:rPr>
              <a:t>北京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-635"/>
            <a:ext cx="5989320" cy="6859270"/>
          </a:xfrm>
          <a:prstGeom prst="rect">
            <a:avLst/>
          </a:prstGeom>
          <a:solidFill>
            <a:srgbClr val="3D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4470" y="1621790"/>
            <a:ext cx="5207000" cy="30314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sz="2400" spc="100">
                <a:solidFill>
                  <a:srgbClr val="000000"/>
                </a:solidFill>
                <a:uFillTx/>
                <a:latin typeface="微软雅黑" panose="020B0503020204020204" charset="-122"/>
                <a:sym typeface="+mn-ea"/>
              </a:rPr>
              <a:t>立足以煤为主的基本国情和省情，守牢煤炭供应安全底线，充分发挥煤炭的</a:t>
            </a:r>
            <a:r>
              <a:rPr sz="2400" b="1" spc="100">
                <a:solidFill>
                  <a:srgbClr val="000000"/>
                </a:solidFill>
                <a:uFillTx/>
                <a:latin typeface="微软雅黑" panose="020B0503020204020204" charset="-122"/>
                <a:sym typeface="+mn-ea"/>
              </a:rPr>
              <a:t>“压舱石”</a:t>
            </a:r>
            <a:r>
              <a:rPr sz="2400" spc="100">
                <a:solidFill>
                  <a:srgbClr val="000000"/>
                </a:solidFill>
                <a:uFillTx/>
                <a:latin typeface="微软雅黑" panose="020B0503020204020204" charset="-122"/>
                <a:sym typeface="+mn-ea"/>
              </a:rPr>
              <a:t>作用，以</a:t>
            </a:r>
            <a:r>
              <a:rPr sz="2400" b="1" spc="100">
                <a:solidFill>
                  <a:srgbClr val="000000"/>
                </a:solidFill>
                <a:uFillTx/>
                <a:latin typeface="微软雅黑" panose="020B0503020204020204" charset="-122"/>
                <a:sym typeface="+mn-ea"/>
              </a:rPr>
              <a:t>煤炭清洁高效利用</a:t>
            </a:r>
            <a:r>
              <a:rPr sz="2400" spc="100">
                <a:solidFill>
                  <a:srgbClr val="000000"/>
                </a:solidFill>
                <a:uFillTx/>
                <a:latin typeface="微软雅黑" panose="020B0503020204020204" charset="-122"/>
                <a:sym typeface="+mn-ea"/>
              </a:rPr>
              <a:t>为方向，以科技创新为根本动力，提升</a:t>
            </a:r>
            <a:r>
              <a:rPr sz="2400" b="1" spc="100">
                <a:solidFill>
                  <a:srgbClr val="000000"/>
                </a:solidFill>
                <a:uFillTx/>
                <a:latin typeface="微软雅黑" panose="020B0503020204020204" charset="-122"/>
                <a:sym typeface="+mn-ea"/>
              </a:rPr>
              <a:t>全产业链碳减排水平</a:t>
            </a:r>
            <a:r>
              <a:rPr sz="2400" spc="100">
                <a:solidFill>
                  <a:srgbClr val="000000"/>
                </a:solidFill>
                <a:uFillTx/>
                <a:latin typeface="微软雅黑" panose="020B0503020204020204" charset="-122"/>
                <a:sym typeface="+mn-ea"/>
              </a:rPr>
              <a:t>，推动煤炭产业绿色低碳转型，助力全省如期实现碳达峰目标。</a:t>
            </a:r>
            <a:endParaRPr lang="zh-CN" altLang="en-US" sz="2400" spc="100">
              <a:solidFill>
                <a:srgbClr val="000000"/>
              </a:solidFill>
              <a:uFillTx/>
              <a:latin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3525" y="390447"/>
            <a:ext cx="986682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山西省煤炭行业碳达峰实施方案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" y="1699895"/>
            <a:ext cx="5477510" cy="3651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590550" y="1657985"/>
            <a:ext cx="5608320" cy="506730"/>
            <a:chOff x="6919" y="2230"/>
            <a:chExt cx="8832" cy="798"/>
          </a:xfrm>
        </p:grpSpPr>
        <p:pic>
          <p:nvPicPr>
            <p:cNvPr id="6" name="New picture"/>
            <p:cNvPicPr/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New shape"/>
            <p:cNvSpPr/>
            <p:nvPr>
              <p:custDataLst>
                <p:tags r:id="rId4"/>
              </p:custDataLst>
            </p:nvPr>
          </p:nvSpPr>
          <p:spPr>
            <a:xfrm>
              <a:off x="7803" y="2230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rgbClr val="000000"/>
                  </a:solidFill>
                  <a:latin typeface="微软雅黑" panose="020B0503020204020204" charset="-122"/>
                  <a:sym typeface="+mn-ea"/>
                </a:rPr>
                <a:t>建设国家煤炭供应保障基地</a:t>
              </a:r>
              <a:endParaRPr b="1" i="0">
                <a:solidFill>
                  <a:srgbClr val="000000"/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6084570" y="1743710"/>
            <a:ext cx="5608320" cy="506730"/>
            <a:chOff x="6919" y="2230"/>
            <a:chExt cx="8832" cy="798"/>
          </a:xfrm>
        </p:grpSpPr>
        <p:pic>
          <p:nvPicPr>
            <p:cNvPr id="10" name="New picture"/>
            <p:cNvPicPr/>
            <p:nvPr>
              <p:custDataLst>
                <p:tags r:id="rId6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New shape"/>
            <p:cNvSpPr/>
            <p:nvPr>
              <p:custDataLst>
                <p:tags r:id="rId7"/>
              </p:custDataLst>
            </p:nvPr>
          </p:nvSpPr>
          <p:spPr>
            <a:xfrm>
              <a:off x="7803" y="2230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rgbClr val="000000"/>
                  </a:solidFill>
                  <a:latin typeface="微软雅黑" panose="020B0503020204020204" charset="-122"/>
                  <a:sym typeface="+mn-ea"/>
                </a:rPr>
                <a:t>强化煤炭资源绿色开发</a:t>
              </a:r>
              <a:endParaRPr b="1">
                <a:solidFill>
                  <a:srgbClr val="000000"/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590550" y="3865245"/>
            <a:ext cx="5666105" cy="506730"/>
            <a:chOff x="6919" y="2230"/>
            <a:chExt cx="8923" cy="798"/>
          </a:xfrm>
        </p:grpSpPr>
        <p:pic>
          <p:nvPicPr>
            <p:cNvPr id="13" name="New picture"/>
            <p:cNvPicPr/>
            <p:nvPr>
              <p:custDataLst>
                <p:tags r:id="rId9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New shape"/>
            <p:cNvSpPr/>
            <p:nvPr>
              <p:custDataLst>
                <p:tags r:id="rId10"/>
              </p:custDataLst>
            </p:nvPr>
          </p:nvSpPr>
          <p:spPr>
            <a:xfrm>
              <a:off x="7894" y="2230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sym typeface="+mn-ea"/>
                </a:rPr>
                <a:t>深入推进煤炭生产节能降碳</a:t>
              </a:r>
              <a:endParaRPr b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1"/>
            </p:custDataLst>
          </p:nvPr>
        </p:nvGrpSpPr>
        <p:grpSpPr>
          <a:xfrm>
            <a:off x="6084570" y="3855720"/>
            <a:ext cx="5608320" cy="506730"/>
            <a:chOff x="6919" y="2230"/>
            <a:chExt cx="8832" cy="798"/>
          </a:xfrm>
        </p:grpSpPr>
        <p:pic>
          <p:nvPicPr>
            <p:cNvPr id="16" name="New picture"/>
            <p:cNvPicPr/>
            <p:nvPr>
              <p:custDataLst>
                <p:tags r:id="rId1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New shape"/>
            <p:cNvSpPr/>
            <p:nvPr>
              <p:custDataLst>
                <p:tags r:id="rId13"/>
              </p:custDataLst>
            </p:nvPr>
          </p:nvSpPr>
          <p:spPr>
            <a:xfrm>
              <a:off x="7803" y="2230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sym typeface="+mn-ea"/>
                </a:rPr>
                <a:t>促进矿区低碳供能与增汇</a:t>
              </a:r>
              <a:endParaRPr b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sp>
        <p:nvSpPr>
          <p:cNvPr id="18" name="New shape"/>
          <p:cNvSpPr/>
          <p:nvPr>
            <p:custDataLst>
              <p:tags r:id="rId14"/>
            </p:custDataLst>
          </p:nvPr>
        </p:nvSpPr>
        <p:spPr>
          <a:xfrm>
            <a:off x="821055" y="2335530"/>
            <a:ext cx="4545330" cy="153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en-US"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1.</a:t>
            </a: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持续优化升级煤炭生产结构。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2.建设煤炭清洁运输储备体系。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3.健全煤炭高效应急保供机制。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19" name="New shape"/>
          <p:cNvSpPr/>
          <p:nvPr>
            <p:custDataLst>
              <p:tags r:id="rId15"/>
            </p:custDataLst>
          </p:nvPr>
        </p:nvSpPr>
        <p:spPr>
          <a:xfrm>
            <a:off x="6084570" y="2164715"/>
            <a:ext cx="4545330" cy="153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4.推进全域绿色矿山建设工作。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spc="100">
                <a:solidFill>
                  <a:srgbClr val="0CBE7C"/>
                </a:solidFill>
                <a:uFillTx/>
                <a:latin typeface="微软雅黑" panose="020B0503020204020204" charset="-122"/>
                <a:sym typeface="+mn-ea"/>
              </a:rPr>
              <a:t>5.推动煤炭开采方式变革。</a:t>
            </a:r>
            <a:endParaRPr sz="1600" b="1" spc="100">
              <a:solidFill>
                <a:srgbClr val="0CBE7C"/>
              </a:solidFill>
              <a:uFillTx/>
              <a:latin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6.加快绿色开采技术应用推广。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20" name="New shape"/>
          <p:cNvSpPr/>
          <p:nvPr>
            <p:custDataLst>
              <p:tags r:id="rId16"/>
            </p:custDataLst>
          </p:nvPr>
        </p:nvSpPr>
        <p:spPr>
          <a:xfrm>
            <a:off x="821055" y="4533900"/>
            <a:ext cx="4545330" cy="153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7.开展存量电机节能改造。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8.提高余热资源利用水平。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9.强化企业节能低碳管理。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21" name="New shape"/>
          <p:cNvSpPr/>
          <p:nvPr>
            <p:custDataLst>
              <p:tags r:id="rId17"/>
            </p:custDataLst>
          </p:nvPr>
        </p:nvSpPr>
        <p:spPr>
          <a:xfrm>
            <a:off x="6084570" y="4511675"/>
            <a:ext cx="4545330" cy="153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10.推动煤炭与新能源融合发展。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spc="100">
                <a:solidFill>
                  <a:srgbClr val="0CBE7C"/>
                </a:solidFill>
                <a:uFillTx/>
                <a:latin typeface="微软雅黑" panose="020B0503020204020204" charset="-122"/>
                <a:sym typeface="+mn-ea"/>
              </a:rPr>
              <a:t>11.提升矿区生态环境增汇能力。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3525" y="390447"/>
            <a:ext cx="986682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山西省煤炭行业碳达峰实施方案（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大任务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条举措）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590550" y="1686560"/>
            <a:ext cx="5608320" cy="506730"/>
            <a:chOff x="6919" y="2230"/>
            <a:chExt cx="8832" cy="798"/>
          </a:xfrm>
        </p:grpSpPr>
        <p:pic>
          <p:nvPicPr>
            <p:cNvPr id="6" name="New picture"/>
            <p:cNvPicPr/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New shape"/>
            <p:cNvSpPr/>
            <p:nvPr>
              <p:custDataLst>
                <p:tags r:id="rId4"/>
              </p:custDataLst>
            </p:nvPr>
          </p:nvSpPr>
          <p:spPr>
            <a:xfrm>
              <a:off x="7803" y="2230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sym typeface="+mn-ea"/>
                </a:rPr>
                <a:t>实施资源循环利用减碳</a:t>
              </a:r>
              <a:endParaRPr b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6084570" y="1772285"/>
            <a:ext cx="5608320" cy="506730"/>
            <a:chOff x="6919" y="2230"/>
            <a:chExt cx="8832" cy="798"/>
          </a:xfrm>
        </p:grpSpPr>
        <p:pic>
          <p:nvPicPr>
            <p:cNvPr id="10" name="New picture"/>
            <p:cNvPicPr/>
            <p:nvPr>
              <p:custDataLst>
                <p:tags r:id="rId6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New shape"/>
            <p:cNvSpPr/>
            <p:nvPr>
              <p:custDataLst>
                <p:tags r:id="rId7"/>
              </p:custDataLst>
            </p:nvPr>
          </p:nvSpPr>
          <p:spPr>
            <a:xfrm>
              <a:off x="7803" y="2230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sym typeface="+mn-ea"/>
                </a:rPr>
                <a:t>推动瓦斯综合利用减碳</a:t>
              </a:r>
              <a:endParaRPr b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590550" y="3882390"/>
            <a:ext cx="5666105" cy="506730"/>
            <a:chOff x="6919" y="2212"/>
            <a:chExt cx="8923" cy="798"/>
          </a:xfrm>
        </p:grpSpPr>
        <p:pic>
          <p:nvPicPr>
            <p:cNvPr id="13" name="New picture"/>
            <p:cNvPicPr/>
            <p:nvPr>
              <p:custDataLst>
                <p:tags r:id="rId9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New shape"/>
            <p:cNvSpPr/>
            <p:nvPr>
              <p:custDataLst>
                <p:tags r:id="rId10"/>
              </p:custDataLst>
            </p:nvPr>
          </p:nvSpPr>
          <p:spPr>
            <a:xfrm>
              <a:off x="7894" y="2212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chemeClr val="accent4">
                      <a:lumMod val="50000"/>
                    </a:schemeClr>
                  </a:solidFill>
                  <a:latin typeface="微软雅黑" panose="020B0503020204020204" charset="-122"/>
                  <a:sym typeface="+mn-ea"/>
                </a:rPr>
                <a:t>推动煤炭清洁高效利用</a:t>
              </a:r>
              <a:endParaRPr b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1"/>
            </p:custDataLst>
          </p:nvPr>
        </p:nvGrpSpPr>
        <p:grpSpPr>
          <a:xfrm>
            <a:off x="6084570" y="3884295"/>
            <a:ext cx="5608320" cy="506730"/>
            <a:chOff x="6919" y="2230"/>
            <a:chExt cx="8832" cy="798"/>
          </a:xfrm>
        </p:grpSpPr>
        <p:pic>
          <p:nvPicPr>
            <p:cNvPr id="16" name="New picture"/>
            <p:cNvPicPr/>
            <p:nvPr>
              <p:custDataLst>
                <p:tags r:id="rId1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6919" y="2380"/>
              <a:ext cx="975" cy="493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New shape"/>
            <p:cNvSpPr/>
            <p:nvPr>
              <p:custDataLst>
                <p:tags r:id="rId13"/>
              </p:custDataLst>
            </p:nvPr>
          </p:nvSpPr>
          <p:spPr>
            <a:xfrm>
              <a:off x="7803" y="2230"/>
              <a:ext cx="7948" cy="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p>
              <a:pPr>
                <a:lnSpc>
                  <a:spcPct val="150000"/>
                </a:lnSpc>
              </a:pPr>
              <a:r>
                <a:rPr b="1">
                  <a:solidFill>
                    <a:srgbClr val="000000"/>
                  </a:solidFill>
                  <a:latin typeface="微软雅黑" panose="020B0503020204020204" charset="-122"/>
                  <a:sym typeface="+mn-ea"/>
                </a:rPr>
                <a:t>强化煤炭领域低碳科技创新</a:t>
              </a:r>
              <a:endParaRPr b="1">
                <a:solidFill>
                  <a:srgbClr val="000000"/>
                </a:solidFill>
                <a:latin typeface="微软雅黑" panose="020B0503020204020204" charset="-122"/>
                <a:sym typeface="+mn-ea"/>
              </a:endParaRPr>
            </a:p>
          </p:txBody>
        </p:sp>
      </p:grpSp>
      <p:sp>
        <p:nvSpPr>
          <p:cNvPr id="18" name="New shape"/>
          <p:cNvSpPr/>
          <p:nvPr>
            <p:custDataLst>
              <p:tags r:id="rId14"/>
            </p:custDataLst>
          </p:nvPr>
        </p:nvSpPr>
        <p:spPr>
          <a:xfrm>
            <a:off x="821055" y="2364105"/>
            <a:ext cx="4545330" cy="153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12.加强矿井水治理与综合利用</a:t>
            </a:r>
            <a:r>
              <a:rPr lang="zh-CN"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13.强化煤矸石资源综合利用。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19" name="New shape"/>
          <p:cNvSpPr/>
          <p:nvPr>
            <p:custDataLst>
              <p:tags r:id="rId15"/>
            </p:custDataLst>
          </p:nvPr>
        </p:nvSpPr>
        <p:spPr>
          <a:xfrm>
            <a:off x="6084570" y="2193290"/>
            <a:ext cx="4545330" cy="153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14.加快完善煤矿瓦斯数据管理。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spc="100">
                <a:solidFill>
                  <a:srgbClr val="0CBE7C"/>
                </a:solidFill>
                <a:uFillTx/>
                <a:latin typeface="微软雅黑" panose="020B0503020204020204" charset="-122"/>
                <a:sym typeface="+mn-ea"/>
              </a:rPr>
              <a:t>15.推进煤矿瓦斯治理和综合利用。</a:t>
            </a:r>
            <a:endParaRPr sz="1600" b="1" spc="100">
              <a:solidFill>
                <a:srgbClr val="0CBE7C"/>
              </a:solidFill>
              <a:uFillTx/>
              <a:latin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16.开展关闭煤矿瓦斯治理与利用。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20" name="New shape"/>
          <p:cNvSpPr/>
          <p:nvPr>
            <p:custDataLst>
              <p:tags r:id="rId16"/>
            </p:custDataLst>
          </p:nvPr>
        </p:nvSpPr>
        <p:spPr>
          <a:xfrm>
            <a:off x="821055" y="4455795"/>
            <a:ext cx="4545330" cy="1858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spc="100">
                <a:solidFill>
                  <a:srgbClr val="0CBE7C"/>
                </a:solidFill>
                <a:uFillTx/>
                <a:latin typeface="微软雅黑" panose="020B0503020204020204" charset="-122"/>
                <a:sym typeface="+mn-ea"/>
              </a:rPr>
              <a:t>17.加快促进煤炭使用提质增效。</a:t>
            </a:r>
            <a:endParaRPr sz="1600" b="1" spc="100">
              <a:solidFill>
                <a:srgbClr val="0CBE7C"/>
              </a:solidFill>
              <a:uFillTx/>
              <a:latin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18.持续提升电力热力用煤效率。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19.推动非电燃料用煤有序替代。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20.提高原料用煤综合利用效能。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21.因地制宜推进区域散煤治理。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</p:txBody>
      </p:sp>
      <p:sp>
        <p:nvSpPr>
          <p:cNvPr id="21" name="New shape"/>
          <p:cNvSpPr/>
          <p:nvPr>
            <p:custDataLst>
              <p:tags r:id="rId17"/>
            </p:custDataLst>
          </p:nvPr>
        </p:nvSpPr>
        <p:spPr>
          <a:xfrm>
            <a:off x="6084570" y="4540250"/>
            <a:ext cx="4545330" cy="153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i="0" spc="100">
                <a:solidFill>
                  <a:srgbClr val="0CBE7C"/>
                </a:solidFill>
                <a:uFillTx/>
                <a:latin typeface="微软雅黑" panose="020B0503020204020204" charset="-122"/>
              </a:rPr>
              <a:t>22.开展煤炭技术创新攻关。</a:t>
            </a:r>
            <a:endParaRPr sz="1600" b="1" i="0" spc="100">
              <a:solidFill>
                <a:srgbClr val="0CBE7C"/>
              </a:solidFill>
              <a:uFillTx/>
              <a:latin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None/>
            </a:pPr>
            <a:r>
              <a:rPr sz="1600" b="1" spc="100">
                <a:solidFill>
                  <a:srgbClr val="0CBE7C"/>
                </a:solidFill>
                <a:uFillTx/>
                <a:latin typeface="微软雅黑" panose="020B0503020204020204" charset="-122"/>
                <a:sym typeface="+mn-ea"/>
              </a:rPr>
              <a:t>23.全力推进煤矿智能化建设。</a:t>
            </a:r>
            <a:endParaRPr sz="1600" b="1" spc="100">
              <a:solidFill>
                <a:srgbClr val="0CBE7C"/>
              </a:solidFill>
              <a:uFillTx/>
              <a:latin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3525" y="390447"/>
            <a:ext cx="986682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山西省煤炭行业碳达峰实施方案（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大任务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条举措）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13525" y="390447"/>
            <a:ext cx="986682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零碳矿山模式打造</a:t>
            </a:r>
            <a:endParaRPr 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4401643" y="1730713"/>
            <a:ext cx="3041062" cy="3041062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1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5132230" y="2461300"/>
            <a:ext cx="1579888" cy="1579888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5245143" y="2568411"/>
            <a:ext cx="1366299" cy="136629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2159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2000" b="1">
              <a:solidFill>
                <a:srgbClr val="FFFFFF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4714497" y="2043567"/>
            <a:ext cx="2415355" cy="241580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93" name="椭圆 592"/>
          <p:cNvSpPr/>
          <p:nvPr>
            <p:custDataLst>
              <p:tags r:id="rId5"/>
            </p:custDataLst>
          </p:nvPr>
        </p:nvSpPr>
        <p:spPr>
          <a:xfrm>
            <a:off x="4965762" y="3938540"/>
            <a:ext cx="410592" cy="410592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587" name="椭圆 586"/>
          <p:cNvSpPr/>
          <p:nvPr>
            <p:custDataLst>
              <p:tags r:id="rId6"/>
            </p:custDataLst>
          </p:nvPr>
        </p:nvSpPr>
        <p:spPr>
          <a:xfrm>
            <a:off x="4961745" y="2143537"/>
            <a:ext cx="410592" cy="410592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588" name="椭圆 587"/>
          <p:cNvSpPr/>
          <p:nvPr>
            <p:custDataLst>
              <p:tags r:id="rId7"/>
            </p:custDataLst>
          </p:nvPr>
        </p:nvSpPr>
        <p:spPr>
          <a:xfrm>
            <a:off x="6886620" y="3136100"/>
            <a:ext cx="410592" cy="410592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161236" y="1567815"/>
            <a:ext cx="2240407" cy="52975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生产系统减碳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2137515" y="4133082"/>
            <a:ext cx="2338592" cy="7430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2161236" y="3602926"/>
            <a:ext cx="2338592" cy="52975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能源系统去碳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7506526" y="2461300"/>
            <a:ext cx="2240407" cy="52975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生态系统固态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" name="弧形 13"/>
          <p:cNvSpPr/>
          <p:nvPr>
            <p:custDataLst>
              <p:tags r:id="rId12"/>
            </p:custDataLst>
          </p:nvPr>
        </p:nvSpPr>
        <p:spPr>
          <a:xfrm rot="7200000">
            <a:off x="4949249" y="2278319"/>
            <a:ext cx="1946298" cy="1946298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" name="弧形 14"/>
          <p:cNvSpPr/>
          <p:nvPr>
            <p:custDataLst>
              <p:tags r:id="rId13"/>
            </p:custDataLst>
          </p:nvPr>
        </p:nvSpPr>
        <p:spPr>
          <a:xfrm rot="20880000">
            <a:off x="4958621" y="2278765"/>
            <a:ext cx="1946298" cy="1946298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" name="弧形 15"/>
          <p:cNvSpPr/>
          <p:nvPr>
            <p:custDataLst>
              <p:tags r:id="rId14"/>
            </p:custDataLst>
          </p:nvPr>
        </p:nvSpPr>
        <p:spPr>
          <a:xfrm rot="13140000">
            <a:off x="4958621" y="2278765"/>
            <a:ext cx="1946298" cy="1946298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15"/>
            </p:custDataLst>
          </p:nvPr>
        </p:nvSpPr>
        <p:spPr>
          <a:xfrm>
            <a:off x="5150624" y="3054616"/>
            <a:ext cx="1489058" cy="5088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零碳矿山</a:t>
            </a:r>
            <a:endParaRPr lang="zh-CN" altLang="en-US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3" name="任意多边形: 形状 32"/>
          <p:cNvSpPr/>
          <p:nvPr>
            <p:custDataLst>
              <p:tags r:id="rId16"/>
            </p:custDataLst>
          </p:nvPr>
        </p:nvSpPr>
        <p:spPr>
          <a:xfrm>
            <a:off x="5072873" y="2258235"/>
            <a:ext cx="185701" cy="185351"/>
          </a:xfrm>
          <a:custGeom>
            <a:avLst/>
            <a:gdLst>
              <a:gd name="connsiteX0" fmla="*/ 152509 w 264219"/>
              <a:gd name="connsiteY0" fmla="*/ 149611 h 263722"/>
              <a:gd name="connsiteX1" fmla="*/ 230764 w 264219"/>
              <a:gd name="connsiteY1" fmla="*/ 149611 h 263722"/>
              <a:gd name="connsiteX2" fmla="*/ 249126 w 264219"/>
              <a:gd name="connsiteY2" fmla="*/ 167833 h 263722"/>
              <a:gd name="connsiteX3" fmla="*/ 249126 w 264219"/>
              <a:gd name="connsiteY3" fmla="*/ 245499 h 263722"/>
              <a:gd name="connsiteX4" fmla="*/ 230764 w 264219"/>
              <a:gd name="connsiteY4" fmla="*/ 263722 h 263722"/>
              <a:gd name="connsiteX5" fmla="*/ 152509 w 264219"/>
              <a:gd name="connsiteY5" fmla="*/ 263722 h 263722"/>
              <a:gd name="connsiteX6" fmla="*/ 134147 w 264219"/>
              <a:gd name="connsiteY6" fmla="*/ 245499 h 263722"/>
              <a:gd name="connsiteX7" fmla="*/ 134147 w 264219"/>
              <a:gd name="connsiteY7" fmla="*/ 167833 h 263722"/>
              <a:gd name="connsiteX8" fmla="*/ 152509 w 264219"/>
              <a:gd name="connsiteY8" fmla="*/ 149611 h 263722"/>
              <a:gd name="connsiteX9" fmla="*/ 18361 w 264219"/>
              <a:gd name="connsiteY9" fmla="*/ 149611 h 263722"/>
              <a:gd name="connsiteX10" fmla="*/ 96616 w 264219"/>
              <a:gd name="connsiteY10" fmla="*/ 149611 h 263722"/>
              <a:gd name="connsiteX11" fmla="*/ 114978 w 264219"/>
              <a:gd name="connsiteY11" fmla="*/ 167833 h 263722"/>
              <a:gd name="connsiteX12" fmla="*/ 114978 w 264219"/>
              <a:gd name="connsiteY12" fmla="*/ 245499 h 263722"/>
              <a:gd name="connsiteX13" fmla="*/ 96616 w 264219"/>
              <a:gd name="connsiteY13" fmla="*/ 263722 h 263722"/>
              <a:gd name="connsiteX14" fmla="*/ 18361 w 264219"/>
              <a:gd name="connsiteY14" fmla="*/ 263722 h 263722"/>
              <a:gd name="connsiteX15" fmla="*/ 0 w 264219"/>
              <a:gd name="connsiteY15" fmla="*/ 245499 h 263722"/>
              <a:gd name="connsiteX16" fmla="*/ 0 w 264219"/>
              <a:gd name="connsiteY16" fmla="*/ 167833 h 263722"/>
              <a:gd name="connsiteX17" fmla="*/ 18361 w 264219"/>
              <a:gd name="connsiteY17" fmla="*/ 149611 h 263722"/>
              <a:gd name="connsiteX18" fmla="*/ 193917 w 264219"/>
              <a:gd name="connsiteY18" fmla="*/ 43985 h 263722"/>
              <a:gd name="connsiteX19" fmla="*/ 167955 w 264219"/>
              <a:gd name="connsiteY19" fmla="*/ 69752 h 263722"/>
              <a:gd name="connsiteX20" fmla="*/ 193917 w 264219"/>
              <a:gd name="connsiteY20" fmla="*/ 95520 h 263722"/>
              <a:gd name="connsiteX21" fmla="*/ 219881 w 264219"/>
              <a:gd name="connsiteY21" fmla="*/ 69752 h 263722"/>
              <a:gd name="connsiteX22" fmla="*/ 18361 w 264219"/>
              <a:gd name="connsiteY22" fmla="*/ 16475 h 263722"/>
              <a:gd name="connsiteX23" fmla="*/ 96616 w 264219"/>
              <a:gd name="connsiteY23" fmla="*/ 16475 h 263722"/>
              <a:gd name="connsiteX24" fmla="*/ 114978 w 264219"/>
              <a:gd name="connsiteY24" fmla="*/ 34698 h 263722"/>
              <a:gd name="connsiteX25" fmla="*/ 114978 w 264219"/>
              <a:gd name="connsiteY25" fmla="*/ 112364 h 263722"/>
              <a:gd name="connsiteX26" fmla="*/ 96616 w 264219"/>
              <a:gd name="connsiteY26" fmla="*/ 130586 h 263722"/>
              <a:gd name="connsiteX27" fmla="*/ 18361 w 264219"/>
              <a:gd name="connsiteY27" fmla="*/ 130586 h 263722"/>
              <a:gd name="connsiteX28" fmla="*/ 0 w 264219"/>
              <a:gd name="connsiteY28" fmla="*/ 112364 h 263722"/>
              <a:gd name="connsiteX29" fmla="*/ 0 w 264219"/>
              <a:gd name="connsiteY29" fmla="*/ 34698 h 263722"/>
              <a:gd name="connsiteX30" fmla="*/ 18361 w 264219"/>
              <a:gd name="connsiteY30" fmla="*/ 16475 h 263722"/>
              <a:gd name="connsiteX31" fmla="*/ 193899 w 264219"/>
              <a:gd name="connsiteY31" fmla="*/ 0 h 263722"/>
              <a:gd name="connsiteX32" fmla="*/ 206880 w 264219"/>
              <a:gd name="connsiteY32" fmla="*/ 5335 h 263722"/>
              <a:gd name="connsiteX33" fmla="*/ 206898 w 264219"/>
              <a:gd name="connsiteY33" fmla="*/ 5335 h 263722"/>
              <a:gd name="connsiteX34" fmla="*/ 258843 w 264219"/>
              <a:gd name="connsiteY34" fmla="*/ 56869 h 263722"/>
              <a:gd name="connsiteX35" fmla="*/ 258843 w 264219"/>
              <a:gd name="connsiteY35" fmla="*/ 82636 h 263722"/>
              <a:gd name="connsiteX36" fmla="*/ 206898 w 264219"/>
              <a:gd name="connsiteY36" fmla="*/ 134188 h 263722"/>
              <a:gd name="connsiteX37" fmla="*/ 180936 w 264219"/>
              <a:gd name="connsiteY37" fmla="*/ 134188 h 263722"/>
              <a:gd name="connsiteX38" fmla="*/ 129010 w 264219"/>
              <a:gd name="connsiteY38" fmla="*/ 82636 h 263722"/>
              <a:gd name="connsiteX39" fmla="*/ 129010 w 264219"/>
              <a:gd name="connsiteY39" fmla="*/ 56869 h 263722"/>
              <a:gd name="connsiteX40" fmla="*/ 180918 w 264219"/>
              <a:gd name="connsiteY40" fmla="*/ 5335 h 263722"/>
              <a:gd name="connsiteX41" fmla="*/ 193899 w 264219"/>
              <a:gd name="connsiteY41" fmla="*/ 0 h 26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4219" h="263722">
                <a:moveTo>
                  <a:pt x="152509" y="149611"/>
                </a:moveTo>
                <a:lnTo>
                  <a:pt x="230764" y="149611"/>
                </a:lnTo>
                <a:cubicBezTo>
                  <a:pt x="240905" y="149611"/>
                  <a:pt x="249126" y="157769"/>
                  <a:pt x="249126" y="167833"/>
                </a:cubicBezTo>
                <a:lnTo>
                  <a:pt x="249126" y="245499"/>
                </a:lnTo>
                <a:cubicBezTo>
                  <a:pt x="249126" y="255564"/>
                  <a:pt x="240905" y="263722"/>
                  <a:pt x="230764" y="263722"/>
                </a:cubicBezTo>
                <a:lnTo>
                  <a:pt x="152509" y="263722"/>
                </a:lnTo>
                <a:cubicBezTo>
                  <a:pt x="142368" y="263722"/>
                  <a:pt x="134147" y="255564"/>
                  <a:pt x="134147" y="245499"/>
                </a:cubicBezTo>
                <a:lnTo>
                  <a:pt x="134147" y="167833"/>
                </a:lnTo>
                <a:cubicBezTo>
                  <a:pt x="134147" y="157769"/>
                  <a:pt x="142368" y="149611"/>
                  <a:pt x="152509" y="149611"/>
                </a:cubicBezTo>
                <a:close/>
                <a:moveTo>
                  <a:pt x="18361" y="149611"/>
                </a:moveTo>
                <a:lnTo>
                  <a:pt x="96616" y="149611"/>
                </a:lnTo>
                <a:cubicBezTo>
                  <a:pt x="106757" y="149611"/>
                  <a:pt x="114978" y="157769"/>
                  <a:pt x="114978" y="167833"/>
                </a:cubicBezTo>
                <a:lnTo>
                  <a:pt x="114978" y="245499"/>
                </a:lnTo>
                <a:cubicBezTo>
                  <a:pt x="114978" y="255564"/>
                  <a:pt x="106757" y="263722"/>
                  <a:pt x="96616" y="263722"/>
                </a:cubicBezTo>
                <a:lnTo>
                  <a:pt x="18361" y="263722"/>
                </a:lnTo>
                <a:cubicBezTo>
                  <a:pt x="8220" y="263722"/>
                  <a:pt x="0" y="255564"/>
                  <a:pt x="0" y="245499"/>
                </a:cubicBezTo>
                <a:lnTo>
                  <a:pt x="0" y="167833"/>
                </a:lnTo>
                <a:cubicBezTo>
                  <a:pt x="0" y="157769"/>
                  <a:pt x="8220" y="149611"/>
                  <a:pt x="18361" y="149611"/>
                </a:cubicBezTo>
                <a:close/>
                <a:moveTo>
                  <a:pt x="193917" y="43985"/>
                </a:moveTo>
                <a:lnTo>
                  <a:pt x="167955" y="69752"/>
                </a:lnTo>
                <a:lnTo>
                  <a:pt x="193917" y="95520"/>
                </a:lnTo>
                <a:lnTo>
                  <a:pt x="219881" y="69752"/>
                </a:lnTo>
                <a:close/>
                <a:moveTo>
                  <a:pt x="18361" y="16475"/>
                </a:moveTo>
                <a:lnTo>
                  <a:pt x="96616" y="16475"/>
                </a:lnTo>
                <a:cubicBezTo>
                  <a:pt x="106757" y="16475"/>
                  <a:pt x="114978" y="24634"/>
                  <a:pt x="114978" y="34698"/>
                </a:cubicBezTo>
                <a:lnTo>
                  <a:pt x="114978" y="112364"/>
                </a:lnTo>
                <a:cubicBezTo>
                  <a:pt x="114978" y="122427"/>
                  <a:pt x="106757" y="130586"/>
                  <a:pt x="96616" y="130586"/>
                </a:cubicBezTo>
                <a:lnTo>
                  <a:pt x="18361" y="130586"/>
                </a:lnTo>
                <a:cubicBezTo>
                  <a:pt x="8220" y="130586"/>
                  <a:pt x="0" y="122427"/>
                  <a:pt x="0" y="112364"/>
                </a:cubicBezTo>
                <a:lnTo>
                  <a:pt x="0" y="34698"/>
                </a:lnTo>
                <a:cubicBezTo>
                  <a:pt x="0" y="24634"/>
                  <a:pt x="8220" y="16475"/>
                  <a:pt x="18361" y="16475"/>
                </a:cubicBezTo>
                <a:close/>
                <a:moveTo>
                  <a:pt x="193899" y="0"/>
                </a:moveTo>
                <a:cubicBezTo>
                  <a:pt x="198597" y="0"/>
                  <a:pt x="203295" y="1778"/>
                  <a:pt x="206880" y="5335"/>
                </a:cubicBezTo>
                <a:lnTo>
                  <a:pt x="206898" y="5335"/>
                </a:lnTo>
                <a:lnTo>
                  <a:pt x="258843" y="56869"/>
                </a:lnTo>
                <a:cubicBezTo>
                  <a:pt x="266011" y="63985"/>
                  <a:pt x="266011" y="75520"/>
                  <a:pt x="258843" y="82636"/>
                </a:cubicBezTo>
                <a:lnTo>
                  <a:pt x="206898" y="134188"/>
                </a:lnTo>
                <a:cubicBezTo>
                  <a:pt x="199728" y="141302"/>
                  <a:pt x="188106" y="141302"/>
                  <a:pt x="180936" y="134188"/>
                </a:cubicBezTo>
                <a:lnTo>
                  <a:pt x="129010" y="82636"/>
                </a:lnTo>
                <a:cubicBezTo>
                  <a:pt x="121843" y="75520"/>
                  <a:pt x="121843" y="63985"/>
                  <a:pt x="129010" y="56869"/>
                </a:cubicBezTo>
                <a:lnTo>
                  <a:pt x="180918" y="5335"/>
                </a:lnTo>
                <a:cubicBezTo>
                  <a:pt x="184503" y="1778"/>
                  <a:pt x="189201" y="0"/>
                  <a:pt x="193899" y="0"/>
                </a:cubicBezTo>
                <a:close/>
              </a:path>
            </a:pathLst>
          </a:custGeom>
          <a:solidFill>
            <a:srgbClr val="FFFFFF"/>
          </a:solidFill>
          <a:ln w="919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图片 5" descr="343439383331313b343532303031393bd2b5bca8b9dcc0ed"/>
          <p:cNvSpPr/>
          <p:nvPr>
            <p:custDataLst>
              <p:tags r:id="rId17"/>
            </p:custDataLst>
          </p:nvPr>
        </p:nvSpPr>
        <p:spPr>
          <a:xfrm>
            <a:off x="5084030" y="4063057"/>
            <a:ext cx="174501" cy="161996"/>
          </a:xfrm>
          <a:custGeom>
            <a:avLst/>
            <a:gdLst>
              <a:gd name="connsiteX0" fmla="*/ 219264 w 248284"/>
              <a:gd name="connsiteY0" fmla="*/ 115 h 230492"/>
              <a:gd name="connsiteX1" fmla="*/ 28616 w 248284"/>
              <a:gd name="connsiteY1" fmla="*/ 115 h 230492"/>
              <a:gd name="connsiteX2" fmla="*/ 114 w 248284"/>
              <a:gd name="connsiteY2" fmla="*/ 28847 h 230492"/>
              <a:gd name="connsiteX3" fmla="*/ 114 w 248284"/>
              <a:gd name="connsiteY3" fmla="*/ 152713 h 230492"/>
              <a:gd name="connsiteX4" fmla="*/ 28616 w 248284"/>
              <a:gd name="connsiteY4" fmla="*/ 181444 h 230492"/>
              <a:gd name="connsiteX5" fmla="*/ 100188 w 248284"/>
              <a:gd name="connsiteY5" fmla="*/ 181444 h 230492"/>
              <a:gd name="connsiteX6" fmla="*/ 100188 w 248284"/>
              <a:gd name="connsiteY6" fmla="*/ 216561 h 230492"/>
              <a:gd name="connsiteX7" fmla="*/ 60918 w 248284"/>
              <a:gd name="connsiteY7" fmla="*/ 216561 h 230492"/>
              <a:gd name="connsiteX8" fmla="*/ 53951 w 248284"/>
              <a:gd name="connsiteY8" fmla="*/ 223584 h 230492"/>
              <a:gd name="connsiteX9" fmla="*/ 60918 w 248284"/>
              <a:gd name="connsiteY9" fmla="*/ 230608 h 230492"/>
              <a:gd name="connsiteX10" fmla="*/ 181894 w 248284"/>
              <a:gd name="connsiteY10" fmla="*/ 230608 h 230492"/>
              <a:gd name="connsiteX11" fmla="*/ 188861 w 248284"/>
              <a:gd name="connsiteY11" fmla="*/ 223584 h 230492"/>
              <a:gd name="connsiteX12" fmla="*/ 181894 w 248284"/>
              <a:gd name="connsiteY12" fmla="*/ 216561 h 230492"/>
              <a:gd name="connsiteX13" fmla="*/ 143258 w 248284"/>
              <a:gd name="connsiteY13" fmla="*/ 216561 h 230492"/>
              <a:gd name="connsiteX14" fmla="*/ 143258 w 248284"/>
              <a:gd name="connsiteY14" fmla="*/ 181444 h 230492"/>
              <a:gd name="connsiteX15" fmla="*/ 219897 w 248284"/>
              <a:gd name="connsiteY15" fmla="*/ 181444 h 230492"/>
              <a:gd name="connsiteX16" fmla="*/ 248399 w 248284"/>
              <a:gd name="connsiteY16" fmla="*/ 152713 h 230492"/>
              <a:gd name="connsiteX17" fmla="*/ 248399 w 248284"/>
              <a:gd name="connsiteY17" fmla="*/ 28847 h 230492"/>
              <a:gd name="connsiteX18" fmla="*/ 219264 w 248284"/>
              <a:gd name="connsiteY18" fmla="*/ 115 h 230492"/>
              <a:gd name="connsiteX19" fmla="*/ 206596 w 248284"/>
              <a:gd name="connsiteY19" fmla="*/ 42893 h 230492"/>
              <a:gd name="connsiteX20" fmla="*/ 206596 w 248284"/>
              <a:gd name="connsiteY20" fmla="*/ 42893 h 230492"/>
              <a:gd name="connsiteX21" fmla="*/ 206596 w 248284"/>
              <a:gd name="connsiteY21" fmla="*/ 43532 h 230492"/>
              <a:gd name="connsiteX22" fmla="*/ 135658 w 248284"/>
              <a:gd name="connsiteY22" fmla="*/ 138666 h 230492"/>
              <a:gd name="connsiteX23" fmla="*/ 133758 w 248284"/>
              <a:gd name="connsiteY23" fmla="*/ 137389 h 230492"/>
              <a:gd name="connsiteX24" fmla="*/ 78020 w 248284"/>
              <a:gd name="connsiteY24" fmla="*/ 96526 h 230492"/>
              <a:gd name="connsiteX25" fmla="*/ 58385 w 248284"/>
              <a:gd name="connsiteY25" fmla="*/ 122065 h 230492"/>
              <a:gd name="connsiteX26" fmla="*/ 49518 w 248284"/>
              <a:gd name="connsiteY26" fmla="*/ 125258 h 230492"/>
              <a:gd name="connsiteX27" fmla="*/ 45084 w 248284"/>
              <a:gd name="connsiteY27" fmla="*/ 115681 h 230492"/>
              <a:gd name="connsiteX28" fmla="*/ 45717 w 248284"/>
              <a:gd name="connsiteY28" fmla="*/ 114404 h 230492"/>
              <a:gd name="connsiteX29" fmla="*/ 72319 w 248284"/>
              <a:gd name="connsiteY29" fmla="*/ 79287 h 230492"/>
              <a:gd name="connsiteX30" fmla="*/ 74853 w 248284"/>
              <a:gd name="connsiteY30" fmla="*/ 76095 h 230492"/>
              <a:gd name="connsiteX31" fmla="*/ 132490 w 248284"/>
              <a:gd name="connsiteY31" fmla="*/ 118873 h 230492"/>
              <a:gd name="connsiteX32" fmla="*/ 195195 w 248284"/>
              <a:gd name="connsiteY32" fmla="*/ 35232 h 230492"/>
              <a:gd name="connsiteX33" fmla="*/ 202795 w 248284"/>
              <a:gd name="connsiteY33" fmla="*/ 33955 h 230492"/>
              <a:gd name="connsiteX34" fmla="*/ 206596 w 248284"/>
              <a:gd name="connsiteY34" fmla="*/ 42893 h 2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284" h="230492">
                <a:moveTo>
                  <a:pt x="219264" y="115"/>
                </a:moveTo>
                <a:lnTo>
                  <a:pt x="28616" y="115"/>
                </a:lnTo>
                <a:cubicBezTo>
                  <a:pt x="12782" y="115"/>
                  <a:pt x="114" y="12884"/>
                  <a:pt x="114" y="28847"/>
                </a:cubicBezTo>
                <a:lnTo>
                  <a:pt x="114" y="152713"/>
                </a:lnTo>
                <a:cubicBezTo>
                  <a:pt x="114" y="168675"/>
                  <a:pt x="12782" y="181444"/>
                  <a:pt x="28616" y="181444"/>
                </a:cubicBezTo>
                <a:lnTo>
                  <a:pt x="100188" y="181444"/>
                </a:lnTo>
                <a:lnTo>
                  <a:pt x="100188" y="216561"/>
                </a:lnTo>
                <a:lnTo>
                  <a:pt x="60918" y="216561"/>
                </a:lnTo>
                <a:cubicBezTo>
                  <a:pt x="57118" y="216561"/>
                  <a:pt x="53951" y="219754"/>
                  <a:pt x="53951" y="223584"/>
                </a:cubicBezTo>
                <a:cubicBezTo>
                  <a:pt x="53951" y="227415"/>
                  <a:pt x="57118" y="230608"/>
                  <a:pt x="60918" y="230608"/>
                </a:cubicBezTo>
                <a:lnTo>
                  <a:pt x="181894" y="230608"/>
                </a:lnTo>
                <a:cubicBezTo>
                  <a:pt x="185695" y="230608"/>
                  <a:pt x="188861" y="227415"/>
                  <a:pt x="188861" y="223584"/>
                </a:cubicBezTo>
                <a:cubicBezTo>
                  <a:pt x="188861" y="219754"/>
                  <a:pt x="185695" y="216561"/>
                  <a:pt x="181894" y="216561"/>
                </a:cubicBezTo>
                <a:lnTo>
                  <a:pt x="143258" y="216561"/>
                </a:lnTo>
                <a:lnTo>
                  <a:pt x="143258" y="181444"/>
                </a:lnTo>
                <a:lnTo>
                  <a:pt x="219897" y="181444"/>
                </a:lnTo>
                <a:cubicBezTo>
                  <a:pt x="235732" y="181444"/>
                  <a:pt x="248399" y="168675"/>
                  <a:pt x="248399" y="152713"/>
                </a:cubicBezTo>
                <a:lnTo>
                  <a:pt x="248399" y="28847"/>
                </a:lnTo>
                <a:cubicBezTo>
                  <a:pt x="247765" y="13523"/>
                  <a:pt x="235098" y="115"/>
                  <a:pt x="219264" y="115"/>
                </a:cubicBezTo>
                <a:moveTo>
                  <a:pt x="206596" y="42893"/>
                </a:moveTo>
                <a:cubicBezTo>
                  <a:pt x="206596" y="42893"/>
                  <a:pt x="206596" y="43532"/>
                  <a:pt x="206596" y="42893"/>
                </a:cubicBezTo>
                <a:lnTo>
                  <a:pt x="206596" y="43532"/>
                </a:lnTo>
                <a:lnTo>
                  <a:pt x="135658" y="138666"/>
                </a:lnTo>
                <a:lnTo>
                  <a:pt x="133758" y="137389"/>
                </a:lnTo>
                <a:lnTo>
                  <a:pt x="78020" y="96526"/>
                </a:lnTo>
                <a:lnTo>
                  <a:pt x="58385" y="122065"/>
                </a:lnTo>
                <a:cubicBezTo>
                  <a:pt x="56485" y="125258"/>
                  <a:pt x="52685" y="126535"/>
                  <a:pt x="49518" y="125258"/>
                </a:cubicBezTo>
                <a:cubicBezTo>
                  <a:pt x="45717" y="123981"/>
                  <a:pt x="43817" y="119511"/>
                  <a:pt x="45084" y="115681"/>
                </a:cubicBezTo>
                <a:cubicBezTo>
                  <a:pt x="45084" y="115043"/>
                  <a:pt x="45084" y="115043"/>
                  <a:pt x="45717" y="114404"/>
                </a:cubicBezTo>
                <a:lnTo>
                  <a:pt x="72319" y="79287"/>
                </a:lnTo>
                <a:lnTo>
                  <a:pt x="74853" y="76095"/>
                </a:lnTo>
                <a:lnTo>
                  <a:pt x="132490" y="118873"/>
                </a:lnTo>
                <a:lnTo>
                  <a:pt x="195195" y="35232"/>
                </a:lnTo>
                <a:cubicBezTo>
                  <a:pt x="197096" y="33316"/>
                  <a:pt x="200262" y="32678"/>
                  <a:pt x="202795" y="33955"/>
                </a:cubicBezTo>
                <a:cubicBezTo>
                  <a:pt x="206596" y="35232"/>
                  <a:pt x="208496" y="39062"/>
                  <a:pt x="206596" y="42893"/>
                </a:cubicBezTo>
              </a:path>
            </a:pathLst>
          </a:custGeom>
          <a:solidFill>
            <a:srgbClr val="FFFFFF"/>
          </a:solidFill>
          <a:ln w="884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图片 8" descr="343439383331313b343532303032303bb8f6c8cbd0c5cfa2"/>
          <p:cNvSpPr/>
          <p:nvPr>
            <p:custDataLst>
              <p:tags r:id="rId18"/>
            </p:custDataLst>
          </p:nvPr>
        </p:nvSpPr>
        <p:spPr>
          <a:xfrm>
            <a:off x="7006228" y="3253922"/>
            <a:ext cx="184246" cy="184320"/>
          </a:xfrm>
          <a:custGeom>
            <a:avLst/>
            <a:gdLst>
              <a:gd name="connsiteX0" fmla="*/ 238163 w 262149"/>
              <a:gd name="connsiteY0" fmla="*/ 114 h 262254"/>
              <a:gd name="connsiteX1" fmla="*/ 191653 w 262149"/>
              <a:gd name="connsiteY1" fmla="*/ 114 h 262254"/>
              <a:gd name="connsiteX2" fmla="*/ 190384 w 262149"/>
              <a:gd name="connsiteY2" fmla="*/ 114 h 262254"/>
              <a:gd name="connsiteX3" fmla="*/ 41128 w 262149"/>
              <a:gd name="connsiteY3" fmla="*/ 538 h 262254"/>
              <a:gd name="connsiteX4" fmla="*/ 17450 w 262149"/>
              <a:gd name="connsiteY4" fmla="*/ 24264 h 262254"/>
              <a:gd name="connsiteX5" fmla="*/ 17450 w 262149"/>
              <a:gd name="connsiteY5" fmla="*/ 59852 h 262254"/>
              <a:gd name="connsiteX6" fmla="*/ 44510 w 262149"/>
              <a:gd name="connsiteY6" fmla="*/ 59852 h 262254"/>
              <a:gd name="connsiteX7" fmla="*/ 53390 w 262149"/>
              <a:gd name="connsiteY7" fmla="*/ 68749 h 262254"/>
              <a:gd name="connsiteX8" fmla="*/ 53390 w 262149"/>
              <a:gd name="connsiteY8" fmla="*/ 74681 h 262254"/>
              <a:gd name="connsiteX9" fmla="*/ 44510 w 262149"/>
              <a:gd name="connsiteY9" fmla="*/ 83578 h 262254"/>
              <a:gd name="connsiteX10" fmla="*/ 41551 w 262149"/>
              <a:gd name="connsiteY10" fmla="*/ 83578 h 262254"/>
              <a:gd name="connsiteX11" fmla="*/ 41551 w 262149"/>
              <a:gd name="connsiteY11" fmla="*/ 80612 h 262254"/>
              <a:gd name="connsiteX12" fmla="*/ 32671 w 262149"/>
              <a:gd name="connsiteY12" fmla="*/ 71715 h 262254"/>
              <a:gd name="connsiteX13" fmla="*/ 8148 w 262149"/>
              <a:gd name="connsiteY13" fmla="*/ 71715 h 262254"/>
              <a:gd name="connsiteX14" fmla="*/ 537 w 262149"/>
              <a:gd name="connsiteY14" fmla="*/ 77647 h 262254"/>
              <a:gd name="connsiteX15" fmla="*/ 114 w 262149"/>
              <a:gd name="connsiteY15" fmla="*/ 80612 h 262254"/>
              <a:gd name="connsiteX16" fmla="*/ 114 w 262149"/>
              <a:gd name="connsiteY16" fmla="*/ 86544 h 262254"/>
              <a:gd name="connsiteX17" fmla="*/ 8993 w 262149"/>
              <a:gd name="connsiteY17" fmla="*/ 95441 h 262254"/>
              <a:gd name="connsiteX18" fmla="*/ 17873 w 262149"/>
              <a:gd name="connsiteY18" fmla="*/ 95441 h 262254"/>
              <a:gd name="connsiteX19" fmla="*/ 17873 w 262149"/>
              <a:gd name="connsiteY19" fmla="*/ 161111 h 262254"/>
              <a:gd name="connsiteX20" fmla="*/ 44933 w 262149"/>
              <a:gd name="connsiteY20" fmla="*/ 161111 h 262254"/>
              <a:gd name="connsiteX21" fmla="*/ 53812 w 262149"/>
              <a:gd name="connsiteY21" fmla="*/ 170008 h 262254"/>
              <a:gd name="connsiteX22" fmla="*/ 53812 w 262149"/>
              <a:gd name="connsiteY22" fmla="*/ 175939 h 262254"/>
              <a:gd name="connsiteX23" fmla="*/ 44933 w 262149"/>
              <a:gd name="connsiteY23" fmla="*/ 184837 h 262254"/>
              <a:gd name="connsiteX24" fmla="*/ 41973 w 262149"/>
              <a:gd name="connsiteY24" fmla="*/ 184837 h 262254"/>
              <a:gd name="connsiteX25" fmla="*/ 41973 w 262149"/>
              <a:gd name="connsiteY25" fmla="*/ 182295 h 262254"/>
              <a:gd name="connsiteX26" fmla="*/ 33094 w 262149"/>
              <a:gd name="connsiteY26" fmla="*/ 173397 h 262254"/>
              <a:gd name="connsiteX27" fmla="*/ 8570 w 262149"/>
              <a:gd name="connsiteY27" fmla="*/ 173397 h 262254"/>
              <a:gd name="connsiteX28" fmla="*/ 960 w 262149"/>
              <a:gd name="connsiteY28" fmla="*/ 179329 h 262254"/>
              <a:gd name="connsiteX29" fmla="*/ 537 w 262149"/>
              <a:gd name="connsiteY29" fmla="*/ 182295 h 262254"/>
              <a:gd name="connsiteX30" fmla="*/ 537 w 262149"/>
              <a:gd name="connsiteY30" fmla="*/ 188225 h 262254"/>
              <a:gd name="connsiteX31" fmla="*/ 9416 w 262149"/>
              <a:gd name="connsiteY31" fmla="*/ 197123 h 262254"/>
              <a:gd name="connsiteX32" fmla="*/ 18295 w 262149"/>
              <a:gd name="connsiteY32" fmla="*/ 197123 h 262254"/>
              <a:gd name="connsiteX33" fmla="*/ 18295 w 262149"/>
              <a:gd name="connsiteY33" fmla="*/ 238644 h 262254"/>
              <a:gd name="connsiteX34" fmla="*/ 41973 w 262149"/>
              <a:gd name="connsiteY34" fmla="*/ 262369 h 262254"/>
              <a:gd name="connsiteX35" fmla="*/ 238585 w 262149"/>
              <a:gd name="connsiteY35" fmla="*/ 262369 h 262254"/>
              <a:gd name="connsiteX36" fmla="*/ 262264 w 262149"/>
              <a:gd name="connsiteY36" fmla="*/ 238644 h 262254"/>
              <a:gd name="connsiteX37" fmla="*/ 262264 w 262149"/>
              <a:gd name="connsiteY37" fmla="*/ 23840 h 262254"/>
              <a:gd name="connsiteX38" fmla="*/ 238163 w 262149"/>
              <a:gd name="connsiteY38" fmla="*/ 114 h 262254"/>
              <a:gd name="connsiteX39" fmla="*/ 220827 w 262149"/>
              <a:gd name="connsiteY39" fmla="*/ 194157 h 262254"/>
              <a:gd name="connsiteX40" fmla="*/ 220405 w 262149"/>
              <a:gd name="connsiteY40" fmla="*/ 195429 h 262254"/>
              <a:gd name="connsiteX41" fmla="*/ 217868 w 262149"/>
              <a:gd name="connsiteY41" fmla="*/ 198394 h 262254"/>
              <a:gd name="connsiteX42" fmla="*/ 215331 w 262149"/>
              <a:gd name="connsiteY42" fmla="*/ 199665 h 262254"/>
              <a:gd name="connsiteX43" fmla="*/ 213639 w 262149"/>
              <a:gd name="connsiteY43" fmla="*/ 200088 h 262254"/>
              <a:gd name="connsiteX44" fmla="*/ 85947 w 262149"/>
              <a:gd name="connsiteY44" fmla="*/ 200088 h 262254"/>
              <a:gd name="connsiteX45" fmla="*/ 82987 w 262149"/>
              <a:gd name="connsiteY45" fmla="*/ 198818 h 262254"/>
              <a:gd name="connsiteX46" fmla="*/ 80873 w 262149"/>
              <a:gd name="connsiteY46" fmla="*/ 195852 h 262254"/>
              <a:gd name="connsiteX47" fmla="*/ 80450 w 262149"/>
              <a:gd name="connsiteY47" fmla="*/ 194581 h 262254"/>
              <a:gd name="connsiteX48" fmla="*/ 80450 w 262149"/>
              <a:gd name="connsiteY48" fmla="*/ 182719 h 262254"/>
              <a:gd name="connsiteX49" fmla="*/ 80450 w 262149"/>
              <a:gd name="connsiteY49" fmla="*/ 182295 h 262254"/>
              <a:gd name="connsiteX50" fmla="*/ 80873 w 262149"/>
              <a:gd name="connsiteY50" fmla="*/ 181870 h 262254"/>
              <a:gd name="connsiteX51" fmla="*/ 106242 w 262149"/>
              <a:gd name="connsiteY51" fmla="*/ 164500 h 262254"/>
              <a:gd name="connsiteX52" fmla="*/ 131189 w 262149"/>
              <a:gd name="connsiteY52" fmla="*/ 146282 h 262254"/>
              <a:gd name="connsiteX53" fmla="*/ 131189 w 262149"/>
              <a:gd name="connsiteY53" fmla="*/ 143740 h 262254"/>
              <a:gd name="connsiteX54" fmla="*/ 129921 w 262149"/>
              <a:gd name="connsiteY54" fmla="*/ 140774 h 262254"/>
              <a:gd name="connsiteX55" fmla="*/ 116390 w 262149"/>
              <a:gd name="connsiteY55" fmla="*/ 106456 h 262254"/>
              <a:gd name="connsiteX56" fmla="*/ 150638 w 262149"/>
              <a:gd name="connsiteY56" fmla="*/ 63242 h 262254"/>
              <a:gd name="connsiteX57" fmla="*/ 184887 w 262149"/>
              <a:gd name="connsiteY57" fmla="*/ 106456 h 262254"/>
              <a:gd name="connsiteX58" fmla="*/ 171357 w 262149"/>
              <a:gd name="connsiteY58" fmla="*/ 140774 h 262254"/>
              <a:gd name="connsiteX59" fmla="*/ 170089 w 262149"/>
              <a:gd name="connsiteY59" fmla="*/ 143740 h 262254"/>
              <a:gd name="connsiteX60" fmla="*/ 170089 w 262149"/>
              <a:gd name="connsiteY60" fmla="*/ 146282 h 262254"/>
              <a:gd name="connsiteX61" fmla="*/ 195035 w 262149"/>
              <a:gd name="connsiteY61" fmla="*/ 164500 h 262254"/>
              <a:gd name="connsiteX62" fmla="*/ 220405 w 262149"/>
              <a:gd name="connsiteY62" fmla="*/ 181870 h 262254"/>
              <a:gd name="connsiteX63" fmla="*/ 220827 w 262149"/>
              <a:gd name="connsiteY63" fmla="*/ 182295 h 262254"/>
              <a:gd name="connsiteX64" fmla="*/ 220827 w 262149"/>
              <a:gd name="connsiteY64" fmla="*/ 182719 h 262254"/>
              <a:gd name="connsiteX65" fmla="*/ 220827 w 262149"/>
              <a:gd name="connsiteY65" fmla="*/ 194157 h 26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2149" h="262254">
                <a:moveTo>
                  <a:pt x="238163" y="114"/>
                </a:moveTo>
                <a:lnTo>
                  <a:pt x="191653" y="114"/>
                </a:lnTo>
                <a:lnTo>
                  <a:pt x="190384" y="114"/>
                </a:lnTo>
                <a:lnTo>
                  <a:pt x="41128" y="538"/>
                </a:lnTo>
                <a:cubicBezTo>
                  <a:pt x="28020" y="538"/>
                  <a:pt x="17450" y="11130"/>
                  <a:pt x="17450" y="24264"/>
                </a:cubicBezTo>
                <a:lnTo>
                  <a:pt x="17450" y="59852"/>
                </a:lnTo>
                <a:lnTo>
                  <a:pt x="44510" y="59852"/>
                </a:lnTo>
                <a:cubicBezTo>
                  <a:pt x="49584" y="59852"/>
                  <a:pt x="53390" y="63665"/>
                  <a:pt x="53390" y="68749"/>
                </a:cubicBezTo>
                <a:lnTo>
                  <a:pt x="53390" y="74681"/>
                </a:lnTo>
                <a:cubicBezTo>
                  <a:pt x="53390" y="79765"/>
                  <a:pt x="49584" y="83578"/>
                  <a:pt x="44510" y="83578"/>
                </a:cubicBezTo>
                <a:lnTo>
                  <a:pt x="41551" y="83578"/>
                </a:lnTo>
                <a:lnTo>
                  <a:pt x="41551" y="80612"/>
                </a:lnTo>
                <a:cubicBezTo>
                  <a:pt x="41551" y="75528"/>
                  <a:pt x="37745" y="71715"/>
                  <a:pt x="32671" y="71715"/>
                </a:cubicBezTo>
                <a:lnTo>
                  <a:pt x="8148" y="71715"/>
                </a:lnTo>
                <a:cubicBezTo>
                  <a:pt x="4765" y="72139"/>
                  <a:pt x="1805" y="74257"/>
                  <a:pt x="537" y="77647"/>
                </a:cubicBezTo>
                <a:cubicBezTo>
                  <a:pt x="114" y="78494"/>
                  <a:pt x="114" y="79765"/>
                  <a:pt x="114" y="80612"/>
                </a:cubicBezTo>
                <a:lnTo>
                  <a:pt x="114" y="86544"/>
                </a:lnTo>
                <a:cubicBezTo>
                  <a:pt x="114" y="91628"/>
                  <a:pt x="3919" y="95441"/>
                  <a:pt x="8993" y="95441"/>
                </a:cubicBezTo>
                <a:lnTo>
                  <a:pt x="17873" y="95441"/>
                </a:lnTo>
                <a:lnTo>
                  <a:pt x="17873" y="161111"/>
                </a:lnTo>
                <a:lnTo>
                  <a:pt x="44933" y="161111"/>
                </a:lnTo>
                <a:cubicBezTo>
                  <a:pt x="50007" y="161111"/>
                  <a:pt x="53812" y="164924"/>
                  <a:pt x="53812" y="170008"/>
                </a:cubicBezTo>
                <a:lnTo>
                  <a:pt x="53812" y="175939"/>
                </a:lnTo>
                <a:cubicBezTo>
                  <a:pt x="53812" y="181023"/>
                  <a:pt x="50007" y="184837"/>
                  <a:pt x="44933" y="184837"/>
                </a:cubicBezTo>
                <a:lnTo>
                  <a:pt x="41973" y="184837"/>
                </a:lnTo>
                <a:lnTo>
                  <a:pt x="41973" y="182295"/>
                </a:lnTo>
                <a:cubicBezTo>
                  <a:pt x="41973" y="177211"/>
                  <a:pt x="38168" y="173397"/>
                  <a:pt x="33094" y="173397"/>
                </a:cubicBezTo>
                <a:lnTo>
                  <a:pt x="8570" y="173397"/>
                </a:lnTo>
                <a:cubicBezTo>
                  <a:pt x="5188" y="173821"/>
                  <a:pt x="2228" y="175939"/>
                  <a:pt x="960" y="179329"/>
                </a:cubicBezTo>
                <a:cubicBezTo>
                  <a:pt x="537" y="180176"/>
                  <a:pt x="537" y="181447"/>
                  <a:pt x="537" y="182295"/>
                </a:cubicBezTo>
                <a:lnTo>
                  <a:pt x="537" y="188225"/>
                </a:lnTo>
                <a:cubicBezTo>
                  <a:pt x="537" y="193310"/>
                  <a:pt x="4342" y="197123"/>
                  <a:pt x="9416" y="197123"/>
                </a:cubicBezTo>
                <a:lnTo>
                  <a:pt x="18295" y="197123"/>
                </a:lnTo>
                <a:lnTo>
                  <a:pt x="18295" y="238644"/>
                </a:lnTo>
                <a:cubicBezTo>
                  <a:pt x="18295" y="251777"/>
                  <a:pt x="28866" y="262369"/>
                  <a:pt x="41973" y="262369"/>
                </a:cubicBezTo>
                <a:lnTo>
                  <a:pt x="238585" y="262369"/>
                </a:lnTo>
                <a:cubicBezTo>
                  <a:pt x="251693" y="262369"/>
                  <a:pt x="262264" y="251777"/>
                  <a:pt x="262264" y="238644"/>
                </a:cubicBezTo>
                <a:lnTo>
                  <a:pt x="262264" y="23840"/>
                </a:lnTo>
                <a:cubicBezTo>
                  <a:pt x="261841" y="10706"/>
                  <a:pt x="251270" y="114"/>
                  <a:pt x="238163" y="114"/>
                </a:cubicBezTo>
                <a:moveTo>
                  <a:pt x="220827" y="194157"/>
                </a:moveTo>
                <a:cubicBezTo>
                  <a:pt x="220827" y="194157"/>
                  <a:pt x="220405" y="195005"/>
                  <a:pt x="220405" y="195429"/>
                </a:cubicBezTo>
                <a:cubicBezTo>
                  <a:pt x="219981" y="196276"/>
                  <a:pt x="218713" y="197547"/>
                  <a:pt x="217868" y="198394"/>
                </a:cubicBezTo>
                <a:lnTo>
                  <a:pt x="215331" y="199665"/>
                </a:lnTo>
                <a:lnTo>
                  <a:pt x="213639" y="200088"/>
                </a:lnTo>
                <a:lnTo>
                  <a:pt x="85947" y="200088"/>
                </a:lnTo>
                <a:cubicBezTo>
                  <a:pt x="85101" y="199665"/>
                  <a:pt x="83833" y="199241"/>
                  <a:pt x="82987" y="198818"/>
                </a:cubicBezTo>
                <a:cubicBezTo>
                  <a:pt x="82142" y="198394"/>
                  <a:pt x="81296" y="197123"/>
                  <a:pt x="80873" y="195852"/>
                </a:cubicBezTo>
                <a:cubicBezTo>
                  <a:pt x="80873" y="195429"/>
                  <a:pt x="80450" y="194581"/>
                  <a:pt x="80450" y="194581"/>
                </a:cubicBezTo>
                <a:cubicBezTo>
                  <a:pt x="80027" y="194157"/>
                  <a:pt x="78759" y="188650"/>
                  <a:pt x="80450" y="182719"/>
                </a:cubicBezTo>
                <a:lnTo>
                  <a:pt x="80450" y="182295"/>
                </a:lnTo>
                <a:lnTo>
                  <a:pt x="80873" y="181870"/>
                </a:lnTo>
                <a:cubicBezTo>
                  <a:pt x="85101" y="176363"/>
                  <a:pt x="95249" y="170432"/>
                  <a:pt x="106242" y="164500"/>
                </a:cubicBezTo>
                <a:cubicBezTo>
                  <a:pt x="116390" y="158993"/>
                  <a:pt x="131189" y="150518"/>
                  <a:pt x="131189" y="146282"/>
                </a:cubicBezTo>
                <a:lnTo>
                  <a:pt x="131189" y="143740"/>
                </a:lnTo>
                <a:cubicBezTo>
                  <a:pt x="131189" y="142469"/>
                  <a:pt x="130766" y="141622"/>
                  <a:pt x="129921" y="140774"/>
                </a:cubicBezTo>
                <a:cubicBezTo>
                  <a:pt x="121041" y="131877"/>
                  <a:pt x="116390" y="119590"/>
                  <a:pt x="116390" y="106456"/>
                </a:cubicBezTo>
                <a:cubicBezTo>
                  <a:pt x="116390" y="85273"/>
                  <a:pt x="120618" y="63242"/>
                  <a:pt x="150638" y="63242"/>
                </a:cubicBezTo>
                <a:cubicBezTo>
                  <a:pt x="180659" y="63242"/>
                  <a:pt x="184887" y="84849"/>
                  <a:pt x="184887" y="106456"/>
                </a:cubicBezTo>
                <a:cubicBezTo>
                  <a:pt x="184887" y="119590"/>
                  <a:pt x="180237" y="131877"/>
                  <a:pt x="171357" y="140774"/>
                </a:cubicBezTo>
                <a:cubicBezTo>
                  <a:pt x="170511" y="141622"/>
                  <a:pt x="170089" y="142469"/>
                  <a:pt x="170089" y="143740"/>
                </a:cubicBezTo>
                <a:lnTo>
                  <a:pt x="170089" y="146282"/>
                </a:lnTo>
                <a:cubicBezTo>
                  <a:pt x="170089" y="150518"/>
                  <a:pt x="185310" y="158993"/>
                  <a:pt x="195035" y="164500"/>
                </a:cubicBezTo>
                <a:cubicBezTo>
                  <a:pt x="206028" y="170432"/>
                  <a:pt x="216176" y="176363"/>
                  <a:pt x="220405" y="181870"/>
                </a:cubicBezTo>
                <a:lnTo>
                  <a:pt x="220827" y="182295"/>
                </a:lnTo>
                <a:lnTo>
                  <a:pt x="220827" y="182719"/>
                </a:lnTo>
                <a:cubicBezTo>
                  <a:pt x="222942" y="188225"/>
                  <a:pt x="221250" y="193733"/>
                  <a:pt x="220827" y="194157"/>
                </a:cubicBezTo>
              </a:path>
            </a:pathLst>
          </a:custGeom>
          <a:solidFill>
            <a:srgbClr val="FFFFFF"/>
          </a:solidFill>
          <a:ln w="919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00100" y="5304155"/>
            <a:ext cx="108991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/>
              <a:t>山西首批零碳矿山试点：山西西山煤电股份有限公司马兰矿</a:t>
            </a:r>
            <a:r>
              <a:rPr lang="en-US" altLang="zh-CN"/>
              <a:t>/</a:t>
            </a:r>
            <a:r>
              <a:rPr lang="zh-CN" altLang="en-US"/>
              <a:t>同煤大唐塔山煤矿有限公司</a:t>
            </a:r>
            <a:r>
              <a:rPr lang="en-US" altLang="zh-CN"/>
              <a:t>/</a:t>
            </a:r>
            <a:r>
              <a:rPr lang="zh-CN" altLang="en-US"/>
              <a:t>山西潞安集团余吾煤业有限责任公司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13525" y="390447"/>
            <a:ext cx="986682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煤炭企业多元化经营？</a:t>
            </a:r>
            <a:endParaRPr 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6578289" y="1204217"/>
          <a:ext cx="5406186" cy="402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424851" y="5347970"/>
            <a:ext cx="2483346" cy="37535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zh-CN" kern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非煤业务毛利率</a:t>
            </a:r>
            <a:endParaRPr lang="zh-CN" altLang="en-US" dirty="0"/>
          </a:p>
        </p:txBody>
      </p:sp>
      <p:graphicFrame>
        <p:nvGraphicFramePr>
          <p:cNvPr id="11" name="图表 10"/>
          <p:cNvGraphicFramePr/>
          <p:nvPr/>
        </p:nvGraphicFramePr>
        <p:xfrm>
          <a:off x="352496" y="1204217"/>
          <a:ext cx="5406185" cy="402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618857" y="5305102"/>
            <a:ext cx="3416549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kern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煤炭业务毛利率和净资产收益率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011670" y="593979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0">
                <a:ea typeface="楷体" panose="02010609060101010101" charset="-122"/>
              </a:rPr>
              <a:t>资料来源：各公司</a:t>
            </a:r>
            <a:r>
              <a:rPr lang="en-US" b="0">
                <a:latin typeface="Times New Roman" panose="02020603050405020304" pitchFamily="18" charset="0"/>
                <a:ea typeface="楷体" panose="02010609060101010101" charset="-122"/>
              </a:rPr>
              <a:t>2022</a:t>
            </a:r>
            <a:r>
              <a:rPr lang="zh-CN" b="0">
                <a:ea typeface="楷体" panose="02010609060101010101" charset="-122"/>
              </a:rPr>
              <a:t>年度报告</a:t>
            </a:r>
            <a:endParaRPr lang="zh-CN" altLang="en-US" b="0"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87000" y="4746056"/>
            <a:ext cx="42227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云丘山，全国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景区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隆水实业集团投资开发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山上的风景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r="2839"/>
          <a:stretch>
            <a:fillRect/>
          </a:stretch>
        </p:blipFill>
        <p:spPr>
          <a:xfrm>
            <a:off x="530225" y="1780540"/>
            <a:ext cx="3970020" cy="2620645"/>
          </a:xfrm>
          <a:prstGeom prst="rect">
            <a:avLst/>
          </a:prstGeom>
        </p:spPr>
      </p:pic>
      <p:pic>
        <p:nvPicPr>
          <p:cNvPr id="5" name="图片 4" descr="湖边的建筑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55" y="1780540"/>
            <a:ext cx="3917950" cy="2620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16600" y="4638675"/>
            <a:ext cx="4008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运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城职业技术大学，山西省第一所本科层次职业教育试点院校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宏源集团投资建设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3360" y="390525"/>
            <a:ext cx="105016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煤炭企业多元化经营？</a:t>
            </a: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民营企业的积极探索</a:t>
            </a: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451735" y="2842260"/>
            <a:ext cx="9538335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5400" b="1">
                <a:solidFill>
                  <a:schemeClr val="bg1"/>
                </a:solidFill>
                <a:sym typeface="+mn-ea"/>
              </a:rPr>
              <a:t>山西省焦化行业绿色低碳转型</a:t>
            </a:r>
            <a:endParaRPr lang="zh-CN" altLang="en-US" sz="5400" b="1">
              <a:solidFill>
                <a:schemeClr val="bg1"/>
              </a:solidFill>
              <a:sym typeface="+mn-ea"/>
            </a:endParaRPr>
          </a:p>
          <a:p>
            <a:pPr algn="l"/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55650" y="2229485"/>
            <a:ext cx="3211195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11500" b="1">
                <a:solidFill>
                  <a:schemeClr val="bg1"/>
                </a:solidFill>
                <a:sym typeface="+mn-ea"/>
              </a:rPr>
              <a:t>03</a:t>
            </a:r>
            <a:br>
              <a:rPr lang="zh-CN" altLang="en-US" sz="11500" b="1">
                <a:solidFill>
                  <a:schemeClr val="bg1"/>
                </a:solidFill>
                <a:sym typeface="+mn-ea"/>
              </a:rPr>
            </a:br>
            <a:endParaRPr lang="zh-CN" altLang="en-US" sz="115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8010" y="184150"/>
            <a:ext cx="998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发展定位转变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165225" y="873125"/>
            <a:ext cx="9885045" cy="5469810"/>
            <a:chOff x="1835" y="1375"/>
            <a:chExt cx="14759" cy="8481"/>
          </a:xfrm>
        </p:grpSpPr>
        <p:cxnSp>
          <p:nvCxnSpPr>
            <p:cNvPr id="73" name="直接连接符 72"/>
            <p:cNvCxnSpPr>
              <a:stCxn id="74" idx="2"/>
              <a:endCxn id="76" idx="6"/>
            </p:cNvCxnSpPr>
            <p:nvPr/>
          </p:nvCxnSpPr>
          <p:spPr>
            <a:xfrm>
              <a:off x="3425" y="8511"/>
              <a:ext cx="12396" cy="0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3425" y="8368"/>
              <a:ext cx="283" cy="284"/>
            </a:xfrm>
            <a:prstGeom prst="ellipse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5217" y="8368"/>
              <a:ext cx="283" cy="284"/>
            </a:xfrm>
            <a:prstGeom prst="ellipse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5538" y="8368"/>
              <a:ext cx="283" cy="284"/>
            </a:xfrm>
            <a:prstGeom prst="ellipse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7335" y="8368"/>
              <a:ext cx="283" cy="284"/>
            </a:xfrm>
            <a:prstGeom prst="ellipse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2248" y="8368"/>
              <a:ext cx="283" cy="284"/>
            </a:xfrm>
            <a:prstGeom prst="ellipse">
              <a:avLst/>
            </a:prstGeom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835" y="2030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全国布局</a:t>
              </a:r>
              <a:endParaRPr lang="zh-CN" altLang="en-US" sz="1600" b="1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835" y="2850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产业链</a:t>
              </a:r>
              <a:endParaRPr lang="zh-CN" altLang="en-US" sz="1600" b="1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835" y="4878"/>
              <a:ext cx="1829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产业生命周期</a:t>
              </a:r>
              <a:endParaRPr lang="zh-CN" altLang="en-US" sz="1600" b="1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835" y="3670"/>
              <a:ext cx="1829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山西经济发展</a:t>
              </a:r>
              <a:endParaRPr lang="zh-CN" altLang="en-US" sz="1600" b="1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35" y="6086"/>
              <a:ext cx="1829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焦化企业组织方式</a:t>
              </a:r>
              <a:endParaRPr lang="zh-CN" altLang="en-US" sz="1600" b="1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835" y="7294"/>
              <a:ext cx="1829" cy="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焦化副产品深加工</a:t>
              </a:r>
              <a:endParaRPr lang="zh-CN" altLang="en-US" sz="1600" b="1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435" y="9258"/>
              <a:ext cx="240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达峰平台期</a:t>
              </a:r>
              <a:endParaRPr lang="zh-CN" altLang="en-US" sz="1600" b="1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5305" y="9333"/>
              <a:ext cx="211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加速减排期</a:t>
              </a:r>
              <a:endParaRPr lang="zh-CN" altLang="en-US" sz="1600" b="1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562" y="8689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b="1"/>
                <a:t>2030</a:t>
              </a:r>
              <a:r>
                <a:rPr lang="zh-CN" altLang="en-US" sz="1600" b="1"/>
                <a:t>年</a:t>
              </a:r>
              <a:endParaRPr lang="zh-CN" altLang="en-US" sz="1600" b="1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686" y="9258"/>
              <a:ext cx="2096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深度减排期</a:t>
              </a:r>
              <a:endParaRPr lang="zh-CN" altLang="en-US" sz="1600" b="1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2999" y="9258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/>
                <a:t>碳中和期</a:t>
              </a:r>
              <a:endParaRPr lang="zh-CN" altLang="en-US" sz="1600" b="1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4444" y="8727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b="1"/>
                <a:t>2025</a:t>
              </a:r>
              <a:r>
                <a:rPr lang="zh-CN" altLang="en-US" sz="1600" b="1"/>
                <a:t>年</a:t>
              </a:r>
              <a:endParaRPr lang="zh-CN" altLang="en-US" sz="1600" b="1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338" y="8690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b="1"/>
                <a:t>2022</a:t>
              </a:r>
              <a:r>
                <a:rPr lang="zh-CN" altLang="en-US" sz="1600" b="1"/>
                <a:t>年</a:t>
              </a:r>
              <a:endParaRPr lang="zh-CN" altLang="en-US" sz="1600" b="1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1475" y="8727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b="1"/>
                <a:t>2050</a:t>
              </a:r>
              <a:r>
                <a:rPr lang="zh-CN" altLang="en-US" sz="1600" b="1"/>
                <a:t>年</a:t>
              </a:r>
              <a:endParaRPr lang="zh-CN" altLang="en-US" sz="1600" b="1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4765" y="8715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b="1"/>
                <a:t>2060</a:t>
              </a:r>
              <a:r>
                <a:rPr lang="zh-CN" altLang="en-US" sz="1600" b="1"/>
                <a:t>年</a:t>
              </a:r>
              <a:endParaRPr lang="zh-CN" altLang="en-US" sz="1600" b="1"/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>
              <a:off x="3572" y="1375"/>
              <a:ext cx="93" cy="7280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95" name="文本框 94"/>
            <p:cNvSpPr txBox="1"/>
            <p:nvPr/>
          </p:nvSpPr>
          <p:spPr>
            <a:xfrm>
              <a:off x="3973" y="1981"/>
              <a:ext cx="8229" cy="523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全国焦炭生产基地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2321" y="1981"/>
              <a:ext cx="3499" cy="531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noAutofit/>
            </a:bodyPr>
            <a:p>
              <a:pPr marL="0" lvl="1" indent="0" algn="ctr" fontAlgn="auto"/>
              <a:r>
                <a:rPr lang="zh-CN" sz="1200">
                  <a:latin typeface="微软雅黑" panose="020B0503020204020204" charset="-122"/>
                  <a:ea typeface="微软雅黑" panose="020B0503020204020204" charset="-122"/>
                </a:rPr>
                <a:t>全国最后退出焦化产业的省份</a:t>
              </a:r>
              <a:endParaRPr lang="zh-CN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973" y="2850"/>
              <a:ext cx="5681" cy="523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钢铁行业重要的原材料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8819" y="8655"/>
              <a:ext cx="1829" cy="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b="1"/>
                <a:t>2040</a:t>
              </a:r>
              <a:r>
                <a:rPr lang="zh-CN" altLang="en-US" sz="1600" b="1"/>
                <a:t>年</a:t>
              </a:r>
              <a:endParaRPr lang="zh-CN" altLang="en-US" sz="1600" b="1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9755" y="2850"/>
              <a:ext cx="2494" cy="531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noAutofit/>
            </a:bodyPr>
            <a:p>
              <a:pPr indent="0" algn="ctr"/>
              <a:r>
                <a:rPr lang="zh-CN" sz="1200">
                  <a:latin typeface="微软雅黑" panose="020B0503020204020204" charset="-122"/>
                  <a:ea typeface="微软雅黑" panose="020B0503020204020204" charset="-122"/>
                </a:rPr>
                <a:t>保障钢铁产业链安全</a:t>
              </a:r>
              <a:endParaRPr lang="zh-CN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2450" y="2850"/>
              <a:ext cx="3370" cy="531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no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支撑钢铁产业链安全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973" y="3864"/>
              <a:ext cx="3450" cy="52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经济支柱</a:t>
              </a:r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产业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7618" y="3864"/>
              <a:ext cx="2036" cy="52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基础产业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9755" y="3864"/>
              <a:ext cx="6064" cy="52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低经济</a:t>
              </a:r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贡献产业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3973" y="4878"/>
              <a:ext cx="3028" cy="523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成熟期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7106" y="4878"/>
              <a:ext cx="8712" cy="523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衰退期（衰而不</a:t>
              </a:r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亡）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3973" y="6187"/>
              <a:ext cx="5681" cy="523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独立焦化企业</a:t>
              </a:r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为主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9755" y="6171"/>
              <a:ext cx="2695" cy="543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noAutofit/>
            </a:bodyPr>
            <a:p>
              <a:pPr indent="0" algn="ctr"/>
              <a:r>
                <a:rPr lang="zh-CN" sz="1200">
                  <a:latin typeface="微软雅黑" panose="020B0503020204020204" charset="-122"/>
                  <a:ea typeface="微软雅黑" panose="020B0503020204020204" charset="-122"/>
                </a:rPr>
                <a:t>独立焦化与钢焦并重</a:t>
              </a:r>
              <a:endParaRPr lang="zh-CN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2645" y="6171"/>
              <a:ext cx="3174" cy="543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no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钢焦企业为主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3974" y="7349"/>
              <a:ext cx="3450" cy="52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高附加值利用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7501" y="7349"/>
              <a:ext cx="8317" cy="52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高附加值固碳</a:t>
              </a:r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利用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8010" y="184150"/>
            <a:ext cx="998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转型路径探讨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9" name="箭头: 右 4"/>
          <p:cNvSpPr/>
          <p:nvPr/>
        </p:nvSpPr>
        <p:spPr>
          <a:xfrm>
            <a:off x="476885" y="758825"/>
            <a:ext cx="10878185" cy="638175"/>
          </a:xfrm>
          <a:prstGeom prst="rightArrow">
            <a:avLst/>
          </a:prstGeom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17"/>
          <p:cNvSpPr txBox="1"/>
          <p:nvPr/>
        </p:nvSpPr>
        <p:spPr>
          <a:xfrm>
            <a:off x="3253740" y="924560"/>
            <a:ext cx="85598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2025</a:t>
            </a: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</a:t>
            </a:r>
            <a:endParaRPr lang="zh-CN" altLang="en-US" sz="1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17"/>
          <p:cNvSpPr txBox="1"/>
          <p:nvPr/>
        </p:nvSpPr>
        <p:spPr>
          <a:xfrm>
            <a:off x="5227955" y="924560"/>
            <a:ext cx="91694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2030</a:t>
            </a: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</a:t>
            </a:r>
            <a:endParaRPr lang="zh-CN" altLang="en-US" sz="1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文本框 17"/>
          <p:cNvSpPr txBox="1"/>
          <p:nvPr/>
        </p:nvSpPr>
        <p:spPr>
          <a:xfrm>
            <a:off x="7519035" y="929640"/>
            <a:ext cx="94170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2050</a:t>
            </a: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</a:t>
            </a:r>
            <a:endParaRPr lang="zh-CN" altLang="en-US" sz="1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17"/>
          <p:cNvSpPr txBox="1"/>
          <p:nvPr/>
        </p:nvSpPr>
        <p:spPr>
          <a:xfrm>
            <a:off x="9429750" y="929640"/>
            <a:ext cx="89090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2060</a:t>
            </a:r>
            <a:r>
              <a:rPr lang="zh-CN" altLang="en-US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年</a:t>
            </a:r>
            <a:endParaRPr lang="zh-CN" altLang="en-US" sz="1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407160" y="1879600"/>
            <a:ext cx="1307465" cy="28829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焦炭产能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箭头: 五边形 16"/>
          <p:cNvSpPr/>
          <p:nvPr/>
        </p:nvSpPr>
        <p:spPr>
          <a:xfrm>
            <a:off x="2849245" y="1879600"/>
            <a:ext cx="194373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14300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箭头: 五边形 17"/>
          <p:cNvSpPr/>
          <p:nvPr/>
        </p:nvSpPr>
        <p:spPr>
          <a:xfrm>
            <a:off x="4860925" y="1864360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13000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万吨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9" name="箭头: 五边形 18"/>
          <p:cNvSpPr/>
          <p:nvPr/>
        </p:nvSpPr>
        <p:spPr>
          <a:xfrm>
            <a:off x="6737985" y="1864360"/>
            <a:ext cx="2592070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3500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万吨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0" name="箭头: 五边形 19"/>
          <p:cNvSpPr/>
          <p:nvPr/>
        </p:nvSpPr>
        <p:spPr>
          <a:xfrm>
            <a:off x="9349105" y="1863090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1500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407160" y="2617470"/>
            <a:ext cx="1307465" cy="28829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焦炭产量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箭头: 五边形 20"/>
          <p:cNvSpPr/>
          <p:nvPr/>
        </p:nvSpPr>
        <p:spPr>
          <a:xfrm>
            <a:off x="2849245" y="2617470"/>
            <a:ext cx="194373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9200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箭头: 五边形 21"/>
          <p:cNvSpPr/>
          <p:nvPr/>
        </p:nvSpPr>
        <p:spPr>
          <a:xfrm>
            <a:off x="4860925" y="2630170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6600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箭头: 五边形 22"/>
          <p:cNvSpPr/>
          <p:nvPr/>
        </p:nvSpPr>
        <p:spPr>
          <a:xfrm>
            <a:off x="6737985" y="2603500"/>
            <a:ext cx="2592070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2300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箭头: 五边形 23"/>
          <p:cNvSpPr/>
          <p:nvPr/>
        </p:nvSpPr>
        <p:spPr>
          <a:xfrm>
            <a:off x="9349105" y="2605405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1100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407160" y="2983865"/>
            <a:ext cx="1307465" cy="28829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产量份额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箭头: 五边形 25"/>
          <p:cNvSpPr/>
          <p:nvPr/>
        </p:nvSpPr>
        <p:spPr>
          <a:xfrm>
            <a:off x="2849245" y="2983865"/>
            <a:ext cx="194373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23%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" name="箭头: 五边形 26"/>
          <p:cNvSpPr/>
          <p:nvPr/>
        </p:nvSpPr>
        <p:spPr>
          <a:xfrm>
            <a:off x="4860925" y="3020060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23%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箭头: 五边形 27"/>
          <p:cNvSpPr/>
          <p:nvPr/>
        </p:nvSpPr>
        <p:spPr>
          <a:xfrm>
            <a:off x="6735445" y="3020060"/>
            <a:ext cx="2592070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25%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箭头: 五边形 28"/>
          <p:cNvSpPr/>
          <p:nvPr/>
        </p:nvSpPr>
        <p:spPr>
          <a:xfrm>
            <a:off x="9349105" y="3020060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25%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以上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文本框 17"/>
          <p:cNvSpPr txBox="1"/>
          <p:nvPr/>
        </p:nvSpPr>
        <p:spPr>
          <a:xfrm>
            <a:off x="521335" y="2273300"/>
            <a:ext cx="6267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sz="1200" b="1" kern="0" dirty="0">
                <a:solidFill>
                  <a:srgbClr val="70AD47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严控产能产量</a:t>
            </a:r>
            <a:endParaRPr lang="zh-CN" sz="1200" b="1" kern="0" dirty="0">
              <a:solidFill>
                <a:srgbClr val="70AD47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13" name="文本框 17"/>
          <p:cNvSpPr txBox="1"/>
          <p:nvPr/>
        </p:nvSpPr>
        <p:spPr>
          <a:xfrm>
            <a:off x="521335" y="3452495"/>
            <a:ext cx="6267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sz="1200" b="1" kern="0" dirty="0">
                <a:solidFill>
                  <a:srgbClr val="5B9BD5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开展节能改造</a:t>
            </a:r>
            <a:endParaRPr lang="zh-CN" sz="1200" b="1" kern="0" dirty="0">
              <a:solidFill>
                <a:srgbClr val="5B9BD5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18" name="文本框 17"/>
          <p:cNvSpPr txBox="1"/>
          <p:nvPr/>
        </p:nvSpPr>
        <p:spPr>
          <a:xfrm>
            <a:off x="476885" y="929640"/>
            <a:ext cx="249872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4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山西省焦化行业碳中和路线图</a:t>
            </a:r>
            <a:endParaRPr lang="zh-CN" altLang="en-US" sz="14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左大括号 118"/>
          <p:cNvSpPr/>
          <p:nvPr/>
        </p:nvSpPr>
        <p:spPr>
          <a:xfrm>
            <a:off x="1257935" y="1917700"/>
            <a:ext cx="76200" cy="1391285"/>
          </a:xfrm>
          <a:prstGeom prst="leftBrace">
            <a:avLst/>
          </a:prstGeom>
          <a:ln>
            <a:solidFill>
              <a:srgbClr val="70AD47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20" name="左大括号 119"/>
          <p:cNvSpPr/>
          <p:nvPr/>
        </p:nvSpPr>
        <p:spPr>
          <a:xfrm>
            <a:off x="1224915" y="3373755"/>
            <a:ext cx="98425" cy="70612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5B9BD5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21" name="文本框 17"/>
          <p:cNvSpPr txBox="1"/>
          <p:nvPr/>
        </p:nvSpPr>
        <p:spPr>
          <a:xfrm>
            <a:off x="333375" y="1879600"/>
            <a:ext cx="107823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路径举措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" name="文本框 17"/>
          <p:cNvSpPr txBox="1"/>
          <p:nvPr/>
        </p:nvSpPr>
        <p:spPr>
          <a:xfrm>
            <a:off x="521335" y="4255770"/>
            <a:ext cx="6267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sz="1200" b="1" kern="0" dirty="0">
                <a:solidFill>
                  <a:srgbClr val="3ABAE9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实施能源替代</a:t>
            </a:r>
            <a:endParaRPr lang="zh-CN" sz="1200" b="1" kern="0" dirty="0">
              <a:solidFill>
                <a:srgbClr val="3ABAE9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3" name="左大括号 122"/>
          <p:cNvSpPr/>
          <p:nvPr/>
        </p:nvSpPr>
        <p:spPr>
          <a:xfrm>
            <a:off x="1237615" y="4255770"/>
            <a:ext cx="99695" cy="570230"/>
          </a:xfrm>
          <a:prstGeom prst="leftBrace">
            <a:avLst/>
          </a:prstGeom>
          <a:ln>
            <a:solidFill>
              <a:srgbClr val="3ABAE9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24" name="矩形 123"/>
          <p:cNvSpPr/>
          <p:nvPr/>
        </p:nvSpPr>
        <p:spPr>
          <a:xfrm>
            <a:off x="1407160" y="4173220"/>
            <a:ext cx="1307465" cy="288290"/>
          </a:xfrm>
          <a:prstGeom prst="rect">
            <a:avLst/>
          </a:prstGeom>
          <a:solidFill>
            <a:srgbClr val="3ABAE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分布式光伏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箭头: 五边形 25"/>
          <p:cNvSpPr/>
          <p:nvPr/>
        </p:nvSpPr>
        <p:spPr>
          <a:xfrm>
            <a:off x="2849245" y="4163060"/>
            <a:ext cx="194373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10%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企业布局光伏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箭头: 五边形 26"/>
          <p:cNvSpPr/>
          <p:nvPr/>
        </p:nvSpPr>
        <p:spPr>
          <a:xfrm>
            <a:off x="4842510" y="4163695"/>
            <a:ext cx="180022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50%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企业布局光伏</a:t>
            </a:r>
            <a:endParaRPr 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0" name="箭头: 五边形 27"/>
          <p:cNvSpPr/>
          <p:nvPr/>
        </p:nvSpPr>
        <p:spPr>
          <a:xfrm>
            <a:off x="6704965" y="4163695"/>
            <a:ext cx="259270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企业布局光伏</a:t>
            </a:r>
            <a:endParaRPr 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1" name="箭头: 五边形 28"/>
          <p:cNvSpPr/>
          <p:nvPr/>
        </p:nvSpPr>
        <p:spPr>
          <a:xfrm>
            <a:off x="9349740" y="4163695"/>
            <a:ext cx="180022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企业布局光伏</a:t>
            </a:r>
            <a:endParaRPr 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1407160" y="3419475"/>
            <a:ext cx="1307465" cy="288290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solidFill>
              <a:srgbClr val="5B9BD5">
                <a:lumMod val="75000"/>
              </a:srgbClr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单位产品能耗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箭头: 五边形 25"/>
          <p:cNvSpPr/>
          <p:nvPr/>
        </p:nvSpPr>
        <p:spPr>
          <a:xfrm>
            <a:off x="2849245" y="3373755"/>
            <a:ext cx="1943735" cy="288290"/>
          </a:xfrm>
          <a:prstGeom prst="homePlate">
            <a:avLst/>
          </a:prstGeom>
          <a:solidFill>
            <a:srgbClr val="BDD7E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115kgce/t</a:t>
            </a:r>
            <a:endParaRPr 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箭头: 五边形 26"/>
          <p:cNvSpPr/>
          <p:nvPr/>
        </p:nvSpPr>
        <p:spPr>
          <a:xfrm>
            <a:off x="4831080" y="3409950"/>
            <a:ext cx="1800225" cy="288290"/>
          </a:xfrm>
          <a:prstGeom prst="homePlate">
            <a:avLst/>
          </a:prstGeom>
          <a:solidFill>
            <a:srgbClr val="BDD7E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110</a:t>
            </a:r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kgce/t</a:t>
            </a:r>
            <a:endParaRPr 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5" name="箭头: 五边形 27"/>
          <p:cNvSpPr/>
          <p:nvPr/>
        </p:nvSpPr>
        <p:spPr>
          <a:xfrm>
            <a:off x="6705600" y="3409950"/>
            <a:ext cx="2592070" cy="288290"/>
          </a:xfrm>
          <a:prstGeom prst="homePlate">
            <a:avLst/>
          </a:prstGeom>
          <a:solidFill>
            <a:srgbClr val="BDD7E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98kgce/t</a:t>
            </a:r>
            <a:endParaRPr 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9" name="箭头: 五边形 28"/>
          <p:cNvSpPr/>
          <p:nvPr/>
        </p:nvSpPr>
        <p:spPr>
          <a:xfrm>
            <a:off x="9349105" y="3409950"/>
            <a:ext cx="1800225" cy="288290"/>
          </a:xfrm>
          <a:prstGeom prst="homePlate">
            <a:avLst/>
          </a:prstGeom>
          <a:solidFill>
            <a:srgbClr val="BDD7E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96</a:t>
            </a:r>
            <a:r>
              <a:rPr 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kgce/t</a:t>
            </a:r>
            <a:endParaRPr 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407160" y="2249805"/>
            <a:ext cx="1307465" cy="288290"/>
          </a:xfrm>
          <a:prstGeom prst="rect">
            <a:avLst/>
          </a:prstGeom>
          <a:solidFill>
            <a:srgbClr val="70AD47">
              <a:lumMod val="7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装备水平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" name="箭头: 五边形 16"/>
          <p:cNvSpPr/>
          <p:nvPr/>
        </p:nvSpPr>
        <p:spPr>
          <a:xfrm>
            <a:off x="2849245" y="2249805"/>
            <a:ext cx="194373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全面关停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4.3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米焦炉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2" name="箭头: 五边形 17"/>
          <p:cNvSpPr/>
          <p:nvPr/>
        </p:nvSpPr>
        <p:spPr>
          <a:xfrm>
            <a:off x="4860925" y="2234565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5.5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米及以上：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" name="箭头: 五边形 18"/>
          <p:cNvSpPr/>
          <p:nvPr/>
        </p:nvSpPr>
        <p:spPr>
          <a:xfrm>
            <a:off x="6737985" y="2234565"/>
            <a:ext cx="2592070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米及以上：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4" name="箭头: 五边形 19"/>
          <p:cNvSpPr/>
          <p:nvPr/>
        </p:nvSpPr>
        <p:spPr>
          <a:xfrm>
            <a:off x="9349105" y="2233295"/>
            <a:ext cx="1800225" cy="288290"/>
          </a:xfrm>
          <a:prstGeom prst="homePlate">
            <a:avLst/>
          </a:prstGeom>
          <a:solidFill>
            <a:srgbClr val="70AD47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6.5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米及以上：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0" name="文本框 17"/>
          <p:cNvSpPr txBox="1"/>
          <p:nvPr/>
        </p:nvSpPr>
        <p:spPr>
          <a:xfrm>
            <a:off x="521335" y="4996180"/>
            <a:ext cx="62674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D7D31">
                    <a:lumMod val="75000"/>
                  </a:srgbClr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200" b="1" dirty="0">
                <a:solidFill>
                  <a:srgbClr val="543E6D"/>
                </a:solidFill>
                <a:latin typeface="微软雅黑" panose="020B0503020204020204" charset="-122"/>
                <a:ea typeface="微软雅黑" panose="020B0503020204020204" charset="-122"/>
              </a:rPr>
              <a:t>发展负碳技术</a:t>
            </a:r>
            <a:endParaRPr lang="zh-CN" altLang="en-US" sz="1200" b="1" dirty="0">
              <a:solidFill>
                <a:srgbClr val="543E6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1407160" y="4970145"/>
            <a:ext cx="1307465" cy="281305"/>
          </a:xfrm>
          <a:prstGeom prst="rect">
            <a:avLst/>
          </a:prstGeom>
          <a:solidFill>
            <a:srgbClr val="543E6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生态固碳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箭头: 五边形 25"/>
          <p:cNvSpPr/>
          <p:nvPr/>
        </p:nvSpPr>
        <p:spPr>
          <a:xfrm>
            <a:off x="2849245" y="4963795"/>
            <a:ext cx="8300085" cy="281305"/>
          </a:xfrm>
          <a:prstGeom prst="homePlate">
            <a:avLst/>
          </a:prstGeom>
          <a:solidFill>
            <a:srgbClr val="F0DAF7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在厂区内植树造林，打造花园式工厂</a:t>
            </a:r>
            <a:endParaRPr 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左大括号 152"/>
          <p:cNvSpPr/>
          <p:nvPr/>
        </p:nvSpPr>
        <p:spPr>
          <a:xfrm>
            <a:off x="1238885" y="4982845"/>
            <a:ext cx="76200" cy="633730"/>
          </a:xfrm>
          <a:prstGeom prst="leftBrace">
            <a:avLst/>
          </a:prstGeom>
          <a:noFill/>
          <a:ln>
            <a:solidFill>
              <a:srgbClr val="543E6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D7D31">
                    <a:lumMod val="75000"/>
                  </a:srgbClr>
                </a:solidFill>
              </a14:hiddenFill>
            </a:ext>
          </a:extLst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54" name="矩形 153"/>
          <p:cNvSpPr/>
          <p:nvPr/>
        </p:nvSpPr>
        <p:spPr>
          <a:xfrm>
            <a:off x="1407160" y="5323205"/>
            <a:ext cx="1307465" cy="281305"/>
          </a:xfrm>
          <a:prstGeom prst="rect">
            <a:avLst/>
          </a:prstGeom>
          <a:solidFill>
            <a:srgbClr val="543E6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碳捕集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箭头: 五边形 25"/>
          <p:cNvSpPr/>
          <p:nvPr/>
        </p:nvSpPr>
        <p:spPr>
          <a:xfrm>
            <a:off x="2849245" y="5316855"/>
            <a:ext cx="1943735" cy="288290"/>
          </a:xfrm>
          <a:prstGeom prst="homePlate">
            <a:avLst/>
          </a:prstGeom>
          <a:solidFill>
            <a:srgbClr val="F0DAF7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总结示范项目经验</a:t>
            </a:r>
            <a:endParaRPr 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箭头: 五边形 26"/>
          <p:cNvSpPr/>
          <p:nvPr/>
        </p:nvSpPr>
        <p:spPr>
          <a:xfrm>
            <a:off x="4842510" y="5317490"/>
            <a:ext cx="1800225" cy="281305"/>
          </a:xfrm>
          <a:prstGeom prst="homePlate">
            <a:avLst/>
          </a:prstGeom>
          <a:solidFill>
            <a:srgbClr val="F0DAF7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建成运行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个示范项目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7" name="箭头: 五边形 27"/>
          <p:cNvSpPr/>
          <p:nvPr/>
        </p:nvSpPr>
        <p:spPr>
          <a:xfrm>
            <a:off x="6717030" y="5317490"/>
            <a:ext cx="2592070" cy="281305"/>
          </a:xfrm>
          <a:prstGeom prst="homePlate">
            <a:avLst/>
          </a:prstGeom>
          <a:solidFill>
            <a:srgbClr val="F0DAF7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建成运行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个示范项目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8" name="箭头: 五边形 28"/>
          <p:cNvSpPr/>
          <p:nvPr/>
        </p:nvSpPr>
        <p:spPr>
          <a:xfrm>
            <a:off x="9349105" y="5317490"/>
            <a:ext cx="1800225" cy="281305"/>
          </a:xfrm>
          <a:prstGeom prst="homePlate">
            <a:avLst/>
          </a:prstGeom>
          <a:solidFill>
            <a:srgbClr val="F0DAF7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保留的焦化项目全部配套碳捕集装置</a:t>
            </a:r>
            <a:endParaRPr lang="zh-CN" altLang="en-US" sz="1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1407160" y="3790950"/>
            <a:ext cx="1307465" cy="288290"/>
          </a:xfrm>
          <a:prstGeom prst="rect">
            <a:avLst/>
          </a:prstGeom>
          <a:solidFill>
            <a:srgbClr val="5B9BD5">
              <a:lumMod val="75000"/>
            </a:srgbClr>
          </a:solidFill>
          <a:ln>
            <a:solidFill>
              <a:srgbClr val="5B9BD5">
                <a:lumMod val="75000"/>
              </a:srgbClr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先进节能技术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0" name="箭头: 五边形 25"/>
          <p:cNvSpPr/>
          <p:nvPr/>
        </p:nvSpPr>
        <p:spPr>
          <a:xfrm>
            <a:off x="2849245" y="3773170"/>
            <a:ext cx="1943735" cy="288290"/>
          </a:xfrm>
          <a:prstGeom prst="homePlate">
            <a:avLst/>
          </a:prstGeom>
          <a:solidFill>
            <a:srgbClr val="BDD7E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0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干熄焦改造、余能回收利用等成熟技术</a:t>
            </a:r>
            <a:endParaRPr lang="zh-CN" altLang="en-US" sz="10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1" name="箭头: 五边形 26"/>
          <p:cNvSpPr/>
          <p:nvPr/>
        </p:nvSpPr>
        <p:spPr>
          <a:xfrm>
            <a:off x="4878070" y="3773170"/>
            <a:ext cx="6271260" cy="288290"/>
          </a:xfrm>
          <a:prstGeom prst="homePlate">
            <a:avLst/>
          </a:prstGeom>
          <a:solidFill>
            <a:srgbClr val="BDD7EE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应用先进节能技术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2" name="文本框 17"/>
          <p:cNvSpPr txBox="1"/>
          <p:nvPr/>
        </p:nvSpPr>
        <p:spPr>
          <a:xfrm>
            <a:off x="521335" y="5954395"/>
            <a:ext cx="6267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sz="1200" b="1" kern="0" dirty="0">
                <a:solidFill>
                  <a:srgbClr val="FFC00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延伸产业链</a:t>
            </a:r>
            <a:endParaRPr lang="zh-CN" sz="1200" b="1" kern="0" dirty="0">
              <a:solidFill>
                <a:srgbClr val="FFC00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1407160" y="5745480"/>
            <a:ext cx="1307465" cy="288290"/>
          </a:xfrm>
          <a:prstGeom prst="rect">
            <a:avLst/>
          </a:prstGeom>
          <a:solidFill>
            <a:srgbClr val="FFC000">
              <a:lumMod val="7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焦炉煤气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1407160" y="6099810"/>
            <a:ext cx="1307465" cy="288290"/>
          </a:xfrm>
          <a:prstGeom prst="rect">
            <a:avLst/>
          </a:prstGeom>
          <a:solidFill>
            <a:srgbClr val="FFC000">
              <a:lumMod val="7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煤焦油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1407160" y="6453505"/>
            <a:ext cx="1307465" cy="288290"/>
          </a:xfrm>
          <a:prstGeom prst="rect">
            <a:avLst/>
          </a:prstGeom>
          <a:solidFill>
            <a:srgbClr val="FFC000">
              <a:lumMod val="75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粗苯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箭头: 五边形 32"/>
          <p:cNvSpPr/>
          <p:nvPr/>
        </p:nvSpPr>
        <p:spPr>
          <a:xfrm>
            <a:off x="4895850" y="6453505"/>
            <a:ext cx="6252845" cy="288290"/>
          </a:xfrm>
          <a:prstGeom prst="homePlate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向精苯、甲苯、二甲苯等下游延伸发展高端精细化工产品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" name="左大括号 166"/>
          <p:cNvSpPr/>
          <p:nvPr/>
        </p:nvSpPr>
        <p:spPr>
          <a:xfrm>
            <a:off x="1246505" y="5735320"/>
            <a:ext cx="76200" cy="1082675"/>
          </a:xfrm>
          <a:prstGeom prst="leftBrace">
            <a:avLst/>
          </a:prstGeom>
          <a:ln>
            <a:solidFill>
              <a:srgbClr val="FFC000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68" name="矩形 167"/>
          <p:cNvSpPr/>
          <p:nvPr/>
        </p:nvSpPr>
        <p:spPr>
          <a:xfrm>
            <a:off x="1407160" y="4537075"/>
            <a:ext cx="1307465" cy="288290"/>
          </a:xfrm>
          <a:prstGeom prst="rect">
            <a:avLst/>
          </a:prstGeom>
          <a:solidFill>
            <a:srgbClr val="3ABAE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清洁能源车辆</a:t>
            </a:r>
            <a:endParaRPr lang="zh-CN" altLang="en-US" sz="1200" b="1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9" name="箭头: 五边形 25"/>
          <p:cNvSpPr/>
          <p:nvPr/>
        </p:nvSpPr>
        <p:spPr>
          <a:xfrm>
            <a:off x="2849245" y="4526915"/>
            <a:ext cx="194373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10%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箭头: 五边形 26"/>
          <p:cNvSpPr/>
          <p:nvPr/>
        </p:nvSpPr>
        <p:spPr>
          <a:xfrm>
            <a:off x="4842510" y="4527550"/>
            <a:ext cx="180022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应用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50%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1" name="箭头: 五边形 27"/>
          <p:cNvSpPr/>
          <p:nvPr/>
        </p:nvSpPr>
        <p:spPr>
          <a:xfrm>
            <a:off x="6704965" y="4527550"/>
            <a:ext cx="259270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应用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80%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2" name="箭头: 五边形 28"/>
          <p:cNvSpPr/>
          <p:nvPr/>
        </p:nvSpPr>
        <p:spPr>
          <a:xfrm>
            <a:off x="9349740" y="4527550"/>
            <a:ext cx="1800225" cy="288290"/>
          </a:xfrm>
          <a:prstGeom prst="homePlate">
            <a:avLst/>
          </a:prstGeom>
          <a:solidFill>
            <a:srgbClr val="B9ECF8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应用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3" name="箭头: 五边形 32"/>
          <p:cNvSpPr/>
          <p:nvPr/>
        </p:nvSpPr>
        <p:spPr>
          <a:xfrm>
            <a:off x="4895850" y="6099810"/>
            <a:ext cx="6252845" cy="288290"/>
          </a:xfrm>
          <a:prstGeom prst="homePlate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制取高端医药、化工中间体和炭基新材料等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" name="箭头: 五边形 32"/>
          <p:cNvSpPr/>
          <p:nvPr/>
        </p:nvSpPr>
        <p:spPr>
          <a:xfrm>
            <a:off x="4897120" y="5745480"/>
            <a:ext cx="6251575" cy="288290"/>
          </a:xfrm>
          <a:prstGeom prst="homePlate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延伸发展高附加值化学品产业链</a:t>
            </a: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；发展焦炉煤气制氢；焦炉煤气炼钢；发展氢碳互补生产化学品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5" name="文本框 17"/>
          <p:cNvSpPr txBox="1"/>
          <p:nvPr/>
        </p:nvSpPr>
        <p:spPr>
          <a:xfrm>
            <a:off x="333375" y="1203325"/>
            <a:ext cx="107823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阶段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6" name="文本框 17"/>
          <p:cNvSpPr txBox="1"/>
          <p:nvPr/>
        </p:nvSpPr>
        <p:spPr>
          <a:xfrm>
            <a:off x="3187065" y="1203325"/>
            <a:ext cx="107823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达峰平台期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7" name="文本框 17"/>
          <p:cNvSpPr txBox="1"/>
          <p:nvPr/>
        </p:nvSpPr>
        <p:spPr>
          <a:xfrm>
            <a:off x="5111115" y="1203325"/>
            <a:ext cx="107823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加速减排期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8" name="文本框 17"/>
          <p:cNvSpPr txBox="1"/>
          <p:nvPr/>
        </p:nvSpPr>
        <p:spPr>
          <a:xfrm>
            <a:off x="7426960" y="1203325"/>
            <a:ext cx="107823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深度减排期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9" name="文本框 17"/>
          <p:cNvSpPr txBox="1"/>
          <p:nvPr/>
        </p:nvSpPr>
        <p:spPr>
          <a:xfrm>
            <a:off x="9384665" y="1203325"/>
            <a:ext cx="107823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Calibri" panose="020F0502020204030204" charset="0"/>
                <a:ea typeface="+mn-ea"/>
                <a:cs typeface="+mn-ea"/>
              </a:defRPr>
            </a:lvl1pPr>
            <a:lvl2pPr marL="457200" indent="0">
              <a:defRPr sz="1100">
                <a:latin typeface="Calibri" panose="020F0502020204030204" charset="0"/>
                <a:ea typeface="+mn-ea"/>
                <a:cs typeface="+mn-ea"/>
              </a:defRPr>
            </a:lvl2pPr>
            <a:lvl3pPr marL="914400" indent="0">
              <a:defRPr sz="1100">
                <a:latin typeface="Calibri" panose="020F0502020204030204" charset="0"/>
                <a:ea typeface="+mn-ea"/>
                <a:cs typeface="+mn-ea"/>
              </a:defRPr>
            </a:lvl3pPr>
            <a:lvl4pPr marL="1371600" indent="0">
              <a:defRPr sz="1100">
                <a:latin typeface="Calibri" panose="020F0502020204030204" charset="0"/>
                <a:ea typeface="+mn-ea"/>
                <a:cs typeface="+mn-ea"/>
              </a:defRPr>
            </a:lvl4pPr>
            <a:lvl5pPr marL="1828800" indent="0">
              <a:defRPr sz="1100">
                <a:latin typeface="Calibri" panose="020F0502020204030204" charset="0"/>
                <a:ea typeface="+mn-ea"/>
                <a:cs typeface="+mn-ea"/>
              </a:defRPr>
            </a:lvl5pPr>
            <a:lvl6pPr marL="2286000" indent="0">
              <a:defRPr sz="1100">
                <a:latin typeface="Calibri" panose="020F0502020204030204" charset="0"/>
                <a:ea typeface="+mn-ea"/>
                <a:cs typeface="+mn-ea"/>
              </a:defRPr>
            </a:lvl6pPr>
            <a:lvl7pPr marL="2743200" indent="0">
              <a:defRPr sz="1100">
                <a:latin typeface="Calibri" panose="020F0502020204030204" charset="0"/>
                <a:ea typeface="+mn-ea"/>
                <a:cs typeface="+mn-ea"/>
              </a:defRPr>
            </a:lvl7pPr>
            <a:lvl8pPr marL="3200400" indent="0">
              <a:defRPr sz="1100">
                <a:latin typeface="Calibri" panose="020F0502020204030204" charset="0"/>
                <a:ea typeface="+mn-ea"/>
                <a:cs typeface="+mn-ea"/>
              </a:defRPr>
            </a:lvl8pPr>
            <a:lvl9pPr marL="3657600" indent="0">
              <a:defRPr sz="1100"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碳中和期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0" name="箭头: 五边形 32"/>
          <p:cNvSpPr/>
          <p:nvPr/>
        </p:nvSpPr>
        <p:spPr>
          <a:xfrm>
            <a:off x="2825115" y="5745480"/>
            <a:ext cx="1943735" cy="288290"/>
          </a:xfrm>
          <a:prstGeom prst="homePlate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推动已规划备案项目建设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1" name="箭头: 五边形 32"/>
          <p:cNvSpPr/>
          <p:nvPr/>
        </p:nvSpPr>
        <p:spPr>
          <a:xfrm>
            <a:off x="2825115" y="6099810"/>
            <a:ext cx="1943735" cy="288290"/>
          </a:xfrm>
          <a:prstGeom prst="homePlate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限制焦油初加工项目的建设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2" name="箭头: 五边形 32"/>
          <p:cNvSpPr/>
          <p:nvPr/>
        </p:nvSpPr>
        <p:spPr>
          <a:xfrm>
            <a:off x="2825115" y="6453505"/>
            <a:ext cx="1943735" cy="288290"/>
          </a:xfrm>
          <a:prstGeom prst="homePlate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限制粗苯精制项目的建设</a:t>
            </a:r>
            <a:endParaRPr lang="zh-CN" altLang="en-US" sz="12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996018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0" y="1064895"/>
            <a:ext cx="7957820" cy="472821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588010" y="184150"/>
            <a:ext cx="998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转型影响因素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23580" y="2167255"/>
            <a:ext cx="386842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2021-2025年：节能改造，62.5%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2026-2030年：粗钢需求，41.4%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2031-2035年：电炉钢发展，44.6%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2036-2060年：氢冶金发展，29.3%</a:t>
            </a:r>
            <a:endParaRPr lang="zh-CN" altLang="en-US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451735" y="2842260"/>
            <a:ext cx="9170670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5400" b="1">
                <a:solidFill>
                  <a:schemeClr val="bg1"/>
                </a:solidFill>
                <a:sym typeface="+mn-ea"/>
              </a:rPr>
              <a:t>山西煤炭、焦化行业特征</a:t>
            </a:r>
            <a:endParaRPr lang="zh-CN" altLang="en-US" sz="5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55650" y="2229485"/>
            <a:ext cx="3211195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11500" b="1">
                <a:solidFill>
                  <a:schemeClr val="bg1"/>
                </a:solidFill>
                <a:sym typeface="+mn-ea"/>
              </a:rPr>
              <a:t>01</a:t>
            </a:r>
            <a:br>
              <a:rPr lang="zh-CN" altLang="en-US" sz="11500" b="1">
                <a:solidFill>
                  <a:schemeClr val="bg1"/>
                </a:solidFill>
                <a:sym typeface="+mn-ea"/>
              </a:rPr>
            </a:br>
            <a:endParaRPr lang="zh-CN" altLang="en-US" sz="115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任意多边形: 形状 7"/>
          <p:cNvSpPr/>
          <p:nvPr>
            <p:custDataLst>
              <p:tags r:id="rId1"/>
            </p:custDataLst>
          </p:nvPr>
        </p:nvSpPr>
        <p:spPr>
          <a:xfrm>
            <a:off x="11073282" y="5893070"/>
            <a:ext cx="1116566" cy="968113"/>
          </a:xfrm>
          <a:custGeom>
            <a:avLst/>
            <a:gdLst>
              <a:gd name="connsiteX0" fmla="*/ 0 w 1116566"/>
              <a:gd name="connsiteY0" fmla="*/ 968113 h 968113"/>
              <a:gd name="connsiteX1" fmla="*/ 1116566 w 1116566"/>
              <a:gd name="connsiteY1" fmla="*/ 968113 h 968113"/>
              <a:gd name="connsiteX2" fmla="*/ 1116566 w 1116566"/>
              <a:gd name="connsiteY2" fmla="*/ 0 h 96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6566" h="968113">
                <a:moveTo>
                  <a:pt x="0" y="968113"/>
                </a:moveTo>
                <a:lnTo>
                  <a:pt x="1116566" y="968113"/>
                </a:lnTo>
                <a:lnTo>
                  <a:pt x="1116566" y="0"/>
                </a:lnTo>
                <a:close/>
              </a:path>
            </a:pathLst>
          </a:custGeom>
          <a:solidFill>
            <a:schemeClr val="accent3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>
            <p:custDataLst>
              <p:tags r:id="rId2"/>
            </p:custDataLst>
          </p:nvPr>
        </p:nvSpPr>
        <p:spPr>
          <a:xfrm>
            <a:off x="143781" y="0"/>
            <a:ext cx="994611" cy="6858001"/>
          </a:xfrm>
          <a:custGeom>
            <a:avLst/>
            <a:gdLst>
              <a:gd name="connsiteX0" fmla="*/ 0 w 1634832"/>
              <a:gd name="connsiteY0" fmla="*/ 0 h 6858001"/>
              <a:gd name="connsiteX1" fmla="*/ 261030 w 1634832"/>
              <a:gd name="connsiteY1" fmla="*/ 0 h 6858001"/>
              <a:gd name="connsiteX2" fmla="*/ 1634832 w 1634832"/>
              <a:gd name="connsiteY2" fmla="*/ 6858001 h 6858001"/>
              <a:gd name="connsiteX3" fmla="*/ 0 w 1634832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832" h="6858001">
                <a:moveTo>
                  <a:pt x="0" y="0"/>
                </a:moveTo>
                <a:lnTo>
                  <a:pt x="261030" y="0"/>
                </a:lnTo>
                <a:lnTo>
                  <a:pt x="1634832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3"/>
            </p:custDataLst>
          </p:nvPr>
        </p:nvSpPr>
        <p:spPr>
          <a:xfrm flipH="1">
            <a:off x="-600" y="5516409"/>
            <a:ext cx="12193200" cy="1341592"/>
          </a:xfrm>
          <a:prstGeom prst="rtTriangle">
            <a:avLst/>
          </a:prstGeom>
          <a:solidFill>
            <a:srgbClr val="91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任意多边形: 形状 11"/>
          <p:cNvSpPr/>
          <p:nvPr>
            <p:custDataLst>
              <p:tags r:id="rId4"/>
            </p:custDataLst>
          </p:nvPr>
        </p:nvSpPr>
        <p:spPr>
          <a:xfrm>
            <a:off x="-598" y="0"/>
            <a:ext cx="994611" cy="6858001"/>
          </a:xfrm>
          <a:custGeom>
            <a:avLst/>
            <a:gdLst>
              <a:gd name="connsiteX0" fmla="*/ 0 w 1634832"/>
              <a:gd name="connsiteY0" fmla="*/ 0 h 6858001"/>
              <a:gd name="connsiteX1" fmla="*/ 261030 w 1634832"/>
              <a:gd name="connsiteY1" fmla="*/ 0 h 6858001"/>
              <a:gd name="connsiteX2" fmla="*/ 1634832 w 1634832"/>
              <a:gd name="connsiteY2" fmla="*/ 6858001 h 6858001"/>
              <a:gd name="connsiteX3" fmla="*/ 0 w 1634832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832" h="6858001">
                <a:moveTo>
                  <a:pt x="0" y="0"/>
                </a:moveTo>
                <a:lnTo>
                  <a:pt x="261030" y="0"/>
                </a:lnTo>
                <a:lnTo>
                  <a:pt x="1634832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91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138570" y="358023"/>
            <a:ext cx="7924864" cy="106539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近中期转型建议：严控焦炭产能，建立生产灵活调控机制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1828246" y="2567618"/>
            <a:ext cx="928945" cy="9289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" name="TextBox 21"/>
          <p:cNvSpPr txBox="1"/>
          <p:nvPr>
            <p:custDataLst>
              <p:tags r:id="rId7"/>
            </p:custDataLst>
          </p:nvPr>
        </p:nvSpPr>
        <p:spPr>
          <a:xfrm>
            <a:off x="2923668" y="2604243"/>
            <a:ext cx="7591378" cy="8002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 spc="11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严控产能：顺应行业趋势，严格控制焦化行业产能规模，力争到2025年将产能控制在1.4亿吨以内，到2030年压减至1.2亿吨以下；</a:t>
            </a:r>
            <a:endParaRPr lang="zh-CN" altLang="en-US" sz="1700" spc="11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8"/>
            </p:custDataLst>
          </p:nvPr>
        </p:nvSpPr>
        <p:spPr>
          <a:xfrm>
            <a:off x="1861541" y="2567618"/>
            <a:ext cx="928945" cy="92894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r>
              <a:rPr lang="en-US" sz="2000" b="1" spc="300" dirty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Montserrat Black"/>
              </a:rPr>
              <a:t>01</a:t>
            </a:r>
            <a:endParaRPr lang="en-US" sz="2000" b="1" spc="300" dirty="0">
              <a:solidFill>
                <a:schemeClr val="tx1">
                  <a:alpha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Montserrat Black"/>
            </a:endParaRPr>
          </a:p>
        </p:txBody>
      </p:sp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>
            <a:off x="1828246" y="4275677"/>
            <a:ext cx="928945" cy="9289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8" name="TextBox 21"/>
          <p:cNvSpPr txBox="1"/>
          <p:nvPr>
            <p:custDataLst>
              <p:tags r:id="rId10"/>
            </p:custDataLst>
          </p:nvPr>
        </p:nvSpPr>
        <p:spPr>
          <a:xfrm>
            <a:off x="2923668" y="4312303"/>
            <a:ext cx="7591378" cy="8002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 spc="9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差异化生产机制：探索建立焦化行业能源消耗、碳排放、污染物排放指标与产量挂钩的约束机制，开展焦化企业级别认定，实施差异化生产</a:t>
            </a:r>
            <a:endParaRPr lang="zh-CN" altLang="en-US" sz="1700" spc="9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序号1" descr="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"/>
          <p:cNvSpPr txBox="1"/>
          <p:nvPr>
            <p:custDataLst>
              <p:tags r:id="rId11"/>
            </p:custDataLst>
          </p:nvPr>
        </p:nvSpPr>
        <p:spPr>
          <a:xfrm>
            <a:off x="1861541" y="4275677"/>
            <a:ext cx="928945" cy="92894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r>
              <a:rPr lang="en-US" sz="2000" b="1" spc="300" dirty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Montserrat Black"/>
              </a:rPr>
              <a:t>02</a:t>
            </a:r>
            <a:endParaRPr lang="en-US" sz="2000" b="1" spc="300" dirty="0">
              <a:solidFill>
                <a:schemeClr val="tx1">
                  <a:alpha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Montserrat Black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058932" y="1117922"/>
            <a:ext cx="3500837" cy="523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/data/cache/67b6af8b1c687dc2c2554d4291f19fae.jpg67b6af8b1c687dc2c2554d4291f19fa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32712" r="32712"/>
          <a:stretch>
            <a:fillRect/>
          </a:stretch>
        </p:blipFill>
        <p:spPr bwMode="auto">
          <a:xfrm>
            <a:off x="534300" y="505276"/>
            <a:ext cx="3630890" cy="5487003"/>
          </a:xfrm>
          <a:custGeom>
            <a:avLst/>
            <a:gdLst>
              <a:gd name="connsiteX0" fmla="*/ 0 w 4257983"/>
              <a:gd name="connsiteY0" fmla="*/ 0 h 6434666"/>
              <a:gd name="connsiteX1" fmla="*/ 4257983 w 4257983"/>
              <a:gd name="connsiteY1" fmla="*/ 0 h 6434666"/>
              <a:gd name="connsiteX2" fmla="*/ 4257983 w 4257983"/>
              <a:gd name="connsiteY2" fmla="*/ 5449607 h 6434666"/>
              <a:gd name="connsiteX3" fmla="*/ 3272924 w 4257983"/>
              <a:gd name="connsiteY3" fmla="*/ 6434666 h 6434666"/>
              <a:gd name="connsiteX4" fmla="*/ 0 w 4257983"/>
              <a:gd name="connsiteY4" fmla="*/ 6434666 h 643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983" h="6434666">
                <a:moveTo>
                  <a:pt x="0" y="0"/>
                </a:moveTo>
                <a:lnTo>
                  <a:pt x="4257983" y="0"/>
                </a:lnTo>
                <a:lnTo>
                  <a:pt x="4257983" y="5449607"/>
                </a:lnTo>
                <a:lnTo>
                  <a:pt x="3272924" y="6434666"/>
                </a:lnTo>
                <a:lnTo>
                  <a:pt x="0" y="64346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任意多边形: 形状 13"/>
          <p:cNvSpPr/>
          <p:nvPr>
            <p:custDataLst>
              <p:tags r:id="rId4"/>
            </p:custDataLst>
          </p:nvPr>
        </p:nvSpPr>
        <p:spPr>
          <a:xfrm rot="5400000">
            <a:off x="3325203" y="5152294"/>
            <a:ext cx="839986" cy="839986"/>
          </a:xfrm>
          <a:custGeom>
            <a:avLst/>
            <a:gdLst>
              <a:gd name="connsiteX0" fmla="*/ 0 w 1970124"/>
              <a:gd name="connsiteY0" fmla="*/ 0 h 1970123"/>
              <a:gd name="connsiteX1" fmla="*/ 1970124 w 1970124"/>
              <a:gd name="connsiteY1" fmla="*/ 1970123 h 1970123"/>
              <a:gd name="connsiteX2" fmla="*/ 0 w 1970124"/>
              <a:gd name="connsiteY2" fmla="*/ 1970123 h 19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124" h="1970123">
                <a:moveTo>
                  <a:pt x="0" y="0"/>
                </a:moveTo>
                <a:lnTo>
                  <a:pt x="1970124" y="1970123"/>
                </a:lnTo>
                <a:lnTo>
                  <a:pt x="0" y="1970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50800" dir="5400000" sx="96000" sy="96000" algn="ctr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2947460" y="505275"/>
            <a:ext cx="1612311" cy="251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136" y="4820185"/>
            <a:ext cx="664216" cy="66421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037328" y="384734"/>
            <a:ext cx="6108192" cy="1615553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lnSpcReduction="10000"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6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近中期转型建议：全力打造3-4个绿色焦化园区/基地，解决产业“聚而不合”的问题</a:t>
            </a:r>
            <a:r>
              <a:rPr lang="zh-CN" altLang="en-US" sz="3100" b="1" spc="150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100" b="1" spc="150" dirty="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5037328" y="2427059"/>
            <a:ext cx="6108192" cy="286510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——提高园区能源、水、土地等资源利用效率，大幅降 低园区三废排放；</a:t>
            </a:r>
            <a:endParaRPr lang="zh-CN" altLang="en-US" sz="16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——促进项目之间、企业之间、产业之间物料互联互供、闭路循环，提高资源产出率；</a:t>
            </a:r>
            <a:endParaRPr lang="zh-CN" altLang="en-US" sz="16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——推进园区 集中供气供热、污水固废集中处置、能源梯级利用和余热余压回收利用，提高园区能源利用水平；强化园区综 合管理水平和服务水平</a:t>
            </a:r>
            <a:endParaRPr lang="zh-CN" altLang="en-US" sz="16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altLang="zh-CN" sz="16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sz="16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组建区域焦化副产品资源管理公司，促进焦化副产品深加工产业规模化、集约化发展，提高煤炭利用效率，实现经济效益和碳减排效益最大化。</a:t>
            </a:r>
            <a:endParaRPr lang="zh-CN" sz="16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520" y="5888990"/>
            <a:ext cx="609600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300" b="1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孝义、介休、河津、潞城4个千万吨级焦化集聚区</a:t>
            </a:r>
            <a:endParaRPr lang="zh-CN" altLang="en-US" sz="1300" b="1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00"/>
          <p:cNvSpPr txBox="1"/>
          <p:nvPr/>
        </p:nvSpPr>
        <p:spPr>
          <a:xfrm>
            <a:off x="335915" y="5305425"/>
            <a:ext cx="54248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1600"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altLang="zh-CN" sz="1600">
                <a:ea typeface="黑体" panose="02010609060101010101" charset="-122"/>
              </a:rPr>
              <a:t>截至2023年1月临汾市焦化企业分布情况</a:t>
            </a:r>
            <a:endParaRPr altLang="zh-CN" sz="1600">
              <a:ea typeface="黑体" panose="02010609060101010101" charset="-122"/>
            </a:endParaRPr>
          </a:p>
        </p:txBody>
      </p:sp>
      <p:sp>
        <p:nvSpPr>
          <p:cNvPr id="6148" name="文本框 4"/>
          <p:cNvSpPr txBox="1"/>
          <p:nvPr>
            <p:custDataLst>
              <p:tags r:id="rId1"/>
            </p:custDataLst>
          </p:nvPr>
        </p:nvSpPr>
        <p:spPr>
          <a:xfrm>
            <a:off x="511175" y="210185"/>
            <a:ext cx="6618605" cy="5314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展望：着眼长远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238240" y="5290185"/>
            <a:ext cx="50800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algn="ctr">
              <a:buClrTx/>
              <a:buSzTx/>
              <a:buFontTx/>
            </a:pPr>
            <a:r>
              <a:rPr lang="zh-CN" altLang="zh-CN" sz="1600">
                <a:ea typeface="黑体" panose="02010609060101010101" charset="-122"/>
                <a:sym typeface="+mn-ea"/>
              </a:rPr>
              <a:t>产业布局调整后临汾市焦化产能分布情况</a:t>
            </a:r>
            <a:endParaRPr lang="zh-CN" altLang="zh-CN" sz="1600">
              <a:ea typeface="黑体" panose="02010609060101010101" charset="-122"/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435100"/>
            <a:ext cx="4352925" cy="382651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270" y="1367155"/>
            <a:ext cx="4458970" cy="39192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-635"/>
            <a:ext cx="5989320" cy="6859270"/>
          </a:xfrm>
          <a:prstGeom prst="rect">
            <a:avLst/>
          </a:prstGeom>
          <a:solidFill>
            <a:srgbClr val="3D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0075" y="457835"/>
            <a:ext cx="929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展望：着眼长远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-56515" y="1386205"/>
            <a:ext cx="12006580" cy="4346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树立长线思维，制定长期战略规划：</a:t>
            </a:r>
            <a:r>
              <a:rPr lang="zh-CN" sz="2400">
                <a:ea typeface="宋体" panose="02010600030101010101" pitchFamily="2" charset="-122"/>
                <a:sym typeface="+mn-ea"/>
              </a:rPr>
              <a:t>强化风险意识，探讨产业合理退出路径。</a:t>
            </a:r>
            <a:endParaRPr lang="zh-CN" sz="2400">
              <a:ea typeface="宋体" panose="02010600030101010101" pitchFamily="2" charset="-122"/>
              <a:sym typeface="+mn-ea"/>
            </a:endParaRPr>
          </a:p>
          <a:p>
            <a:pPr indent="0" fontAlgn="auto">
              <a:buFont typeface="Arial" panose="020B0604020202020204" pitchFamily="34" charset="0"/>
              <a:buNone/>
            </a:pP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依托气候投融资试点，创新转型金融模式：</a:t>
            </a:r>
            <a:r>
              <a:rPr lang="zh-CN" sz="2400" b="0">
                <a:ea typeface="宋体" panose="02010600030101010101" pitchFamily="2" charset="-122"/>
              </a:rPr>
              <a:t>制定产业转型金融标准，明确支持的脱碳措施及减排标准，引导和促进更多资金投向焦化、煤炭等传统企业转型发展的重点转型项目。</a:t>
            </a:r>
            <a:endParaRPr lang="zh-CN" sz="2400" b="0">
              <a:ea typeface="宋体" panose="02010600030101010101" pitchFamily="2" charset="-122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endParaRPr lang="zh-CN" sz="2400" b="0">
              <a:ea typeface="宋体" panose="02010600030101010101" pitchFamily="2" charset="-122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引导资金投资非煤经济，做好退出衔接。</a:t>
            </a:r>
            <a:r>
              <a:rPr lang="zh-CN" sz="2400">
                <a:ea typeface="宋体" panose="02010600030101010101" pitchFamily="2" charset="-122"/>
                <a:sym typeface="+mn-ea"/>
              </a:rPr>
              <a:t>营造良好投资环境，维护企业家投资权益，留住退出企业投资人的资金，鼓励将资金再投资于本区域的非煤经济产业、区域新型</a:t>
            </a:r>
            <a:r>
              <a:rPr lang="zh-CN" sz="2400">
                <a:solidFill>
                  <a:srgbClr val="F73131"/>
                </a:solidFill>
                <a:ea typeface="宋体" panose="02010600030101010101" pitchFamily="2" charset="-122"/>
                <a:sym typeface="+mn-ea"/>
              </a:rPr>
              <a:t>基础设施</a:t>
            </a:r>
            <a:r>
              <a:rPr lang="zh-CN" sz="2400">
                <a:ea typeface="宋体" panose="02010600030101010101" pitchFamily="2" charset="-122"/>
                <a:sym typeface="+mn-ea"/>
              </a:rPr>
              <a:t>、新型城镇化</a:t>
            </a:r>
            <a:r>
              <a:rPr lang="zh-CN" sz="2400">
                <a:solidFill>
                  <a:srgbClr val="F73131"/>
                </a:solidFill>
                <a:ea typeface="宋体" panose="02010600030101010101" pitchFamily="2" charset="-122"/>
                <a:sym typeface="+mn-ea"/>
              </a:rPr>
              <a:t>等重大</a:t>
            </a:r>
            <a:r>
              <a:rPr lang="zh-CN" sz="2400">
                <a:ea typeface="宋体" panose="02010600030101010101" pitchFamily="2" charset="-122"/>
                <a:sym typeface="+mn-ea"/>
              </a:rPr>
              <a:t>工程和补短板领域</a:t>
            </a:r>
            <a:r>
              <a:rPr lang="zh-CN" sz="2400">
                <a:solidFill>
                  <a:srgbClr val="F73131"/>
                </a:solidFill>
                <a:ea typeface="宋体" panose="02010600030101010101" pitchFamily="2" charset="-122"/>
                <a:sym typeface="+mn-ea"/>
              </a:rPr>
              <a:t>建设</a:t>
            </a:r>
            <a:r>
              <a:rPr lang="zh-CN" sz="2400">
                <a:ea typeface="宋体" panose="02010600030101010101" pitchFamily="2" charset="-122"/>
                <a:sym typeface="+mn-ea"/>
              </a:rPr>
              <a:t>。</a:t>
            </a:r>
            <a:endParaRPr lang="zh-CN" sz="2400">
              <a:ea typeface="宋体" panose="02010600030101010101" pitchFamily="2" charset="-122"/>
              <a:sym typeface="+mn-ea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endParaRPr lang="zh-CN" sz="2400">
              <a:ea typeface="宋体" panose="02010600030101010101" pitchFamily="2" charset="-122"/>
              <a:sym typeface="+mn-ea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做好退出用地再开发利用和职工安置。</a:t>
            </a:r>
            <a:r>
              <a:rPr lang="zh-CN" sz="2400">
                <a:ea typeface="宋体" panose="02010600030101010101" pitchFamily="2" charset="-122"/>
                <a:sym typeface="+mn-ea"/>
              </a:rPr>
              <a:t>盘活关停搬迁后的工业用地资源，重点引进高附加值低排放的绿色低碳项目，提升土地产出效益。健全退出企业的职工社会保障机制，做好职工再就业期间的社会保险关系接续工作；强化转岗职工再就业培训，培养工作新技能，提高职工再就业能力。</a:t>
            </a:r>
            <a:endParaRPr lang="zh-CN" altLang="en-US" sz="2400" b="0"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科城logo全部组合-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47710" y="5944235"/>
            <a:ext cx="3122295" cy="48069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47040" y="2098675"/>
            <a:ext cx="6386195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8800" b="1">
                <a:solidFill>
                  <a:schemeClr val="bg1"/>
                </a:solidFill>
              </a:rPr>
              <a:t>THANKS</a:t>
            </a:r>
            <a:endParaRPr lang="en-US" altLang="zh-CN" sz="8800" b="1">
              <a:solidFill>
                <a:schemeClr val="bg1"/>
              </a:solidFill>
            </a:endParaRPr>
          </a:p>
        </p:txBody>
      </p:sp>
      <p:pic>
        <p:nvPicPr>
          <p:cNvPr id="3" name="图片 2" descr="服务号二维码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30400" y="4817110"/>
            <a:ext cx="1187450" cy="11874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图表 2"/>
          <p:cNvGraphicFramePr/>
          <p:nvPr/>
        </p:nvGraphicFramePr>
        <p:xfrm>
          <a:off x="226060" y="2970530"/>
          <a:ext cx="3926205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-283845" y="1496695"/>
            <a:ext cx="4208145" cy="1153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73CBC5"/>
                </a:solidFill>
                <a:ea typeface="微软雅黑" panose="020B0503020204020204" charset="-122"/>
                <a:cs typeface="微软雅黑" panose="020B0503020204020204" charset="-122"/>
              </a:rPr>
              <a:t>营收</a:t>
            </a:r>
            <a:r>
              <a:rPr lang="zh-CN" altLang="en-US" b="1" kern="100" dirty="0">
                <a:solidFill>
                  <a:srgbClr val="73CBC5"/>
                </a:solidFill>
                <a:ea typeface="微软雅黑" panose="020B0503020204020204" charset="-122"/>
                <a:cs typeface="微软雅黑" panose="020B0503020204020204" charset="-122"/>
              </a:rPr>
              <a:t>贡献</a:t>
            </a:r>
            <a:endParaRPr lang="en-US" altLang="zh-CN" b="1" kern="100" dirty="0">
              <a:solidFill>
                <a:srgbClr val="73CBC5"/>
              </a:solidFill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能源生产行业营收贡献60.48%</a:t>
            </a:r>
            <a:endParaRPr sz="1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1400" b="1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煤炭行业营收贡献42.07%</a:t>
            </a:r>
            <a:endParaRPr sz="1400" b="1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6" name="图表 36"/>
          <p:cNvGraphicFramePr/>
          <p:nvPr/>
        </p:nvGraphicFramePr>
        <p:xfrm>
          <a:off x="4233545" y="2970530"/>
          <a:ext cx="3891280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664585" y="1496695"/>
            <a:ext cx="4459605" cy="1153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kern="100" dirty="0">
                <a:solidFill>
                  <a:srgbClr val="73CBC5"/>
                </a:solidFill>
                <a:ea typeface="微软雅黑" panose="020B0503020204020204" charset="-122"/>
                <a:cs typeface="微软雅黑" panose="020B0503020204020204" charset="-122"/>
              </a:rPr>
              <a:t>税收贡献</a:t>
            </a:r>
            <a:endParaRPr lang="en-US" altLang="zh-CN" kern="100" dirty="0"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能源生产行业税费贡献80.37%</a:t>
            </a:r>
            <a:endParaRPr sz="1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1400" b="1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煤炭行业贡献72.77%</a:t>
            </a:r>
            <a:endParaRPr sz="1400" b="1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73720" y="1496695"/>
            <a:ext cx="3570605" cy="1153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kern="100" dirty="0">
                <a:solidFill>
                  <a:srgbClr val="73CBC5"/>
                </a:solidFill>
                <a:ea typeface="微软雅黑" panose="020B0503020204020204" charset="-122"/>
                <a:cs typeface="微软雅黑" panose="020B0503020204020204" charset="-122"/>
              </a:rPr>
              <a:t>就业贡献</a:t>
            </a:r>
            <a:endParaRPr lang="en-US" altLang="zh-CN" kern="100" dirty="0"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能源生产行业就业贡献55.05%</a:t>
            </a:r>
            <a:endParaRPr sz="1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1400" b="1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煤炭行业贡献45.28%</a:t>
            </a:r>
            <a:endParaRPr sz="1400" b="1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9" name="图表 39"/>
          <p:cNvGraphicFramePr/>
          <p:nvPr/>
        </p:nvGraphicFramePr>
        <p:xfrm>
          <a:off x="8173720" y="2969895"/>
          <a:ext cx="3886835" cy="273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标题 307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23570" y="412115"/>
            <a:ext cx="11071225" cy="6877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auto">
              <a:buClrTx/>
              <a:buSzTx/>
              <a:buFontTx/>
              <a:buNone/>
            </a:pP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山西支柱产业</a:t>
            </a:r>
            <a:endParaRPr lang="zh-CN" altLang="en-US" sz="2800" b="1" strike="noStrike" kern="1200" baseline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64585" y="5883275"/>
            <a:ext cx="5347335" cy="419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en-US" b="0">
                <a:latin typeface="微软雅黑" panose="020B0503020204020204" charset="-122"/>
                <a:ea typeface="宋体" panose="02010600030101010101" pitchFamily="2" charset="-122"/>
              </a:rPr>
              <a:t>2015-2022</a:t>
            </a:r>
            <a:r>
              <a:rPr lang="zh-CN" b="0">
                <a:ea typeface="宋体" panose="02010600030101010101" pitchFamily="2" charset="-122"/>
              </a:rPr>
              <a:t>年山西省能源生产行业贡献</a:t>
            </a:r>
            <a:endParaRPr lang="zh-CN" b="0">
              <a:ea typeface="宋体" panose="02010600030101010101" pitchFamily="2" charset="-122"/>
            </a:endParaRPr>
          </a:p>
          <a:p>
            <a:pPr indent="0" algn="ctr"/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64555" y="6436995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/>
            <a:r>
              <a:rPr lang="zh-CN" altLang="en-US" b="1">
                <a:ea typeface="宋体" panose="02010600030101010101" pitchFamily="2" charset="-122"/>
                <a:sym typeface="+mn-ea"/>
              </a:rPr>
              <a:t>引用《山西省能源低碳发展数据报告（2023）》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科城标识（新）_画板 1 副本"/>
          <p:cNvPicPr>
            <a:picLocks noChangeAspect="1"/>
          </p:cNvPicPr>
          <p:nvPr/>
        </p:nvPicPr>
        <p:blipFill>
          <a:blip r:embed="rId2">
            <a:alphaModFix amt="57000"/>
          </a:blip>
          <a:srcRect l="15476" t="20176" r="17129" b="63713"/>
          <a:stretch>
            <a:fillRect/>
          </a:stretch>
        </p:blipFill>
        <p:spPr>
          <a:xfrm>
            <a:off x="10464165" y="6207125"/>
            <a:ext cx="1474470" cy="396240"/>
          </a:xfrm>
          <a:prstGeom prst="rect">
            <a:avLst/>
          </a:prstGeom>
          <a:noFill/>
        </p:spPr>
      </p:pic>
      <p:pic>
        <p:nvPicPr>
          <p:cNvPr id="36" name="图片 10" descr="3164aa8433c0ed967bf4ac3b5b8bb2b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0070" y="1236345"/>
            <a:ext cx="5103495" cy="39223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7" name="文本框 36"/>
          <p:cNvSpPr txBox="1"/>
          <p:nvPr>
            <p:custDataLst>
              <p:tags r:id="rId5"/>
            </p:custDataLst>
          </p:nvPr>
        </p:nvSpPr>
        <p:spPr>
          <a:xfrm>
            <a:off x="0" y="5727700"/>
            <a:ext cx="48901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年山西煤炭外调情况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数据来源于山西统计年鉴与统计公报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标题 307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23570" y="339090"/>
            <a:ext cx="8200390" cy="6877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auto">
              <a:buClrTx/>
              <a:buSzTx/>
              <a:buFontTx/>
              <a:buNone/>
            </a:pP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山西煤炭（储量</a:t>
            </a:r>
            <a:r>
              <a:rPr lang="en-US" altLang="zh-CN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24%</a:t>
            </a: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、产量</a:t>
            </a:r>
            <a:r>
              <a:rPr lang="en-US" altLang="zh-CN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29%</a:t>
            </a: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、外调量</a:t>
            </a:r>
            <a:r>
              <a:rPr lang="en-US" altLang="zh-CN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70%</a:t>
            </a: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）</a:t>
            </a:r>
            <a:endParaRPr lang="zh-CN" altLang="en-US" sz="2800" b="1" strike="noStrike" kern="1200" baseline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99737530" name="图表 1799737530"/>
          <p:cNvGraphicFramePr/>
          <p:nvPr/>
        </p:nvGraphicFramePr>
        <p:xfrm>
          <a:off x="5787390" y="1235710"/>
          <a:ext cx="5925820" cy="392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996305" y="5654040"/>
            <a:ext cx="4890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2000-2023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年山西煤炭产量</a:t>
            </a:r>
            <a:endParaRPr lang="zh-CN" altLang="en-US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数据来源于山西统计年鉴与</a:t>
            </a:r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统计公报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科城标识（新）_画板 1 副本"/>
          <p:cNvPicPr>
            <a:picLocks noChangeAspect="1"/>
          </p:cNvPicPr>
          <p:nvPr/>
        </p:nvPicPr>
        <p:blipFill>
          <a:blip r:embed="rId1">
            <a:alphaModFix amt="57000"/>
          </a:blip>
          <a:srcRect l="15476" t="20176" r="17129" b="63713"/>
          <a:stretch>
            <a:fillRect/>
          </a:stretch>
        </p:blipFill>
        <p:spPr>
          <a:xfrm>
            <a:off x="10464165" y="6207125"/>
            <a:ext cx="1474470" cy="39624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4564" y="571182"/>
            <a:ext cx="7943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山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山西煤炭企业画像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657580" y="2594738"/>
            <a:ext cx="2160254" cy="0"/>
          </a:xfrm>
          <a:prstGeom prst="line">
            <a:avLst/>
          </a:prstGeom>
          <a:ln w="444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4"/>
            </p:custDataLst>
          </p:nvPr>
        </p:nvCxnSpPr>
        <p:spPr>
          <a:xfrm>
            <a:off x="6678064" y="2619834"/>
            <a:ext cx="2160254" cy="0"/>
          </a:xfrm>
          <a:prstGeom prst="line">
            <a:avLst/>
          </a:prstGeom>
          <a:ln w="44450" cap="rnd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5"/>
            </p:custDataLst>
          </p:nvPr>
        </p:nvCxnSpPr>
        <p:spPr>
          <a:xfrm>
            <a:off x="9599948" y="2594738"/>
            <a:ext cx="2160254" cy="0"/>
          </a:xfrm>
          <a:prstGeom prst="line">
            <a:avLst/>
          </a:prstGeom>
          <a:ln w="444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6"/>
            </p:custDataLst>
          </p:nvPr>
        </p:nvCxnSpPr>
        <p:spPr>
          <a:xfrm>
            <a:off x="3667822" y="2617285"/>
            <a:ext cx="2160254" cy="0"/>
          </a:xfrm>
          <a:prstGeom prst="line">
            <a:avLst/>
          </a:prstGeom>
          <a:ln w="44450" cap="rnd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: 圆角 4"/>
          <p:cNvSpPr/>
          <p:nvPr>
            <p:custDataLst>
              <p:tags r:id="rId7"/>
            </p:custDataLst>
          </p:nvPr>
        </p:nvSpPr>
        <p:spPr>
          <a:xfrm>
            <a:off x="442317" y="2574567"/>
            <a:ext cx="2553316" cy="1903638"/>
          </a:xfrm>
          <a:prstGeom prst="roundRect">
            <a:avLst>
              <a:gd name="adj" fmla="val 16936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标题"/>
          <p:cNvSpPr txBox="1"/>
          <p:nvPr>
            <p:custDataLst>
              <p:tags r:id="rId8"/>
            </p:custDataLst>
          </p:nvPr>
        </p:nvSpPr>
        <p:spPr>
          <a:xfrm>
            <a:off x="566141" y="2813082"/>
            <a:ext cx="2306303" cy="4276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888</a:t>
            </a:r>
            <a:r>
              <a:rPr lang="zh-CN" altLang="en-US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座煤矿</a:t>
            </a:r>
            <a:endParaRPr lang="en-US" altLang="zh-CN" sz="240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566141" y="3501593"/>
            <a:ext cx="2415522" cy="917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国有煤矿占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74%</a:t>
            </a:r>
            <a:endParaRPr lang="en-US" altLang="zh-CN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latin typeface="+mn-ea"/>
                <a:sym typeface="+mn-ea"/>
              </a:rPr>
              <a:t>民营煤矿占</a:t>
            </a:r>
            <a:r>
              <a:rPr lang="en-US" alt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26%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3" name="矩形: 圆角 4"/>
          <p:cNvSpPr/>
          <p:nvPr>
            <p:custDataLst>
              <p:tags r:id="rId10"/>
            </p:custDataLst>
          </p:nvPr>
        </p:nvSpPr>
        <p:spPr>
          <a:xfrm>
            <a:off x="6462801" y="2599663"/>
            <a:ext cx="2553316" cy="1903638"/>
          </a:xfrm>
          <a:prstGeom prst="roundRect">
            <a:avLst>
              <a:gd name="adj" fmla="val 16936"/>
            </a:avLst>
          </a:prstGeom>
          <a:solidFill>
            <a:schemeClr val="bg2">
              <a:lumMod val="85000"/>
            </a:schemeClr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5" name="标题"/>
          <p:cNvSpPr txBox="1"/>
          <p:nvPr>
            <p:custDataLst>
              <p:tags r:id="rId11"/>
            </p:custDataLst>
          </p:nvPr>
        </p:nvSpPr>
        <p:spPr>
          <a:xfrm>
            <a:off x="6462801" y="2640005"/>
            <a:ext cx="2552681" cy="7328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 b="1" dirty="0"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省属四大</a:t>
            </a:r>
            <a:r>
              <a:rPr lang="zh-CN" altLang="en-US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煤炭集团</a:t>
            </a:r>
            <a:endParaRPr lang="en-US" altLang="zh-CN" sz="240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8" name="矩形: 圆角 4"/>
          <p:cNvSpPr/>
          <p:nvPr>
            <p:custDataLst>
              <p:tags r:id="rId12"/>
            </p:custDataLst>
          </p:nvPr>
        </p:nvSpPr>
        <p:spPr>
          <a:xfrm>
            <a:off x="9385319" y="2574567"/>
            <a:ext cx="2553316" cy="1903638"/>
          </a:xfrm>
          <a:prstGeom prst="roundRect">
            <a:avLst>
              <a:gd name="adj" fmla="val 16936"/>
            </a:avLst>
          </a:prstGeom>
          <a:solidFill>
            <a:srgbClr val="99D1D5"/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0" name="标题"/>
          <p:cNvSpPr txBox="1"/>
          <p:nvPr>
            <p:custDataLst>
              <p:tags r:id="rId13"/>
            </p:custDataLst>
          </p:nvPr>
        </p:nvSpPr>
        <p:spPr>
          <a:xfrm>
            <a:off x="9385319" y="2821353"/>
            <a:ext cx="3240381" cy="5515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全国煤炭企业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强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3" name="矩形: 圆角 4"/>
          <p:cNvSpPr/>
          <p:nvPr>
            <p:custDataLst>
              <p:tags r:id="rId14"/>
            </p:custDataLst>
          </p:nvPr>
        </p:nvSpPr>
        <p:spPr>
          <a:xfrm>
            <a:off x="3452559" y="2597114"/>
            <a:ext cx="2553316" cy="1903638"/>
          </a:xfrm>
          <a:prstGeom prst="roundRect">
            <a:avLst>
              <a:gd name="adj" fmla="val 16936"/>
            </a:avLst>
          </a:prstGeom>
          <a:solidFill>
            <a:srgbClr val="99D1D5"/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5" name="标题"/>
          <p:cNvSpPr txBox="1"/>
          <p:nvPr>
            <p:custDataLst>
              <p:tags r:id="rId15"/>
            </p:custDataLst>
          </p:nvPr>
        </p:nvSpPr>
        <p:spPr>
          <a:xfrm>
            <a:off x="3594797" y="2735918"/>
            <a:ext cx="2306303" cy="56957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产能超</a:t>
            </a:r>
            <a:r>
              <a:rPr lang="en-US" altLang="zh-CN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亿吨</a:t>
            </a:r>
            <a:endParaRPr lang="en-US" altLang="zh-CN" sz="240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6531380" y="3571994"/>
            <a:ext cx="2415522" cy="7328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下属煤矿超过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400</a:t>
            </a: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座</a:t>
            </a:r>
            <a:endParaRPr lang="en-US" altLang="zh-CN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latin typeface="+mn-ea"/>
                <a:sym typeface="+mn-ea"/>
              </a:rPr>
              <a:t>产能超</a:t>
            </a:r>
            <a:r>
              <a:rPr lang="en-US" alt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50%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5586" y="3571978"/>
            <a:ext cx="2268049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国有产能占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80%</a:t>
            </a:r>
            <a:endParaRPr lang="en-US" altLang="zh-CN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latin typeface="+mn-ea"/>
                <a:sym typeface="+mn-ea"/>
              </a:rPr>
              <a:t>民营产能占</a:t>
            </a:r>
            <a:r>
              <a:rPr lang="en-US" alt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20%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9425004" y="3539793"/>
            <a:ext cx="2415522" cy="7328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晋控第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；潞安第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6</a:t>
            </a:r>
            <a:endParaRPr lang="en-US" altLang="zh-CN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latin typeface="+mn-ea"/>
                <a:sym typeface="+mn-ea"/>
              </a:rPr>
              <a:t>山焦第</a:t>
            </a:r>
            <a:r>
              <a:rPr lang="en-US" alt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7</a:t>
            </a:r>
            <a:r>
              <a:rPr lang="zh-CN" altLang="en-US" spc="130" dirty="0">
                <a:ln>
                  <a:noFill/>
                  <a:prstDash val="sysDot"/>
                </a:ln>
                <a:latin typeface="+mn-ea"/>
                <a:sym typeface="+mn-ea"/>
              </a:rPr>
              <a:t>；华阳第</a:t>
            </a:r>
            <a:r>
              <a:rPr lang="en-US" alt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8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科城标识（新）_画板 1 副本"/>
          <p:cNvPicPr>
            <a:picLocks noChangeAspect="1"/>
          </p:cNvPicPr>
          <p:nvPr/>
        </p:nvPicPr>
        <p:blipFill>
          <a:blip r:embed="rId2">
            <a:alphaModFix amt="57000"/>
          </a:blip>
          <a:srcRect l="15476" t="20176" r="17129" b="63713"/>
          <a:stretch>
            <a:fillRect/>
          </a:stretch>
        </p:blipFill>
        <p:spPr>
          <a:xfrm>
            <a:off x="10464165" y="6207125"/>
            <a:ext cx="1474470" cy="396240"/>
          </a:xfrm>
          <a:prstGeom prst="rect">
            <a:avLst/>
          </a:prstGeom>
          <a:noFill/>
        </p:spPr>
      </p:pic>
      <p:sp>
        <p:nvSpPr>
          <p:cNvPr id="3" name="标题 307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23570" y="434975"/>
            <a:ext cx="11071225" cy="6877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fontAlgn="auto">
              <a:buClrTx/>
              <a:buSzTx/>
              <a:buFontTx/>
              <a:buNone/>
            </a:pP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山西焦炭（产量</a:t>
            </a:r>
            <a:r>
              <a:rPr lang="en-US" altLang="zh-CN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20%</a:t>
            </a: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、外调量</a:t>
            </a:r>
            <a:r>
              <a:rPr lang="en-US" altLang="zh-CN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70%</a:t>
            </a:r>
            <a:r>
              <a:rPr lang="zh-CN" altLang="en-US" sz="2800" b="1" strike="noStrike" kern="1200" baseline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）</a:t>
            </a:r>
            <a:endParaRPr lang="zh-CN" altLang="en-US" sz="2800" b="1" strike="noStrike" kern="1200" baseline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3" name="图表 63"/>
          <p:cNvGraphicFramePr/>
          <p:nvPr/>
        </p:nvGraphicFramePr>
        <p:xfrm>
          <a:off x="201930" y="1381125"/>
          <a:ext cx="5386070" cy="400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45" y="1381125"/>
            <a:ext cx="6013450" cy="40024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科城标识（新）_画板 1 副本"/>
          <p:cNvPicPr>
            <a:picLocks noChangeAspect="1"/>
          </p:cNvPicPr>
          <p:nvPr/>
        </p:nvPicPr>
        <p:blipFill>
          <a:blip r:embed="rId1">
            <a:alphaModFix amt="57000"/>
          </a:blip>
          <a:srcRect l="15476" t="20176" r="17129" b="63713"/>
          <a:stretch>
            <a:fillRect/>
          </a:stretch>
        </p:blipFill>
        <p:spPr>
          <a:xfrm>
            <a:off x="10464165" y="6207125"/>
            <a:ext cx="1474470" cy="39624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4564" y="571182"/>
            <a:ext cx="7943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山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山西焦炭企业画像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657580" y="2594738"/>
            <a:ext cx="2160254" cy="0"/>
          </a:xfrm>
          <a:prstGeom prst="line">
            <a:avLst/>
          </a:prstGeom>
          <a:ln w="444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4"/>
            </p:custDataLst>
          </p:nvPr>
        </p:nvCxnSpPr>
        <p:spPr>
          <a:xfrm>
            <a:off x="6678064" y="2619834"/>
            <a:ext cx="2160254" cy="0"/>
          </a:xfrm>
          <a:prstGeom prst="line">
            <a:avLst/>
          </a:prstGeom>
          <a:ln w="44450" cap="rnd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5"/>
            </p:custDataLst>
          </p:nvPr>
        </p:nvCxnSpPr>
        <p:spPr>
          <a:xfrm>
            <a:off x="9599948" y="2594738"/>
            <a:ext cx="2160254" cy="0"/>
          </a:xfrm>
          <a:prstGeom prst="line">
            <a:avLst/>
          </a:prstGeom>
          <a:ln w="44450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6"/>
            </p:custDataLst>
          </p:nvPr>
        </p:nvCxnSpPr>
        <p:spPr>
          <a:xfrm>
            <a:off x="3667822" y="2617285"/>
            <a:ext cx="2160254" cy="0"/>
          </a:xfrm>
          <a:prstGeom prst="line">
            <a:avLst/>
          </a:prstGeom>
          <a:ln w="44450" cap="rnd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: 圆角 4"/>
          <p:cNvSpPr/>
          <p:nvPr>
            <p:custDataLst>
              <p:tags r:id="rId7"/>
            </p:custDataLst>
          </p:nvPr>
        </p:nvSpPr>
        <p:spPr>
          <a:xfrm>
            <a:off x="442317" y="2574567"/>
            <a:ext cx="2553316" cy="1903638"/>
          </a:xfrm>
          <a:prstGeom prst="roundRect">
            <a:avLst>
              <a:gd name="adj" fmla="val 16936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516255" y="3571875"/>
            <a:ext cx="2415540" cy="5168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先进产能</a:t>
            </a:r>
            <a:r>
              <a:rPr lang="en-US" alt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&gt;96%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3" name="矩形: 圆角 4"/>
          <p:cNvSpPr/>
          <p:nvPr>
            <p:custDataLst>
              <p:tags r:id="rId9"/>
            </p:custDataLst>
          </p:nvPr>
        </p:nvSpPr>
        <p:spPr>
          <a:xfrm>
            <a:off x="6462801" y="2599663"/>
            <a:ext cx="2553316" cy="1903638"/>
          </a:xfrm>
          <a:prstGeom prst="roundRect">
            <a:avLst>
              <a:gd name="adj" fmla="val 16936"/>
            </a:avLst>
          </a:prstGeom>
          <a:solidFill>
            <a:schemeClr val="bg2">
              <a:lumMod val="85000"/>
            </a:schemeClr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5" name="标题"/>
          <p:cNvSpPr txBox="1"/>
          <p:nvPr>
            <p:custDataLst>
              <p:tags r:id="rId10"/>
            </p:custDataLst>
          </p:nvPr>
        </p:nvSpPr>
        <p:spPr>
          <a:xfrm>
            <a:off x="442366" y="2506655"/>
            <a:ext cx="2552681" cy="7328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 b="1" dirty="0"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在产产能</a:t>
            </a:r>
            <a:r>
              <a:rPr lang="en-US" altLang="zh-CN" sz="2400" b="1" dirty="0"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1.2</a:t>
            </a:r>
            <a:r>
              <a:rPr lang="zh-CN" altLang="en-US" sz="2400" b="1" dirty="0"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亿</a:t>
            </a:r>
            <a:endParaRPr lang="zh-CN" altLang="en-US" sz="240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8" name="矩形: 圆角 4"/>
          <p:cNvSpPr/>
          <p:nvPr>
            <p:custDataLst>
              <p:tags r:id="rId11"/>
            </p:custDataLst>
          </p:nvPr>
        </p:nvSpPr>
        <p:spPr>
          <a:xfrm>
            <a:off x="9385319" y="2574567"/>
            <a:ext cx="2553316" cy="1903638"/>
          </a:xfrm>
          <a:prstGeom prst="roundRect">
            <a:avLst>
              <a:gd name="adj" fmla="val 16936"/>
            </a:avLst>
          </a:prstGeom>
          <a:solidFill>
            <a:srgbClr val="99D1D5"/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0" name="标题"/>
          <p:cNvSpPr txBox="1"/>
          <p:nvPr>
            <p:custDataLst>
              <p:tags r:id="rId12"/>
            </p:custDataLst>
          </p:nvPr>
        </p:nvSpPr>
        <p:spPr>
          <a:xfrm>
            <a:off x="9599949" y="2688003"/>
            <a:ext cx="3240381" cy="5515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新建焦炉为主</a:t>
            </a:r>
            <a:endParaRPr kumimoji="0" lang="zh-CN" sz="2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3" name="矩形: 圆角 4"/>
          <p:cNvSpPr/>
          <p:nvPr>
            <p:custDataLst>
              <p:tags r:id="rId13"/>
            </p:custDataLst>
          </p:nvPr>
        </p:nvSpPr>
        <p:spPr>
          <a:xfrm>
            <a:off x="3452559" y="2597114"/>
            <a:ext cx="2553316" cy="1903638"/>
          </a:xfrm>
          <a:prstGeom prst="roundRect">
            <a:avLst>
              <a:gd name="adj" fmla="val 16936"/>
            </a:avLst>
          </a:prstGeom>
          <a:solidFill>
            <a:srgbClr val="99D1D5"/>
          </a:solidFill>
          <a:ln w="6350">
            <a:noFill/>
          </a:ln>
          <a:effectLst>
            <a:outerShdw blurRad="127000" dist="254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6531380" y="3571994"/>
            <a:ext cx="2415522" cy="7328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民营企业＞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90%</a:t>
            </a:r>
            <a:endParaRPr lang="en-US" altLang="zh-CN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9876" y="3539593"/>
            <a:ext cx="2268049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30" dirty="0">
                <a:ln>
                  <a:noFill/>
                  <a:prstDash val="sysDot"/>
                </a:ln>
                <a:latin typeface="+mn-ea"/>
                <a:sym typeface="+mn-ea"/>
              </a:rPr>
              <a:t>独立企业＞</a:t>
            </a:r>
            <a:r>
              <a:rPr lang="en-US" altLang="zh-CN" spc="130" dirty="0">
                <a:ln>
                  <a:noFill/>
                  <a:prstDash val="sysDot"/>
                </a:ln>
                <a:latin typeface="+mn-ea"/>
                <a:sym typeface="+mn-ea"/>
              </a:rPr>
              <a:t>90%</a:t>
            </a:r>
            <a:endParaRPr lang="en-US" altLang="zh-CN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9472629" y="3379138"/>
            <a:ext cx="2415522" cy="7328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2018</a:t>
            </a: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年在产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4.3m</a:t>
            </a: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焦炉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146</a:t>
            </a: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户，</a:t>
            </a:r>
            <a:r>
              <a:rPr lang="en-US" altLang="zh-CN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9000</a:t>
            </a:r>
            <a:r>
              <a:rPr lang="zh-CN" altLang="en-US" spc="130" dirty="0">
                <a:ln>
                  <a:noFill/>
                  <a:prstDash val="sysDot"/>
                </a:ln>
                <a:solidFill>
                  <a:schemeClr val="tx1"/>
                </a:solidFill>
                <a:latin typeface="+mn-ea"/>
                <a:ea typeface="+mn-ea"/>
                <a:sym typeface="+mn-ea"/>
              </a:rPr>
              <a:t>余万吨</a:t>
            </a:r>
            <a:endParaRPr lang="zh-CN" altLang="en-US" spc="130" dirty="0">
              <a:ln>
                <a:noFill/>
                <a:prstDash val="sysDot"/>
              </a:ln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标题"/>
          <p:cNvSpPr txBox="1"/>
          <p:nvPr>
            <p:custDataLst>
              <p:tags r:id="rId16"/>
            </p:custDataLst>
          </p:nvPr>
        </p:nvSpPr>
        <p:spPr>
          <a:xfrm>
            <a:off x="6526301" y="2506655"/>
            <a:ext cx="2552681" cy="7328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buClrTx/>
              <a:buSzTx/>
              <a:buFontTx/>
            </a:pPr>
            <a:r>
              <a:rPr lang="zh-CN" altLang="en-US" sz="2400" b="1" dirty="0"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民营企业为主</a:t>
            </a:r>
            <a:endParaRPr lang="en-US" altLang="zh-CN" sz="240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17"/>
            </p:custDataLst>
          </p:nvPr>
        </p:nvSpPr>
        <p:spPr>
          <a:xfrm>
            <a:off x="3452901" y="2506655"/>
            <a:ext cx="2552681" cy="7328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buClrTx/>
              <a:buSzTx/>
              <a:buFontTx/>
            </a:pPr>
            <a:r>
              <a:rPr lang="zh-CN" sz="240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  <a:sym typeface="+mn-ea"/>
              </a:rPr>
              <a:t>独立企业为主</a:t>
            </a:r>
            <a:endParaRPr lang="zh-CN" sz="240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451735" y="2842260"/>
            <a:ext cx="9170670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5400" b="1">
                <a:solidFill>
                  <a:schemeClr val="bg1"/>
                </a:solidFill>
                <a:sym typeface="+mn-ea"/>
              </a:rPr>
              <a:t>山西煤炭行业绿色低碳转型</a:t>
            </a:r>
            <a:endParaRPr lang="zh-CN" altLang="en-US" sz="5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55650" y="2229485"/>
            <a:ext cx="3211195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11500" b="1">
                <a:solidFill>
                  <a:schemeClr val="bg1"/>
                </a:solidFill>
                <a:sym typeface="+mn-ea"/>
              </a:rPr>
              <a:t>02</a:t>
            </a:r>
            <a:br>
              <a:rPr lang="zh-CN" altLang="en-US" sz="11500" b="1">
                <a:solidFill>
                  <a:schemeClr val="bg1"/>
                </a:solidFill>
                <a:sym typeface="+mn-ea"/>
              </a:rPr>
            </a:br>
            <a:endParaRPr lang="zh-CN" altLang="en-US" sz="115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13525" y="390447"/>
            <a:ext cx="986682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煤炭需求逐步压减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9960" y="6183278"/>
            <a:ext cx="4685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来源：</a:t>
            </a:r>
            <a:r>
              <a:rPr lang="zh-CN" altLang="en-US" dirty="0">
                <a:sym typeface="Wingdings" panose="05000000000000000000" pitchFamily="2" charset="2"/>
              </a:rPr>
              <a:t>清华大学能源经济环境研究所（</a:t>
            </a:r>
            <a:r>
              <a:rPr lang="en-US" altLang="zh-CN" dirty="0">
                <a:sym typeface="Wingdings" panose="05000000000000000000" pitchFamily="2" charset="2"/>
              </a:rPr>
              <a:t>2021</a:t>
            </a:r>
            <a:r>
              <a:rPr lang="zh-CN" altLang="en-US" dirty="0">
                <a:sym typeface="Wingdings" panose="05000000000000000000" pitchFamily="2" charset="2"/>
              </a:rPr>
              <a:t>）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10450" y="2101850"/>
            <a:ext cx="44621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4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“十四五”严格合理控制煤炭消费增长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28575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  <a:defRPr/>
            </a:pP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“十五五”逐步减少煤炭消费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 descr="图表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6322695" cy="4583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268_3*l_h_i*1_4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8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268_3*l_h_i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68_3*l_h_f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35"/>
  <p:tag name="KSO_WM_UNIT_USESOURCEFORMAT_APPLY" val="1"/>
  <p:tag name="KSO_WM_UNIT_VALUE" val="20"/>
  <p:tag name="KSO_WM_UNIT_PRESET_TEXT" val="单击此处添加文本的具体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268_3*l_h_i*1_2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8"/>
  <p:tag name="KSO_WM_UNIT_FILL_FORE_SCHEMECOLOR_INDEX_BRIGHTNESS" val="0.8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268_3*l_h_a*1_2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268_3*l_h_i*1_3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268_3*l_h_a*1_3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268_3*l_h_i*1_4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8"/>
  <p:tag name="KSO_WM_UNIT_FILL_FORE_SCHEMECOLOR_INDEX_BRIGHTNESS" val="0.8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68_3*l_h_f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35"/>
  <p:tag name="KSO_WM_UNIT_USESOURCEFORMAT_APPLY" val="1"/>
  <p:tag name="KSO_WM_UNIT_VALUE" val="20"/>
  <p:tag name="KSO_WM_UNIT_PRESET_TEXT" val="单击此处添加文本的具体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68_3*l_h_f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35"/>
  <p:tag name="KSO_WM_UNIT_USESOURCEFORMAT_APPLY" val="1"/>
  <p:tag name="KSO_WM_UNIT_VALUE" val="20"/>
  <p:tag name="KSO_WM_UNIT_PRESET_TEXT" val="单击此处添加文本的具体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268_3*l_h_a*1_2_1"/>
  <p:tag name="KSO_WM_TEMPLATE_CATEGORY" val="diagram"/>
  <p:tag name="KSO_WM_TEMPLATE_INDEX" val="2023126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268_3*l_h_a*1_2_1"/>
  <p:tag name="KSO_WM_TEMPLATE_CATEGORY" val="diagram"/>
  <p:tag name="KSO_WM_TEMPLATE_INDEX" val="2023126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4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1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2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3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4.xml><?xml version="1.0" encoding="utf-8"?>
<p:tagLst xmlns:p="http://schemas.openxmlformats.org/presentationml/2006/main">
  <p:tag name="KSO_WM_DIAGRAM_VIRTUALLY_FRAME" val="{&quot;height&quot;:392.43377952755907,&quot;left&quot;:77.31181102362204,&quot;top&quot;:122.45669291338581,&quot;width&quot;:821.6038582677163}"/>
</p:tagLst>
</file>

<file path=ppt/tags/tag125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6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7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8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29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392.43377952755907,&quot;left&quot;:77.31181102362204,&quot;top&quot;:122.45669291338581,&quot;width&quot;:821.6038582677163}"/>
</p:tagLst>
</file>

<file path=ppt/tags/tag131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32.xml><?xml version="1.0" encoding="utf-8"?>
<p:tagLst xmlns:p="http://schemas.openxmlformats.org/presentationml/2006/main">
  <p:tag name="KSO_WM_DIAGRAM_VIRTUALLY_FRAME" val="{&quot;height&quot;:392.43377952755907,&quot;left&quot;:77.31181102362204,&quot;top&quot;:122.45669291338581,&quot;width&quot;:821.6038582677163}"/>
</p:tagLst>
</file>

<file path=ppt/tags/tag133.xml><?xml version="1.0" encoding="utf-8"?>
<p:tagLst xmlns:p="http://schemas.openxmlformats.org/presentationml/2006/main">
  <p:tag name="KSO_WM_DIAGRAM_VIRTUALLY_FRAME" val="{&quot;height&quot;:392.43377952755907,&quot;left&quot;:46.5,&quot;top&quot;:122.45669291338581,&quot;width&quot;:874.2}"/>
</p:tagLst>
</file>

<file path=ppt/tags/tag134.xml><?xml version="1.0" encoding="utf-8"?>
<p:tagLst xmlns:p="http://schemas.openxmlformats.org/presentationml/2006/main">
  <p:tag name="KSO_WM_DIAGRAM_VIRTUALLY_FRAME" val="{&quot;height&quot;:392.43377952755907,&quot;left&quot;:77.31181102362204,&quot;top&quot;:122.45669291338581,&quot;width&quot;:821.6038582677163}"/>
</p:tagLst>
</file>

<file path=ppt/tags/tag135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36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37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38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39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1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2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3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4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5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6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7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8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49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DIAGRAM_VIRTUALLY_FRAME" val="{&quot;height&quot;:394.2433070866142,&quot;left&quot;:46.5,&quot;top&quot;:122.45669291338581,&quot;width&quot;:874.2}"/>
</p:tagLst>
</file>

<file path=ppt/tags/tag1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i*1_1_1"/>
  <p:tag name="KSO_WM_TEMPLATE_CATEGORY" val="diagram"/>
  <p:tag name="KSO_WM_TEMPLATE_INDEX" val="202309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490000009536743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1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i*1_1_2"/>
  <p:tag name="KSO_WM_TEMPLATE_CATEGORY" val="diagram"/>
  <p:tag name="KSO_WM_TEMPLATE_INDEX" val="202309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</p:tagLst>
</file>

<file path=ppt/tags/tag15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0957_2*n_h_i*1_1_4"/>
  <p:tag name="KSO_WM_TEMPLATE_CATEGORY" val="diagram"/>
  <p:tag name="KSO_WM_TEMPLATE_INDEX" val="20230957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.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i*1_1_3"/>
  <p:tag name="KSO_WM_TEMPLATE_CATEGORY" val="diagram"/>
  <p:tag name="KSO_WM_TEMPLATE_INDEX" val="202309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</p:tagLst>
</file>

<file path=ppt/tags/tag1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h_i*1_2_3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1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h_i*1_2_1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1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h_i*1_2_2_1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0957_2*n_h_h_a*1_2_1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0957_2*n_h_h_f*1_2_3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"/>
  <p:tag name="KSO_WM_UNIT_TEXT_FILL_FORE_SCHEMECOLOR_INDEX" val="1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0957_2*n_h_h_a*1_2_3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0957_2*n_h_h_a*1_2_2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</p:tagLst>
</file>

<file path=ppt/tags/tag1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h_i*1_2_2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2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h_i*1_2_1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2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57_2*n_h_h_i*1_2_3_2"/>
  <p:tag name="KSO_WM_TEMPLATE_CATEGORY" val="diagram"/>
  <p:tag name="KSO_WM_TEMPLATE_INDEX" val="20230957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2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0957_2*n_h_a*1_1_1"/>
  <p:tag name="KSO_WM_TEMPLATE_CATEGORY" val="diagram"/>
  <p:tag name="KSO_WM_TEMPLATE_INDEX" val="2023095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2*n_h_h_x*1_2_1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2*n_h_h_x*1_2_3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4*69"/>
  <p:tag name="KSO_WM_UNIT_TYPE" val="n_h_h_x"/>
  <p:tag name="KSO_WM_UNIT_INDEX" val="1_2_3_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57_2*n_h_h_x*1_2_2_1"/>
  <p:tag name="KSO_WM_TEMPLATE_CATEGORY" val="diagram"/>
  <p:tag name="KSO_WM_TEMPLATE_INDEX" val="20230957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261.90000000000003,&quot;left&quot;:25.274987792968794,&quot;top&quot;:123.45,&quot;width&quot;:742.20005157711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3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NumDiagram_DynamicNumAnim_Type" val="1"/>
  <p:tag name="KSO_WM_SLIDE_NumDiagram_DynamicNumAnim_Flag" val="1"/>
  <p:tag name="KSO_WM_SLIDE_MODEL_TYPE" val="numdgm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3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NumDiagram_DynamicNumAnim_Type" val="1"/>
  <p:tag name="KSO_WM_SLIDE_NumDiagram_DynamicNumAnim_Flag" val="1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611_1*i*1"/>
  <p:tag name="KSO_WM_TEMPLATE_CATEGORY" val="diagram"/>
  <p:tag name="KSO_WM_TEMPLATE_INDEX" val="20208611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57dadeb95ab44bae952665e5e2adc44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12"/>
  <p:tag name="KSO_WM_TEMPLATE_ASSEMBLE_XID" val="60656e7b4054ed1e2fb7f9b4"/>
  <p:tag name="KSO_WM_TEMPLATE_ASSEMBLE_GROUPID" val="60656e7b4054ed1e2fb7f9b4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611_1*i*2"/>
  <p:tag name="KSO_WM_TEMPLATE_CATEGORY" val="diagram"/>
  <p:tag name="KSO_WM_TEMPLATE_INDEX" val="20208611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5ed7bbdef93b417f8597839bfceeb68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12"/>
  <p:tag name="KSO_WM_TEMPLATE_ASSEMBLE_XID" val="60656e7b4054ed1e2fb7f9b4"/>
  <p:tag name="KSO_WM_TEMPLATE_ASSEMBLE_GROUPID" val="60656e7b4054ed1e2fb7f9b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611_1*i*3"/>
  <p:tag name="KSO_WM_TEMPLATE_CATEGORY" val="diagram"/>
  <p:tag name="KSO_WM_TEMPLATE_INDEX" val="20208611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9365081e87b648178ddc3d515a88a6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300"/>
  <p:tag name="KSO_WM_TEMPLATE_ASSEMBLE_XID" val="60656e7b4054ed1e2fb7f9b4"/>
  <p:tag name="KSO_WM_TEMPLATE_ASSEMBLE_GROUPID" val="60656e7b4054ed1e2fb7f9b4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8611_1*i*7"/>
  <p:tag name="KSO_WM_TEMPLATE_CATEGORY" val="diagram"/>
  <p:tag name="KSO_WM_TEMPLATE_INDEX" val="20208611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c441230aa17b467882c9a069d83bb11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20bd7a491bb0086638afb"/>
  <p:tag name="KSO_WM_CHIP_XID" val="5ef20bd7a491bb0086638afc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12"/>
  <p:tag name="KSO_WM_TEMPLATE_ASSEMBLE_XID" val="60656e7b4054ed1e2fb7f9b4"/>
  <p:tag name="KSO_WM_TEMPLATE_ASSEMBLE_GROUPID" val="60656e7b4054ed1e2fb7f9b4"/>
</p:tagLst>
</file>

<file path=ppt/tags/tag1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11_1*a*1"/>
  <p:tag name="KSO_WM_TEMPLATE_CATEGORY" val="diagram"/>
  <p:tag name="KSO_WM_TEMPLATE_INDEX" val="20208611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6804887256f421f8d3ae95ea41b11d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944e1ad5eab84d15bb8152b0e120e00b"/>
  <p:tag name="KSO_WM_UNIT_TEXT_FILL_FORE_SCHEMECOLOR_INDEX_BRIGHTNESS" val="0"/>
  <p:tag name="KSO_WM_UNIT_TEXT_FILL_FORE_SCHEMECOLOR_INDEX" val="13"/>
  <p:tag name="KSO_WM_UNIT_TEXT_FILL_TYPE" val="1"/>
  <p:tag name="KSO_WM_TEMPLATE_ASSEMBLE_XID" val="60656e7b4054ed1e2fb7f9b4"/>
  <p:tag name="KSO_WM_TEMPLATE_ASSEMBLE_GROUPID" val="60656e7b4054ed1e2fb7f9b4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9213_1*l_h_i*1_1_1"/>
  <p:tag name="KSO_WM_TEMPLATE_CATEGORY" val="diagram"/>
  <p:tag name="KSO_WM_TEMPLATE_INDEX" val="20219213"/>
  <p:tag name="KSO_WM_UNIT_LAYERLEVEL" val="1_1_1"/>
  <p:tag name="KSO_WM_TAG_VERSION" val="1.0"/>
  <p:tag name="KSO_WM_BEAUTIFY_FLAG" val="#wm#"/>
  <p:tag name="KSO_WM_UNIT_TYPE" val="l_h_i"/>
  <p:tag name="KSO_WM_UNIT_INDEX" val="1_1_1"/>
  <p:tag name="KSO_WM_CHIP_GROUPID" val="60b9dc7d65103b6cf1b285cd"/>
  <p:tag name="KSO_WM_CHIP_XID" val="60b9dc7d65103b6cf1b285ce"/>
  <p:tag name="KSO_WM_ASSEMBLE_CHIP_INDEX" val="fc2da15785e24ed6bbef09a80a1af4f4"/>
  <p:tag name="KSO_WM_UNIT_VALUE" val="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7.63811023622043,&quot;left&quot;:143.9563779527559,&quot;top&quot;:202.17464566929135,&quot;width&quot;:683.9999999999999}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9213_1*l_h_f*1_1_1"/>
  <p:tag name="KSO_WM_TEMPLATE_CATEGORY" val="diagram"/>
  <p:tag name="KSO_WM_TEMPLATE_INDEX" val="20219213"/>
  <p:tag name="KSO_WM_UNIT_LAYERLEVEL" val="1_1_1"/>
  <p:tag name="KSO_WM_TAG_VERSION" val="1.0"/>
  <p:tag name="KSO_WM_BEAUTIFY_FLAG" val="#wm#"/>
  <p:tag name="KSO_WM_UNIT_SUBTYPE" val="a"/>
  <p:tag name="KSO_WM_UNIT_NOCLEAR" val="0"/>
  <p:tag name="KSO_WM_UNIT_TYPE" val="l_h_f"/>
  <p:tag name="KSO_WM_UNIT_INDEX" val="1_1_1"/>
  <p:tag name="KSO_WM_UNIT_PRESET_TEXT" val="单击此处输入你的正文，文字是您思想的提炼"/>
  <p:tag name="KSO_WM_CHIP_GROUPID" val="60b9dc7d65103b6cf1b285cd"/>
  <p:tag name="KSO_WM_CHIP_XID" val="60b9dc7d65103b6cf1b285ce"/>
  <p:tag name="KSO_WM_ASSEMBLE_CHIP_INDEX" val="fc2da15785e24ed6bbef09a80a1af4f4"/>
  <p:tag name="KSO_WM_UNIT_VALUE" val="24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07.63811023622043,&quot;left&quot;:143.9563779527559,&quot;top&quot;:202.17464566929135,&quot;width&quot;:683.9999999999999}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9213_1*l_h_i*1_1_2"/>
  <p:tag name="KSO_WM_TEMPLATE_CATEGORY" val="diagram"/>
  <p:tag name="KSO_WM_TEMPLATE_INDEX" val="20219213"/>
  <p:tag name="KSO_WM_UNIT_LAYERLEVEL" val="1_1_1"/>
  <p:tag name="KSO_WM_TAG_VERSION" val="1.0"/>
  <p:tag name="KSO_WM_BEAUTIFY_FLAG" val="#wm#"/>
  <p:tag name="KSO_WM_CHIP_GROUPID" val="60b9dc7d65103b6cf1b285cd"/>
  <p:tag name="KSO_WM_CHIP_XID" val="60b9dc7d65103b6cf1b285ce"/>
  <p:tag name="KSO_WM_ASSEMBLE_CHIP_INDEX" val="fc2da15785e24ed6bbef09a80a1af4f4"/>
  <p:tag name="KSO_WM_UNIT_VALUE" val="4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07.63811023622043,&quot;left&quot;:143.9563779527559,&quot;top&quot;:202.17464566929135,&quot;width&quot;:683.9999999999999}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9213_1*l_h_i*1_2_1"/>
  <p:tag name="KSO_WM_TEMPLATE_CATEGORY" val="diagram"/>
  <p:tag name="KSO_WM_TEMPLATE_INDEX" val="20219213"/>
  <p:tag name="KSO_WM_UNIT_LAYERLEVEL" val="1_1_1"/>
  <p:tag name="KSO_WM_TAG_VERSION" val="1.0"/>
  <p:tag name="KSO_WM_BEAUTIFY_FLAG" val="#wm#"/>
  <p:tag name="KSO_WM_UNIT_TYPE" val="l_h_i"/>
  <p:tag name="KSO_WM_UNIT_INDEX" val="1_2_1"/>
  <p:tag name="KSO_WM_CHIP_GROUPID" val="60b9dc7d65103b6cf1b285cd"/>
  <p:tag name="KSO_WM_CHIP_XID" val="60b9dc7d65103b6cf1b285ce"/>
  <p:tag name="KSO_WM_ASSEMBLE_CHIP_INDEX" val="fc2da15785e24ed6bbef09a80a1af4f4"/>
  <p:tag name="KSO_WM_UNIT_VALUE" val="4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07.63811023622043,&quot;left&quot;:143.9563779527559,&quot;top&quot;:202.17464566929135,&quot;width&quot;:683.9999999999999}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19213_1*l_h_f*1_2_1"/>
  <p:tag name="KSO_WM_TEMPLATE_CATEGORY" val="diagram"/>
  <p:tag name="KSO_WM_TEMPLATE_INDEX" val="20219213"/>
  <p:tag name="KSO_WM_UNIT_LAYERLEVEL" val="1_1_1"/>
  <p:tag name="KSO_WM_TAG_VERSION" val="1.0"/>
  <p:tag name="KSO_WM_BEAUTIFY_FLAG" val="#wm#"/>
  <p:tag name="KSO_WM_UNIT_SUBTYPE" val="a"/>
  <p:tag name="KSO_WM_UNIT_NOCLEAR" val="0"/>
  <p:tag name="KSO_WM_UNIT_TYPE" val="l_h_f"/>
  <p:tag name="KSO_WM_UNIT_INDEX" val="1_2_1"/>
  <p:tag name="KSO_WM_UNIT_PRESET_TEXT" val="单击此处输入你的正文，文字是您思想的提炼"/>
  <p:tag name="KSO_WM_CHIP_GROUPID" val="60b9dc7d65103b6cf1b285cd"/>
  <p:tag name="KSO_WM_CHIP_XID" val="60b9dc7d65103b6cf1b285ce"/>
  <p:tag name="KSO_WM_ASSEMBLE_CHIP_INDEX" val="fc2da15785e24ed6bbef09a80a1af4f4"/>
  <p:tag name="KSO_WM_UNIT_VALUE" val="24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07.63811023622043,&quot;left&quot;:143.9563779527559,&quot;top&quot;:202.17464566929135,&quot;width&quot;:683.9999999999999}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9213_1*l_h_i*1_2_2"/>
  <p:tag name="KSO_WM_TEMPLATE_CATEGORY" val="diagram"/>
  <p:tag name="KSO_WM_TEMPLATE_INDEX" val="20219213"/>
  <p:tag name="KSO_WM_UNIT_LAYERLEVEL" val="1_1_1"/>
  <p:tag name="KSO_WM_TAG_VERSION" val="1.0"/>
  <p:tag name="KSO_WM_BEAUTIFY_FLAG" val="#wm#"/>
  <p:tag name="KSO_WM_CHIP_GROUPID" val="60b9dc7d65103b6cf1b285cd"/>
  <p:tag name="KSO_WM_CHIP_XID" val="60b9dc7d65103b6cf1b285ce"/>
  <p:tag name="KSO_WM_ASSEMBLE_CHIP_INDEX" val="fc2da15785e24ed6bbef09a80a1af4f4"/>
  <p:tag name="KSO_WM_UNIT_VALUE" val="4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07.63811023622043,&quot;left&quot;:143.9563779527559,&quot;top&quot;:202.17464566929135,&quot;width&quot;:683.9999999999999}"/>
</p:tagLst>
</file>

<file path=ppt/tags/tag189.xml><?xml version="1.0" encoding="utf-8"?>
<p:tagLst xmlns:p="http://schemas.openxmlformats.org/presentationml/2006/main">
  <p:tag name="KSO_WM_BEAUTIFY_FLAG" val="#wm#"/>
  <p:tag name="KSO_WM_TEMPLATE_CATEGORY" val="diagram"/>
  <p:tag name="KSO_WM_TEMPLATE_INDEX" val="20208611"/>
  <p:tag name="KSO_WM_SLIDE_ID" val="diagram2020861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33&quot;,&quot;maxSize&quot;:{&quot;size1&quot;:31.1},&quot;minSize&quot;:{&quot;size1&quot;:26.7},&quot;normalSize&quot;:{&quot;size1&quot;:31.09981481481481},&quot;subLayout&quot;:[{&quot;id&quot;:&quot;2021-04-01T15:01:33&quot;,&quot;margin&quot;:{&quot;bottom&quot;:0.02600000612437725,&quot;left&quot;:5.079999923706055,&quot;right&quot;:6.7729997634887695,&quot;top&quot;:2.9629998207092285},&quot;type&quot;:0},{&quot;id&quot;:&quot;2021-04-01T15:01:33&quot;,&quot;margin&quot;:{&quot;bottom&quot;:4.2330002784729,&quot;left&quot;:5.079999923706055,&quot;right&quot;:4.655999660491943,&quot;top&quot;:0.84700000286102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60656e7b4054ed1e2fb7f9b4"/>
  <p:tag name="KSO_WM_TEMPLATE_ASSEMBLE_GROUPID" val="60656e7b4054ed1e2fb7f9b4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683_1*ζ_h_i*1_1_1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PICTURE_TOWARD" val="1"/>
  <p:tag name="KSO_WM_UNIT_PICTURE_DOCKSIDE" val="cb,ct"/>
  <p:tag name="KSO_WM_UNIT_VALUE" val="1786*118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683_1*ζ_h_d*1_1_1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92.xml><?xml version="1.0" encoding="utf-8"?>
<p:tagLst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683_1*ζ_h_i*1_1_2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6683_1*ζ_h_i*1_1_3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4"/>
  <p:tag name="KSO_WM_UNIT_ID" val="diagram20216683_1*ζ_h_i*1_1_4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62857bfe7c3487b9c707ae697b3de8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8be469b56ee4f8fbb415a85280eb1fe"/>
  <p:tag name="KSO_WM_UNIT_TEXT_FILL_FORE_SCHEMECOLOR_INDEX_BRIGHTNESS" val="0"/>
  <p:tag name="KSO_WM_UNIT_TEXT_FILL_FORE_SCHEMECOLOR_INDEX" val="13"/>
  <p:tag name="KSO_WM_UNIT_TEXT_FILL_TYPE" val="1"/>
  <p:tag name="KSO_WM_TEMPLATE_ASSEMBLE_XID" val="6065705a4054ed1e2fb814d5"/>
  <p:tag name="KSO_WM_TEMPLATE_ASSEMBLE_GROUPID" val="6065705a4054ed1e2fb814d5"/>
</p:tagLst>
</file>

<file path=ppt/tags/tag19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83_1*f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0b5e953b8ecf441ca4383feb1f3f00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d13586027a3420c82af94eb6fddc829"/>
  <p:tag name="KSO_WM_UNIT_TEXT_FILL_FORE_SCHEMECOLOR_INDEX_BRIGHTNESS" val="0.25"/>
  <p:tag name="KSO_WM_UNIT_TEXT_FILL_FORE_SCHEMECOLOR_INDEX" val="13"/>
  <p:tag name="KSO_WM_UNIT_TEXT_FILL_TYPE" val="1"/>
  <p:tag name="KSO_WM_TEMPLATE_ASSEMBLE_XID" val="6065705a4054ed1e2fb814d5"/>
  <p:tag name="KSO_WM_TEMPLATE_ASSEMBLE_GROUPID" val="6065705a4054ed1e2fb814d5"/>
</p:tagLst>
</file>

<file path=ppt/tags/tag1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20&quot;,&quot;maxSize&quot;:{&quot;size1&quot;:62.6},&quot;minSize&quot;:{&quot;size1&quot;:37.5},&quot;normalSize&quot;:{&quot;size1&quot;:37.5},&quot;subLayout&quot;:[{&quot;id&quot;:&quot;2021-04-01T16:16:20&quot;,&quot;margin&quot;:{&quot;bottom&quot;:0,&quot;left&quot;:0,&quot;right&quot;:0.02600000612437725,&quot;top&quot;:0},&quot;type&quot;:0},{&quot;id&quot;:&quot;2021-04-01T16:16:20&quot;,&quot;maxSize&quot;:{&quot;size1&quot;:61.83202217949761},&quot;minSize&quot;:{&quot;size1&quot;:26.232022179497612},&quot;normalSize&quot;:{&quot;size1&quot;:38.79868884616428},&quot;subLayout&quot;:[{&quot;id&quot;:&quot;2021-04-01T16:16:20&quot;,&quot;margin&quot;:{&quot;bottom&quot;:0.02600000612437725,&quot;left&quot;:1.6670000553131104,&quot;right&quot;:2.5399999618530273,&quot;top&quot;:1.6929999589920044},&quot;type&quot;:0},{&quot;id&quot;:&quot;2021-04-01T16:16:20&quot;,&quot;margin&quot;:{&quot;bottom&quot;:1.6929999589920044,&quot;left&quot;:1.6670000553131104,&quot;right&quot;:2.5399999618530273,&quot;top&quot;:0.8199999928474426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5a4054ed1e2fb814d5"/>
  <p:tag name="KSO_WM_TEMPLATE_ASSEMBLE_GROUPID" val="6065705a4054ed1e2fb814d5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5.xml><?xml version="1.0" encoding="utf-8"?>
<p:tagLst xmlns:p="http://schemas.openxmlformats.org/presentationml/2006/main">
  <p:tag name="COMMONDATA" val="eyJoZGlkIjoiNTdlY2Q2NTBhMTg2YzgxMDYzMWM2NzZiYzRiODZiZmMifQ=="/>
  <p:tag name="commondata" val="eyJoZGlkIjoiNjdjNzUwZGFlNzBlY2JjYWY3NzBhOGE2YTZlODVmZmM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268_3*l_h_i*1_1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5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268_3*l_h_i*1_2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8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268_3*l_h_i*1_3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5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268_3*l_h_i*1_4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8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268_3*l_h_i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268_3*l_h_a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68_3*l_h_f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35"/>
  <p:tag name="KSO_WM_UNIT_USESOURCEFORMAT_APPLY" val="1"/>
  <p:tag name="KSO_WM_UNIT_VALUE" val="20"/>
  <p:tag name="KSO_WM_UNIT_PRESET_TEXT" val="单击此处添加文本的具体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268_3*l_h_i*1_2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8"/>
  <p:tag name="KSO_WM_UNIT_FILL_FORE_SCHEMECOLOR_INDEX_BRIGHTNESS" val="0.8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268_3*l_h_a*1_2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268_3*l_h_i*1_3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268_3*l_h_a*1_3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268_3*l_h_i*1_4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UNIT_FILL_TYPE" val="1"/>
  <p:tag name="KSO_WM_UNIT_FILL_FORE_SCHEMECOLOR_INDEX" val="8"/>
  <p:tag name="KSO_WM_UNIT_FILL_FORE_SCHEMECOLOR_INDEX_BRIGHTNESS" val="0.8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268_3*l_h_a*1_4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USESOURCEFORMAT_APPLY" val="1"/>
  <p:tag name="KSO_WM_UNIT_VALUE" val="7"/>
  <p:tag name="KSO_WM_UNIT_PRESET_TEXT" val="23.48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68_3*l_h_f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35"/>
  <p:tag name="KSO_WM_UNIT_USESOURCEFORMAT_APPLY" val="1"/>
  <p:tag name="KSO_WM_UNIT_VALUE" val="20"/>
  <p:tag name="KSO_WM_UNIT_PRESET_TEXT" val="单击此处添加文本的具体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268_3*l_h_f*1_1_1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77.3906299212598,&quot;left&quot;:34.82811023622047,&quot;top&quot;:114.7,&quot;width&quot;:962.271496062992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.35"/>
  <p:tag name="KSO_WM_UNIT_USESOURCEFORMAT_APPLY" val="1"/>
  <p:tag name="KSO_WM_UNIT_VALUE" val="20"/>
  <p:tag name="KSO_WM_UNIT_PRESET_TEXT" val="单击此处添加文本的具体内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4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268_3*l_h_i*1_1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5"/>
  <p:tag name="KSO_WM_DIAGRAM_USE_COLOR_VALUE" val="{&quot;color_scheme&quot;:1,&quot;color_type&quot;:1,&quot;theme_color_indexes&quot;:[]}"/>
</p:tagLst>
</file>

<file path=ppt/tags/tag98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268_3*l_h_i*1_2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8"/>
  <p:tag name="KSO_WM_DIAGRAM_USE_COLOR_VALUE" val="{&quot;color_scheme&quot;:1,&quot;color_type&quot;:1,&quot;theme_color_indexes&quot;:[]}"/>
</p:tagLst>
</file>

<file path=ppt/tags/tag99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268_3*l_h_i*1_3_2"/>
  <p:tag name="KSO_WM_TEMPLATE_CATEGORY" val="diagram"/>
  <p:tag name="KSO_WM_TEMPLATE_INDEX" val="2023126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05.2821259842519,&quot;left&quot;:34.82811023622047,&quot;top&quot;:114.7,&quot;width&quot;:976.2214960629921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UNIT_LINE_FORE_SCHEMECOLOR_INDEX" val="5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F7ED250725B4194BB162985D010BE" ma:contentTypeVersion="14" ma:contentTypeDescription="Create a new document." ma:contentTypeScope="" ma:versionID="eac9a23cb2713f911ffe93aa6f24b2c8">
  <xsd:schema xmlns:xsd="http://www.w3.org/2001/XMLSchema" xmlns:xs="http://www.w3.org/2001/XMLSchema" xmlns:p="http://schemas.microsoft.com/office/2006/metadata/properties" xmlns:ns2="bace6849-b83c-461e-bfa3-bed44a3775dd" xmlns:ns3="6fdf4497-0cef-4843-80c7-a1c57c12f889" targetNamespace="http://schemas.microsoft.com/office/2006/metadata/properties" ma:root="true" ma:fieldsID="6fd29975fe740b1f57e08c57cdc07740" ns2:_="" ns3:_="">
    <xsd:import namespace="bace6849-b83c-461e-bfa3-bed44a3775dd"/>
    <xsd:import namespace="6fdf4497-0cef-4843-80c7-a1c57c12f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e6849-b83c-461e-bfa3-bed44a377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8c5178-9293-43e4-97ee-7b2d4b546a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f4497-0cef-4843-80c7-a1c57c12f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65c617b-8057-4fad-8477-a558143c666e}" ma:internalName="TaxCatchAll" ma:showField="CatchAllData" ma:web="6fdf4497-0cef-4843-80c7-a1c57c12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ce6849-b83c-461e-bfa3-bed44a3775dd">
      <Terms xmlns="http://schemas.microsoft.com/office/infopath/2007/PartnerControls"/>
    </lcf76f155ced4ddcb4097134ff3c332f>
    <TaxCatchAll xmlns="6fdf4497-0cef-4843-80c7-a1c57c12f889" xsi:nil="true"/>
  </documentManagement>
</p:properties>
</file>

<file path=customXml/itemProps1.xml><?xml version="1.0" encoding="utf-8"?>
<ds:datastoreItem xmlns:ds="http://schemas.openxmlformats.org/officeDocument/2006/customXml" ds:itemID="{5C395F68-FCC4-466E-AB56-CFCFFAD2A18F}"/>
</file>

<file path=customXml/itemProps2.xml><?xml version="1.0" encoding="utf-8"?>
<ds:datastoreItem xmlns:ds="http://schemas.openxmlformats.org/officeDocument/2006/customXml" ds:itemID="{0A8D84F8-2A5E-4013-8985-544F93C06663}"/>
</file>

<file path=customXml/itemProps3.xml><?xml version="1.0" encoding="utf-8"?>
<ds:datastoreItem xmlns:ds="http://schemas.openxmlformats.org/officeDocument/2006/customXml" ds:itemID="{FA4BE218-8645-4BD0-B5D2-31288488D6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3079</Words>
  <Application>WPS 演示</Application>
  <PresentationFormat>宽屏</PresentationFormat>
  <Paragraphs>439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微软雅黑</vt:lpstr>
      <vt:lpstr>黑体</vt:lpstr>
      <vt:lpstr>Times New Roman</vt:lpstr>
      <vt:lpstr>Arial</vt:lpstr>
      <vt:lpstr>Calibri</vt:lpstr>
      <vt:lpstr>Arial Unicode MS</vt:lpstr>
      <vt:lpstr>仿宋_GB2312</vt:lpstr>
      <vt:lpstr>楷体</vt:lpstr>
      <vt:lpstr>Montserrat Black</vt:lpstr>
      <vt:lpstr>Segoe Print</vt:lpstr>
      <vt:lpstr>Segoe UI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qyan</cp:lastModifiedBy>
  <cp:revision>226</cp:revision>
  <dcterms:created xsi:type="dcterms:W3CDTF">2019-06-19T02:08:00Z</dcterms:created>
  <dcterms:modified xsi:type="dcterms:W3CDTF">2024-04-21T13:26:22Z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57EA1F08FD284DACBFACF01971DD140D_13</vt:lpwstr>
  </property>
  <property fmtid="{D5CDD505-2E9C-101B-9397-08002B2CF9AE}" pid="4" name="ContentTypeId">
    <vt:lpwstr>0x0101008A4F7ED250725B4194BB162985D010BE</vt:lpwstr>
  </property>
</Properties>
</file>