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26.xml" ContentType="application/vnd.openxmlformats-officedocument.presentationml.slide+xml"/>
  <Override PartName="/ppt/slides/slide4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48.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10.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7.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10.xml" ContentType="application/vnd.openxmlformats-officedocument.presentationml.tags+xml"/>
  <Override PartName="/ppt/tags/tag62.xml" ContentType="application/vnd.openxmlformats-officedocument.presentationml.tags+xml"/>
  <Override PartName="/ppt/tags/tag60.xml" ContentType="application/vnd.openxmlformats-officedocument.presentationml.tags+xml"/>
  <Override PartName="/ppt/tags/tag63.xml" ContentType="application/vnd.openxmlformats-officedocument.presentationml.tags+xml"/>
  <Override PartName="/ppt/tags/tag61.xml" ContentType="application/vnd.openxmlformats-officedocument.presentationml.tags+xml"/>
  <Override PartName="/ppt/tags/tag65.xml" ContentType="application/vnd.openxmlformats-officedocument.presentationml.tags+xml"/>
  <Override PartName="/ppt/tags/tag59.xml" ContentType="application/vnd.openxmlformats-officedocument.presentationml.tags+xml"/>
  <Override PartName="/ppt/tags/tag66.xml" ContentType="application/vnd.openxmlformats-officedocument.presentationml.tags+xml"/>
  <Override PartName="/ppt/tags/tag1.xml" ContentType="application/vnd.openxmlformats-officedocument.presentationml.tags+xml"/>
  <Override PartName="/docProps/custom.xml" ContentType="application/vnd.openxmlformats-officedocument.custom-properties+xml"/>
  <Override PartName="/ppt/tags/tag64.xml" ContentType="application/vnd.openxmlformats-officedocument.presentationml.tags+xml"/>
  <Override PartName="/ppt/tags/tag57.xml" ContentType="application/vnd.openxmlformats-officedocument.presentationml.tags+xml"/>
  <Override PartName="/docProps/app.xml" ContentType="application/vnd.openxmlformats-officedocument.extended-propertie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8.xml" ContentType="application/vnd.openxmlformats-officedocument.presentationml.tags+xml"/>
  <Override PartName="/docProps/core.xml" ContentType="application/vnd.openxmlformats-package.core-properties+xml"/>
  <Override PartName="/ppt/tags/tag67.xml" ContentType="application/vnd.openxmlformats-officedocument.presentationml.tags+xml"/>
  <Override PartName="/ppt/tags/tag176.xml" ContentType="application/vnd.openxmlformats-officedocument.presentationml.tags+xml"/>
  <Override PartName="/ppt/tags/tag175.xml" ContentType="application/vnd.openxmlformats-officedocument.presentationml.tags+xml"/>
  <Override PartName="/ppt/tags/tag174.xml" ContentType="application/vnd.openxmlformats-officedocument.presentationml.tags+xml"/>
  <Override PartName="/ppt/tags/tag173.xml" ContentType="application/vnd.openxmlformats-officedocument.presentationml.tags+xml"/>
  <Override PartName="/ppt/tags/tag172.xml" ContentType="application/vnd.openxmlformats-officedocument.presentationml.tags+xml"/>
  <Override PartName="/ppt/tags/tag171.xml" ContentType="application/vnd.openxmlformats-officedocument.presentationml.tags+xml"/>
  <Override PartName="/ppt/tags/tag170.xml" ContentType="application/vnd.openxmlformats-officedocument.presentationml.tags+xml"/>
  <Override PartName="/ppt/tags/tag169.xml" ContentType="application/vnd.openxmlformats-officedocument.presentationml.tags+xml"/>
  <Override PartName="/ppt/tags/tag168.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183.xml" ContentType="application/vnd.openxmlformats-officedocument.presentationml.tags+xml"/>
  <Override PartName="/ppt/tags/tag182.xml" ContentType="application/vnd.openxmlformats-officedocument.presentationml.tags+xml"/>
  <Override PartName="/ppt/tags/tag181.xml" ContentType="application/vnd.openxmlformats-officedocument.presentationml.tags+xml"/>
  <Override PartName="/ppt/tags/tag180.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111.xml" ContentType="application/vnd.openxmlformats-officedocument.presentationml.tags+xml"/>
  <Override PartName="/ppt/tags/tag167.xml" ContentType="application/vnd.openxmlformats-officedocument.presentationml.tags+xml"/>
  <Override PartName="/ppt/tags/tag165.xml" ContentType="application/vnd.openxmlformats-officedocument.presentationml.tags+xml"/>
  <Override PartName="/ppt/tags/tag89.xml" ContentType="application/vnd.openxmlformats-officedocument.presentationml.tags+xml"/>
  <Override PartName="/ppt/tags/tag88.xml" ContentType="application/vnd.openxmlformats-officedocument.presentationml.tags+xml"/>
  <Override PartName="/ppt/tags/tag122.xml" ContentType="application/vnd.openxmlformats-officedocument.presentationml.tags+xml"/>
  <Override PartName="/ppt/tags/tag87.xml" ContentType="application/vnd.openxmlformats-officedocument.presentationml.tags+xml"/>
  <Override PartName="/ppt/tags/tag121.xml" ContentType="application/vnd.openxmlformats-officedocument.presentationml.tags+xml"/>
  <Override PartName="/ppt/tags/tag90.xml" ContentType="application/vnd.openxmlformats-officedocument.presentationml.tags+xml"/>
  <Override PartName="/ppt/tags/tag120.xml" ContentType="application/vnd.openxmlformats-officedocument.presentationml.tags+xml"/>
  <Override PartName="/ppt/tags/tag119.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123.xml" ContentType="application/vnd.openxmlformats-officedocument.presentationml.tags+xml"/>
  <Override PartName="/ppt/tags/tag86.xml" ContentType="application/vnd.openxmlformats-officedocument.presentationml.tags+xml"/>
  <Override PartName="/ppt/tags/tag124.xml" ContentType="application/vnd.openxmlformats-officedocument.presentationml.tags+xml"/>
  <Override PartName="/ppt/tags/tag133.xml" ContentType="application/vnd.openxmlformats-officedocument.presentationml.tags+xml"/>
  <Override PartName="/ppt/tags/tag132.xml" ContentType="application/vnd.openxmlformats-officedocument.presentationml.tags+xml"/>
  <Override PartName="/ppt/tags/tag131.xml" ContentType="application/vnd.openxmlformats-officedocument.presentationml.tags+xml"/>
  <Override PartName="/ppt/tags/tag130.xml" ContentType="application/vnd.openxmlformats-officedocument.presentationml.tags+xml"/>
  <Override PartName="/ppt/tags/tag129.xml" ContentType="application/vnd.openxmlformats-officedocument.presentationml.tags+xml"/>
  <Override PartName="/ppt/tags/tag128.xml" ContentType="application/vnd.openxmlformats-officedocument.presentationml.tags+xml"/>
  <Override PartName="/ppt/tags/tag127.xml" ContentType="application/vnd.openxmlformats-officedocument.presentationml.tags+xml"/>
  <Override PartName="/ppt/tags/tag126.xml" ContentType="application/vnd.openxmlformats-officedocument.presentationml.tags+xml"/>
  <Override PartName="/ppt/tags/tag125.xml" ContentType="application/vnd.openxmlformats-officedocument.presentationml.tags+xml"/>
  <Override PartName="/ppt/tags/tag118.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115.xml" ContentType="application/vnd.openxmlformats-officedocument.presentationml.tags+xml"/>
  <Override PartName="/ppt/tags/tag11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13.xml" ContentType="application/vnd.openxmlformats-officedocument.presentationml.tags+xml"/>
  <Override PartName="/ppt/tags/tag112.xml" ContentType="application/vnd.openxmlformats-officedocument.presentationml.tags+xml"/>
  <Override PartName="/ppt/tags/tag109.xml" ContentType="application/vnd.openxmlformats-officedocument.presentationml.tags+xml"/>
  <Override PartName="/ppt/tags/tag104.xml" ContentType="application/vnd.openxmlformats-officedocument.presentationml.tags+xml"/>
  <Override PartName="/ppt/tags/tag103.xml" ContentType="application/vnd.openxmlformats-officedocument.presentationml.tags+xml"/>
  <Override PartName="/ppt/tags/tag102.xml" ContentType="application/vnd.openxmlformats-officedocument.presentationml.tags+xml"/>
  <Override PartName="/ppt/tags/tag117.xml" ContentType="application/vnd.openxmlformats-officedocument.presentationml.tags+xml"/>
  <Override PartName="/ppt/tags/tag95.xml" ContentType="application/vnd.openxmlformats-officedocument.presentationml.tags+xml"/>
  <Override PartName="/ppt/tags/tag116.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53.xml" ContentType="application/vnd.openxmlformats-officedocument.presentationml.tags+xml"/>
  <Override PartName="/ppt/tags/tag152.xml" ContentType="application/vnd.openxmlformats-officedocument.presentationml.tags+xml"/>
  <Override PartName="/ppt/tags/tag151.xml" ContentType="application/vnd.openxmlformats-officedocument.presentationml.tags+xml"/>
  <Override PartName="/ppt/tags/tag150.xml" ContentType="application/vnd.openxmlformats-officedocument.presentationml.tags+xml"/>
  <Override PartName="/ppt/tags/tag149.xml" ContentType="application/vnd.openxmlformats-officedocument.presentationml.tags+xml"/>
  <Override PartName="/ppt/tags/tag148.xml" ContentType="application/vnd.openxmlformats-officedocument.presentationml.tags+xml"/>
  <Override PartName="/ppt/tags/tag147.xml" ContentType="application/vnd.openxmlformats-officedocument.presentationml.tags+xml"/>
  <Override PartName="/ppt/tags/tag146.xml" ContentType="application/vnd.openxmlformats-officedocument.presentationml.tags+xml"/>
  <Override PartName="/ppt/tags/tag145.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64.xml" ContentType="application/vnd.openxmlformats-officedocument.presentationml.tags+xml"/>
  <Override PartName="/ppt/tags/tag163.xml" ContentType="application/vnd.openxmlformats-officedocument.presentationml.tags+xml"/>
  <Override PartName="/ppt/tags/tag72.xml" ContentType="application/vnd.openxmlformats-officedocument.presentationml.tags+xml"/>
  <Override PartName="/ppt/tags/tag162.xml" ContentType="application/vnd.openxmlformats-officedocument.presentationml.tags+xml"/>
  <Override PartName="/ppt/tags/tag161.xml" ContentType="application/vnd.openxmlformats-officedocument.presentationml.tags+xml"/>
  <Override PartName="/ppt/tags/tag160.xml" ContentType="application/vnd.openxmlformats-officedocument.presentationml.tags+xml"/>
  <Override PartName="/ppt/tags/tag159.xml" ContentType="application/vnd.openxmlformats-officedocument.presentationml.tags+xml"/>
  <Override PartName="/ppt/tags/tag158.xml" ContentType="application/vnd.openxmlformats-officedocument.presentationml.tags+xml"/>
  <Override PartName="/ppt/tags/tag157.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141.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140.xml" ContentType="application/vnd.openxmlformats-officedocument.presentationml.tags+xml"/>
  <Override PartName="/ppt/tags/tag139.xml" ContentType="application/vnd.openxmlformats-officedocument.presentationml.tags+xml"/>
  <Override PartName="/ppt/tags/tag138.xml" ContentType="application/vnd.openxmlformats-officedocument.presentationml.tags+xml"/>
  <Override PartName="/ppt/tags/tag137.xml" ContentType="application/vnd.openxmlformats-officedocument.presentationml.tags+xml"/>
  <Override PartName="/ppt/tags/tag142.xml" ContentType="application/vnd.openxmlformats-officedocument.presentationml.tags+xml"/>
  <Override PartName="/ppt/tags/tag81.xml" ContentType="application/vnd.openxmlformats-officedocument.presentationml.tags+xml"/>
  <Override PartName="/ppt/tags/tag80.xml" ContentType="application/vnd.openxmlformats-officedocument.presentationml.tags+xml"/>
  <Override PartName="/ppt/tags/tag76.xml" ContentType="application/vnd.openxmlformats-officedocument.presentationml.tags+xml"/>
  <Override PartName="/ppt/tags/tag166.xml" ContentType="application/vnd.openxmlformats-officedocument.presentationml.tags+xml"/>
  <Override PartName="/ppt/tags/tag144.xml" ContentType="application/vnd.openxmlformats-officedocument.presentationml.tags+xml"/>
  <Override PartName="/ppt/tags/tag77.xml" ContentType="application/vnd.openxmlformats-officedocument.presentationml.tags+xml"/>
  <Override PartName="/ppt/tags/tag79.xml" ContentType="application/vnd.openxmlformats-officedocument.presentationml.tags+xml"/>
  <Override PartName="/ppt/tags/tag78.xml" ContentType="application/vnd.openxmlformats-officedocument.presentationml.tags+xml"/>
  <Override PartName="/ppt/tags/tag14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563" r:id="rId2"/>
    <p:sldId id="688" r:id="rId3"/>
    <p:sldId id="690" r:id="rId4"/>
    <p:sldId id="695" r:id="rId5"/>
    <p:sldId id="696" r:id="rId6"/>
    <p:sldId id="711" r:id="rId7"/>
    <p:sldId id="585" r:id="rId8"/>
    <p:sldId id="698" r:id="rId9"/>
    <p:sldId id="598" r:id="rId10"/>
    <p:sldId id="588" r:id="rId11"/>
    <p:sldId id="600" r:id="rId12"/>
    <p:sldId id="706" r:id="rId13"/>
    <p:sldId id="707" r:id="rId14"/>
    <p:sldId id="589" r:id="rId15"/>
    <p:sldId id="590" r:id="rId16"/>
    <p:sldId id="591" r:id="rId17"/>
    <p:sldId id="791" r:id="rId18"/>
    <p:sldId id="651" r:id="rId19"/>
    <p:sldId id="655" r:id="rId20"/>
    <p:sldId id="656" r:id="rId21"/>
    <p:sldId id="691" r:id="rId22"/>
    <p:sldId id="714" r:id="rId23"/>
    <p:sldId id="715" r:id="rId24"/>
    <p:sldId id="756" r:id="rId25"/>
    <p:sldId id="757" r:id="rId26"/>
    <p:sldId id="826" r:id="rId27"/>
    <p:sldId id="827" r:id="rId28"/>
    <p:sldId id="794" r:id="rId29"/>
    <p:sldId id="790" r:id="rId30"/>
    <p:sldId id="765" r:id="rId31"/>
    <p:sldId id="766" r:id="rId32"/>
    <p:sldId id="829" r:id="rId33"/>
    <p:sldId id="796" r:id="rId34"/>
    <p:sldId id="692" r:id="rId35"/>
    <p:sldId id="769" r:id="rId36"/>
    <p:sldId id="772" r:id="rId37"/>
    <p:sldId id="773" r:id="rId38"/>
    <p:sldId id="800" r:id="rId39"/>
    <p:sldId id="803" r:id="rId40"/>
    <p:sldId id="804" r:id="rId41"/>
    <p:sldId id="805" r:id="rId42"/>
    <p:sldId id="836" r:id="rId43"/>
    <p:sldId id="837" r:id="rId44"/>
    <p:sldId id="842" r:id="rId45"/>
    <p:sldId id="844" r:id="rId46"/>
    <p:sldId id="845" r:id="rId47"/>
    <p:sldId id="816" r:id="rId48"/>
    <p:sldId id="564" r:id="rId49"/>
  </p:sldIdLst>
  <p:sldSz cx="9144000" cy="5143500" type="screen16x9"/>
  <p:notesSz cx="6858000" cy="9144000"/>
  <p:custDataLst>
    <p:tags r:id="rId51"/>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1542" userDrawn="1">
          <p15:clr>
            <a:srgbClr val="A4A3A4"/>
          </p15:clr>
        </p15:guide>
        <p15:guide id="2" pos="30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哒哒 熊猫" initials="哒哒"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640"/>
    <a:srgbClr val="C6615E"/>
    <a:srgbClr val="B4CCE3"/>
    <a:srgbClr val="079A92"/>
    <a:srgbClr val="FFFFFF"/>
    <a:srgbClr val="638FC4"/>
    <a:srgbClr val="84A7D1"/>
    <a:srgbClr val="C0504D"/>
    <a:srgbClr val="385D8A"/>
    <a:srgbClr val="3D5F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8" autoAdjust="0"/>
    <p:restoredTop sz="92857" autoAdjust="0"/>
  </p:normalViewPr>
  <p:slideViewPr>
    <p:cSldViewPr showGuides="1">
      <p:cViewPr varScale="1">
        <p:scale>
          <a:sx n="152" d="100"/>
          <a:sy n="152" d="100"/>
        </p:scale>
        <p:origin x="-444" y="-102"/>
      </p:cViewPr>
      <p:guideLst>
        <p:guide orient="horz" pos="1542"/>
        <p:guide pos="3031"/>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6" d="100"/>
          <a:sy n="86" d="100"/>
        </p:scale>
        <p:origin x="-3834" y="-90"/>
      </p:cViewPr>
      <p:guideLst>
        <p:guide orient="horz" pos="2742"/>
        <p:guide pos="227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4#1">
  <dgm:title val=""/>
  <dgm:desc val=""/>
  <dgm:catLst>
    <dgm:cat type="accent1" pri="11400"/>
  </dgm:catLst>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E9B57EB-3A64-478F-9C96-3E23F54F2DD0}" type="doc">
      <dgm:prSet loTypeId="urn:microsoft.com/office/officeart/2005/8/layout/radial5" loCatId="relationship" qsTypeId="urn:microsoft.com/office/officeart/2005/8/quickstyle/simple1#1" qsCatId="simple" csTypeId="urn:microsoft.com/office/officeart/2005/8/colors/accent1_4#1" csCatId="colorful" phldr="1"/>
      <dgm:spPr/>
      <dgm:t>
        <a:bodyPr/>
        <a:lstStyle/>
        <a:p>
          <a:endParaRPr lang="zh-CN" altLang="en-US"/>
        </a:p>
      </dgm:t>
    </dgm:pt>
    <dgm:pt modelId="{DD9662A4-F17C-4A38-ABF1-7078C9955618}">
      <dgm:prSet phldrT="[文本]" phldr="0" custT="1"/>
      <dgm:spPr/>
      <dgm:t>
        <a:bodyPr vert="horz" wrap="square"/>
        <a:lstStyle/>
        <a:p>
          <a:pPr algn="ctr" eaLnBrk="1" fontAlgn="auto" latinLnBrk="0" hangingPunct="1">
            <a:lnSpc>
              <a:spcPts val="2500"/>
            </a:lnSpc>
            <a:spcBef>
              <a:spcPct val="0"/>
            </a:spcBef>
            <a:spcAft>
              <a:spcPts val="0"/>
            </a:spcAft>
          </a:pPr>
          <a:r>
            <a:rPr lang="zh-CN" altLang="en-US" sz="2000" b="1" dirty="0" smtClean="0">
              <a:latin typeface="微软雅黑" panose="020B0503020204020204" pitchFamily="34" charset="-122"/>
              <a:ea typeface="微软雅黑" panose="020B0503020204020204" pitchFamily="34" charset="-122"/>
            </a:rPr>
            <a:t>自然</a:t>
          </a:r>
          <a:endParaRPr lang="en-US" altLang="zh-CN" sz="2000" b="1" dirty="0" smtClean="0">
            <a:latin typeface="微软雅黑" panose="020B0503020204020204" pitchFamily="34" charset="-122"/>
            <a:ea typeface="微软雅黑" panose="020B0503020204020204" pitchFamily="34" charset="-122"/>
          </a:endParaRPr>
        </a:p>
        <a:p>
          <a:pPr algn="ctr" eaLnBrk="1" fontAlgn="auto" latinLnBrk="0" hangingPunct="1">
            <a:lnSpc>
              <a:spcPts val="2500"/>
            </a:lnSpc>
            <a:spcBef>
              <a:spcPct val="0"/>
            </a:spcBef>
            <a:spcAft>
              <a:spcPts val="0"/>
            </a:spcAft>
          </a:pPr>
          <a:r>
            <a:rPr lang="zh-CN" altLang="en-US" sz="2000" b="1" dirty="0" smtClean="0">
              <a:latin typeface="微软雅黑" panose="020B0503020204020204" pitchFamily="34" charset="-122"/>
              <a:ea typeface="微软雅黑" panose="020B0503020204020204" pitchFamily="34" charset="-122"/>
            </a:rPr>
            <a:t>原因</a:t>
          </a:r>
          <a:endParaRPr lang="zh-CN" altLang="en-US" sz="2000" b="1" dirty="0">
            <a:latin typeface="微软雅黑" panose="020B0503020204020204" pitchFamily="34" charset="-122"/>
            <a:ea typeface="微软雅黑" panose="020B0503020204020204" pitchFamily="34" charset="-122"/>
          </a:endParaRPr>
        </a:p>
      </dgm:t>
    </dgm:pt>
    <dgm:pt modelId="{4E2F2077-A82B-4419-9270-BEB1AA7820C2}" type="parTrans" cxnId="{FA896D6F-9C2A-4C7B-8E87-0F23B6462594}">
      <dgm:prSet/>
      <dgm:spPr/>
      <dgm:t>
        <a:bodyPr/>
        <a:lstStyle/>
        <a:p>
          <a:endParaRPr lang="zh-CN" altLang="en-US" sz="1200">
            <a:latin typeface="黑体" panose="02010609060101010101" pitchFamily="49" charset="-122"/>
            <a:ea typeface="黑体" panose="02010609060101010101" pitchFamily="49" charset="-122"/>
          </a:endParaRPr>
        </a:p>
      </dgm:t>
    </dgm:pt>
    <dgm:pt modelId="{7ACC0F05-E322-4723-8A3E-F44382203E16}" type="sibTrans" cxnId="{FA896D6F-9C2A-4C7B-8E87-0F23B6462594}">
      <dgm:prSet/>
      <dgm:spPr/>
      <dgm:t>
        <a:bodyPr/>
        <a:lstStyle/>
        <a:p>
          <a:endParaRPr lang="zh-CN" altLang="en-US" sz="1200">
            <a:latin typeface="黑体" panose="02010609060101010101" pitchFamily="49" charset="-122"/>
            <a:ea typeface="黑体" panose="02010609060101010101" pitchFamily="49" charset="-122"/>
          </a:endParaRPr>
        </a:p>
      </dgm:t>
    </dgm:pt>
    <dgm:pt modelId="{F02BAE6B-8A1F-442C-9748-072A35BD5925}">
      <dgm:prSet phldrT="[文本]" phldr="0" custT="1"/>
      <dgm:spPr/>
      <dgm:t>
        <a:bodyPr vert="horz" wrap="square"/>
        <a:lstStyle/>
        <a:p>
          <a:pPr algn="l" eaLnBrk="1" fontAlgn="auto" latinLnBrk="0" hangingPunct="1">
            <a:lnSpc>
              <a:spcPts val="1800"/>
            </a:lnSpc>
            <a:spcBef>
              <a:spcPct val="0"/>
            </a:spcBef>
            <a:spcAft>
              <a:spcPts val="0"/>
            </a:spcAft>
          </a:pPr>
          <a:r>
            <a:rPr lang="zh-CN" altLang="en-US" sz="1200" b="1" dirty="0" smtClean="0">
              <a:latin typeface="微软雅黑" panose="020B0503020204020204" pitchFamily="34" charset="-122"/>
              <a:ea typeface="微软雅黑" panose="020B0503020204020204" pitchFamily="34" charset="-122"/>
            </a:rPr>
            <a:t>地球公转、自转速度变化</a:t>
          </a:r>
          <a:endParaRPr lang="zh-CN" altLang="en-US" sz="1200" b="1" dirty="0">
            <a:latin typeface="微软雅黑" panose="020B0503020204020204" pitchFamily="34" charset="-122"/>
            <a:ea typeface="微软雅黑" panose="020B0503020204020204" pitchFamily="34" charset="-122"/>
          </a:endParaRPr>
        </a:p>
      </dgm:t>
    </dgm:pt>
    <dgm:pt modelId="{94281E7B-E379-478A-A29E-46187A19BC81}" type="parTrans" cxnId="{A651D78E-5ED4-4CDB-91AB-094D5B92E14F}">
      <dgm:prSet phldr="0" custT="1"/>
      <dgm:spPr/>
      <dgm:t>
        <a:bodyPr vert="horz" wrap="square"/>
        <a:lstStyle/>
        <a:p>
          <a:pPr>
            <a:lnSpc>
              <a:spcPct val="100000"/>
            </a:lnSpc>
            <a:spcBef>
              <a:spcPct val="0"/>
            </a:spcBef>
            <a:spcAft>
              <a:spcPct val="35000"/>
            </a:spcAft>
          </a:pPr>
          <a:endParaRPr lang="zh-CN" altLang="en-US" sz="1200">
            <a:latin typeface="微软雅黑" panose="020B0503020204020204" pitchFamily="34" charset="-122"/>
            <a:ea typeface="微软雅黑" panose="020B0503020204020204" pitchFamily="34" charset="-122"/>
          </a:endParaRPr>
        </a:p>
      </dgm:t>
    </dgm:pt>
    <dgm:pt modelId="{C0FCC042-FB7C-4C08-81C1-0384CC4C018E}" type="sibTrans" cxnId="{A651D78E-5ED4-4CDB-91AB-094D5B92E14F}">
      <dgm:prSet/>
      <dgm:spPr/>
      <dgm:t>
        <a:bodyPr/>
        <a:lstStyle/>
        <a:p>
          <a:endParaRPr lang="zh-CN" altLang="en-US" sz="1200">
            <a:latin typeface="黑体" panose="02010609060101010101" pitchFamily="49" charset="-122"/>
            <a:ea typeface="黑体" panose="02010609060101010101" pitchFamily="49" charset="-122"/>
          </a:endParaRPr>
        </a:p>
      </dgm:t>
    </dgm:pt>
    <dgm:pt modelId="{D0380C9C-CA00-436D-8B42-C8D200BDAF51}">
      <dgm:prSet phldrT="[文本]" phldr="0" custT="1"/>
      <dgm:spPr/>
      <dgm:t>
        <a:bodyPr vert="horz" wrap="square"/>
        <a:lstStyle/>
        <a:p>
          <a:pPr algn="l" eaLnBrk="1" fontAlgn="auto" latinLnBrk="0" hangingPunct="1">
            <a:lnSpc>
              <a:spcPts val="1300"/>
            </a:lnSpc>
            <a:spcBef>
              <a:spcPct val="0"/>
            </a:spcBef>
            <a:spcAft>
              <a:spcPts val="0"/>
            </a:spcAft>
          </a:pPr>
          <a:r>
            <a:rPr lang="zh-CN" altLang="en-US" sz="1000" b="1" dirty="0" smtClean="0">
              <a:latin typeface="微软雅黑" panose="020B0503020204020204" pitchFamily="34" charset="-122"/>
              <a:ea typeface="微软雅黑" panose="020B0503020204020204" pitchFamily="34" charset="-122"/>
            </a:rPr>
            <a:t>地极移动、大陆漂移、造山运动、火山活动等导致地表热力分布、大气环流和大洋环流的变化</a:t>
          </a:r>
        </a:p>
      </dgm:t>
    </dgm:pt>
    <dgm:pt modelId="{C67ED5F7-7444-470C-B669-82F114E11F63}" type="parTrans" cxnId="{1A7E599D-563C-4B01-9D4C-539C3482BCC6}">
      <dgm:prSet phldr="0" custT="1"/>
      <dgm:spPr/>
      <dgm:t>
        <a:bodyPr vert="horz" wrap="square"/>
        <a:lstStyle/>
        <a:p>
          <a:pPr>
            <a:lnSpc>
              <a:spcPct val="100000"/>
            </a:lnSpc>
            <a:spcBef>
              <a:spcPct val="0"/>
            </a:spcBef>
            <a:spcAft>
              <a:spcPct val="35000"/>
            </a:spcAft>
          </a:pPr>
          <a:endParaRPr lang="zh-CN" altLang="en-US" sz="1200">
            <a:latin typeface="微软雅黑" panose="020B0503020204020204" pitchFamily="34" charset="-122"/>
            <a:ea typeface="微软雅黑" panose="020B0503020204020204" pitchFamily="34" charset="-122"/>
          </a:endParaRPr>
        </a:p>
      </dgm:t>
    </dgm:pt>
    <dgm:pt modelId="{56AE1222-2520-4F4E-B35A-12B1059CBF58}" type="sibTrans" cxnId="{1A7E599D-563C-4B01-9D4C-539C3482BCC6}">
      <dgm:prSet/>
      <dgm:spPr/>
      <dgm:t>
        <a:bodyPr/>
        <a:lstStyle/>
        <a:p>
          <a:endParaRPr lang="zh-CN" altLang="en-US" sz="1200">
            <a:latin typeface="黑体" panose="02010609060101010101" pitchFamily="49" charset="-122"/>
            <a:ea typeface="黑体" panose="02010609060101010101" pitchFamily="49" charset="-122"/>
          </a:endParaRPr>
        </a:p>
      </dgm:t>
    </dgm:pt>
    <dgm:pt modelId="{CEF76B5E-0620-43A7-9D5F-17CF0260C1E8}">
      <dgm:prSet phldrT="[文本]" phldr="0" custT="1"/>
      <dgm:spPr/>
      <dgm:t>
        <a:bodyPr vert="horz" wrap="square"/>
        <a:lstStyle/>
        <a:p>
          <a:pPr eaLnBrk="1" fontAlgn="auto" latinLnBrk="0" hangingPunct="1">
            <a:lnSpc>
              <a:spcPts val="1800"/>
            </a:lnSpc>
            <a:spcBef>
              <a:spcPct val="0"/>
            </a:spcBef>
            <a:spcAft>
              <a:spcPts val="0"/>
            </a:spcAft>
          </a:pPr>
          <a:r>
            <a:rPr lang="zh-CN" altLang="en-US" sz="1200" b="1" dirty="0" smtClean="0">
              <a:latin typeface="微软雅黑" panose="020B0503020204020204" pitchFamily="34" charset="-122"/>
              <a:ea typeface="微软雅黑" panose="020B0503020204020204" pitchFamily="34" charset="-122"/>
            </a:rPr>
            <a:t>太阳系在银河系的位置变化</a:t>
          </a:r>
          <a:endParaRPr lang="zh-CN" altLang="en-US" sz="1200" b="1" dirty="0">
            <a:latin typeface="微软雅黑" panose="020B0503020204020204" pitchFamily="34" charset="-122"/>
            <a:ea typeface="微软雅黑" panose="020B0503020204020204" pitchFamily="34" charset="-122"/>
          </a:endParaRPr>
        </a:p>
      </dgm:t>
    </dgm:pt>
    <dgm:pt modelId="{4920053A-387F-4261-93BD-CE1F75D6DF57}" type="parTrans" cxnId="{E8787E45-C133-42A0-91AC-8CD49685422E}">
      <dgm:prSet phldr="0" custT="1"/>
      <dgm:spPr/>
      <dgm:t>
        <a:bodyPr vert="horz" wrap="square"/>
        <a:lstStyle/>
        <a:p>
          <a:pPr>
            <a:lnSpc>
              <a:spcPct val="100000"/>
            </a:lnSpc>
            <a:spcBef>
              <a:spcPct val="0"/>
            </a:spcBef>
            <a:spcAft>
              <a:spcPct val="35000"/>
            </a:spcAft>
          </a:pPr>
          <a:endParaRPr lang="zh-CN" altLang="en-US" sz="1200">
            <a:latin typeface="微软雅黑" panose="020B0503020204020204" pitchFamily="34" charset="-122"/>
            <a:ea typeface="微软雅黑" panose="020B0503020204020204" pitchFamily="34" charset="-122"/>
          </a:endParaRPr>
        </a:p>
      </dgm:t>
    </dgm:pt>
    <dgm:pt modelId="{13AFFDAF-CBB8-43D3-A69F-BB454AFC52F3}" type="sibTrans" cxnId="{E8787E45-C133-42A0-91AC-8CD49685422E}">
      <dgm:prSet/>
      <dgm:spPr/>
      <dgm:t>
        <a:bodyPr/>
        <a:lstStyle/>
        <a:p>
          <a:endParaRPr lang="zh-CN" altLang="en-US" sz="1200">
            <a:latin typeface="黑体" panose="02010609060101010101" pitchFamily="49" charset="-122"/>
            <a:ea typeface="黑体" panose="02010609060101010101" pitchFamily="49" charset="-122"/>
          </a:endParaRPr>
        </a:p>
      </dgm:t>
    </dgm:pt>
    <dgm:pt modelId="{A6DF096B-4C30-40C8-B58A-50C533BD0710}">
      <dgm:prSet phldr="0" custT="1"/>
      <dgm:spPr/>
      <dgm:t>
        <a:bodyPr vert="horz" wrap="square"/>
        <a:lstStyle/>
        <a:p>
          <a:pPr eaLnBrk="1" fontAlgn="auto" latinLnBrk="0" hangingPunct="1">
            <a:lnSpc>
              <a:spcPts val="1800"/>
            </a:lnSpc>
            <a:spcBef>
              <a:spcPct val="0"/>
            </a:spcBef>
            <a:spcAft>
              <a:spcPts val="0"/>
            </a:spcAft>
          </a:pPr>
          <a:r>
            <a:rPr lang="zh-CN" altLang="en-US" sz="1200" b="1" dirty="0" smtClean="0">
              <a:latin typeface="微软雅黑" panose="020B0503020204020204" pitchFamily="34" charset="-122"/>
              <a:ea typeface="微软雅黑" panose="020B0503020204020204" pitchFamily="34" charset="-122"/>
            </a:rPr>
            <a:t>陨石或小行星撞击等事件</a:t>
          </a:r>
          <a:endParaRPr lang="zh-CN" altLang="en-US" sz="1200" b="1" dirty="0">
            <a:latin typeface="微软雅黑" panose="020B0503020204020204" pitchFamily="34" charset="-122"/>
            <a:ea typeface="微软雅黑" panose="020B0503020204020204" pitchFamily="34" charset="-122"/>
          </a:endParaRPr>
        </a:p>
      </dgm:t>
    </dgm:pt>
    <dgm:pt modelId="{0392B992-5553-41C3-97BB-2D688FC13C8A}" type="parTrans" cxnId="{39AFEDF4-D18D-45A2-AA8F-AA397CA85DD7}">
      <dgm:prSet phldr="0" custT="1"/>
      <dgm:spPr/>
      <dgm:t>
        <a:bodyPr vert="horz" wrap="square"/>
        <a:lstStyle/>
        <a:p>
          <a:pPr>
            <a:lnSpc>
              <a:spcPct val="100000"/>
            </a:lnSpc>
            <a:spcBef>
              <a:spcPct val="0"/>
            </a:spcBef>
            <a:spcAft>
              <a:spcPct val="35000"/>
            </a:spcAft>
          </a:pPr>
          <a:endParaRPr lang="zh-CN" altLang="en-US" sz="1200">
            <a:latin typeface="微软雅黑" panose="020B0503020204020204" pitchFamily="34" charset="-122"/>
            <a:ea typeface="微软雅黑" panose="020B0503020204020204" pitchFamily="34" charset="-122"/>
          </a:endParaRPr>
        </a:p>
      </dgm:t>
    </dgm:pt>
    <dgm:pt modelId="{93DCF012-8196-414F-BA1A-2F0BFAE8052C}" type="sibTrans" cxnId="{39AFEDF4-D18D-45A2-AA8F-AA397CA85DD7}">
      <dgm:prSet/>
      <dgm:spPr/>
      <dgm:t>
        <a:bodyPr/>
        <a:lstStyle/>
        <a:p>
          <a:endParaRPr lang="zh-CN" altLang="en-US" sz="1200">
            <a:latin typeface="黑体" panose="02010609060101010101" pitchFamily="49" charset="-122"/>
            <a:ea typeface="黑体" panose="02010609060101010101" pitchFamily="49" charset="-122"/>
          </a:endParaRPr>
        </a:p>
      </dgm:t>
    </dgm:pt>
    <dgm:pt modelId="{01D3D422-B6A3-4CF6-AAFB-27BA6175CD8E}">
      <dgm:prSet phldr="0" custT="1"/>
      <dgm:spPr/>
      <dgm:t>
        <a:bodyPr vert="horz" wrap="square"/>
        <a:lstStyle/>
        <a:p>
          <a:pPr>
            <a:lnSpc>
              <a:spcPct val="100000"/>
            </a:lnSpc>
            <a:spcBef>
              <a:spcPct val="0"/>
            </a:spcBef>
            <a:spcAft>
              <a:spcPct val="35000"/>
            </a:spcAft>
          </a:pPr>
          <a:r>
            <a:rPr lang="en-US" altLang="zh-CN" sz="1200" b="1" dirty="0" smtClean="0">
              <a:latin typeface="微软雅黑" panose="020B0503020204020204" pitchFamily="34" charset="-122"/>
              <a:ea typeface="微软雅黑" panose="020B0503020204020204" pitchFamily="34" charset="-122"/>
            </a:rPr>
            <a:t>……</a:t>
          </a:r>
          <a:endParaRPr lang="zh-CN" altLang="en-US" sz="1200" b="1" dirty="0">
            <a:latin typeface="微软雅黑" panose="020B0503020204020204" pitchFamily="34" charset="-122"/>
            <a:ea typeface="微软雅黑" panose="020B0503020204020204" pitchFamily="34" charset="-122"/>
          </a:endParaRPr>
        </a:p>
      </dgm:t>
    </dgm:pt>
    <dgm:pt modelId="{DD860C1C-266D-4CA5-A2ED-10416CD87EB0}" type="parTrans" cxnId="{B07F3411-04E9-4800-89B1-FD7F91FE3B7C}">
      <dgm:prSet phldr="0" custT="1"/>
      <dgm:spPr/>
      <dgm:t>
        <a:bodyPr vert="horz" wrap="square"/>
        <a:lstStyle/>
        <a:p>
          <a:pPr>
            <a:lnSpc>
              <a:spcPct val="100000"/>
            </a:lnSpc>
            <a:spcBef>
              <a:spcPct val="0"/>
            </a:spcBef>
            <a:spcAft>
              <a:spcPct val="35000"/>
            </a:spcAft>
          </a:pPr>
          <a:endParaRPr lang="zh-CN" altLang="en-US" sz="1200">
            <a:latin typeface="微软雅黑" panose="020B0503020204020204" pitchFamily="34" charset="-122"/>
            <a:ea typeface="微软雅黑" panose="020B0503020204020204" pitchFamily="34" charset="-122"/>
          </a:endParaRPr>
        </a:p>
      </dgm:t>
    </dgm:pt>
    <dgm:pt modelId="{D5E2BFEE-4A08-44DD-9B9D-5164D4E39DE6}" type="sibTrans" cxnId="{B07F3411-04E9-4800-89B1-FD7F91FE3B7C}">
      <dgm:prSet/>
      <dgm:spPr/>
      <dgm:t>
        <a:bodyPr/>
        <a:lstStyle/>
        <a:p>
          <a:endParaRPr lang="zh-CN" altLang="en-US" sz="1200">
            <a:latin typeface="黑体" panose="02010609060101010101" pitchFamily="49" charset="-122"/>
            <a:ea typeface="黑体" panose="02010609060101010101" pitchFamily="49" charset="-122"/>
          </a:endParaRPr>
        </a:p>
      </dgm:t>
    </dgm:pt>
    <dgm:pt modelId="{F2AFF7B6-21F0-48E1-B54E-8E2F3296FE53}">
      <dgm:prSet phldr="0" custT="1"/>
      <dgm:spPr/>
      <dgm:t>
        <a:bodyPr vert="horz" wrap="square"/>
        <a:lstStyle/>
        <a:p>
          <a:pPr algn="l" eaLnBrk="1" fontAlgn="auto" latinLnBrk="0" hangingPunct="1">
            <a:lnSpc>
              <a:spcPts val="1800"/>
            </a:lnSpc>
            <a:spcBef>
              <a:spcPct val="0"/>
            </a:spcBef>
            <a:spcAft>
              <a:spcPts val="0"/>
            </a:spcAft>
          </a:pPr>
          <a:r>
            <a:rPr lang="zh-CN" altLang="en-US" sz="1200" b="1" dirty="0" smtClean="0">
              <a:latin typeface="微软雅黑" panose="020B0503020204020204" pitchFamily="34" charset="-122"/>
              <a:ea typeface="微软雅黑" panose="020B0503020204020204" pitchFamily="34" charset="-122"/>
            </a:rPr>
            <a:t>冰期与间冰期交替</a:t>
          </a:r>
          <a:endParaRPr lang="zh-CN" altLang="en-US" sz="1200" b="1" dirty="0">
            <a:latin typeface="微软雅黑" panose="020B0503020204020204" pitchFamily="34" charset="-122"/>
            <a:ea typeface="微软雅黑" panose="020B0503020204020204" pitchFamily="34" charset="-122"/>
          </a:endParaRPr>
        </a:p>
      </dgm:t>
    </dgm:pt>
    <dgm:pt modelId="{A412A42E-97AF-4E97-B9CA-78CA94CBDFC1}" type="parTrans" cxnId="{D13AFF5B-8A65-4950-800C-CCB1A03D1AAF}">
      <dgm:prSet phldr="0" custT="1"/>
      <dgm:spPr/>
      <dgm:t>
        <a:bodyPr vert="horz" wrap="square"/>
        <a:lstStyle/>
        <a:p>
          <a:pPr>
            <a:lnSpc>
              <a:spcPct val="100000"/>
            </a:lnSpc>
            <a:spcBef>
              <a:spcPct val="0"/>
            </a:spcBef>
            <a:spcAft>
              <a:spcPct val="35000"/>
            </a:spcAft>
          </a:pPr>
          <a:endParaRPr lang="zh-CN" altLang="en-US" sz="1200">
            <a:latin typeface="微软雅黑" panose="020B0503020204020204" pitchFamily="34" charset="-122"/>
            <a:ea typeface="微软雅黑" panose="020B0503020204020204" pitchFamily="34" charset="-122"/>
          </a:endParaRPr>
        </a:p>
      </dgm:t>
    </dgm:pt>
    <dgm:pt modelId="{1C341DF2-438A-4983-AF1C-C6E57C74D904}" type="sibTrans" cxnId="{D13AFF5B-8A65-4950-800C-CCB1A03D1AAF}">
      <dgm:prSet/>
      <dgm:spPr/>
      <dgm:t>
        <a:bodyPr/>
        <a:lstStyle/>
        <a:p>
          <a:endParaRPr lang="zh-CN" altLang="en-US" sz="1200">
            <a:latin typeface="黑体" panose="02010609060101010101" pitchFamily="49" charset="-122"/>
            <a:ea typeface="黑体" panose="02010609060101010101" pitchFamily="49" charset="-122"/>
          </a:endParaRPr>
        </a:p>
      </dgm:t>
    </dgm:pt>
    <dgm:pt modelId="{9E5E1C7A-17C6-4421-912F-7022A32D772B}">
      <dgm:prSet phldrT="[文本]" phldr="0" custT="1"/>
      <dgm:spPr/>
      <dgm:t>
        <a:bodyPr vert="horz" wrap="square"/>
        <a:lstStyle/>
        <a:p>
          <a:pPr algn="l" eaLnBrk="1" fontAlgn="auto" latinLnBrk="0" hangingPunct="1">
            <a:lnSpc>
              <a:spcPts val="1800"/>
            </a:lnSpc>
            <a:spcBef>
              <a:spcPct val="0"/>
            </a:spcBef>
            <a:spcAft>
              <a:spcPts val="0"/>
            </a:spcAft>
          </a:pPr>
          <a:r>
            <a:rPr lang="zh-CN" altLang="en-US" sz="1200" b="1" dirty="0" smtClean="0">
              <a:latin typeface="微软雅黑" panose="020B0503020204020204" pitchFamily="34" charset="-122"/>
              <a:ea typeface="微软雅黑" panose="020B0503020204020204" pitchFamily="34" charset="-122"/>
            </a:rPr>
            <a:t>太阳活动强度的变化、太阳活动周期性变化</a:t>
          </a:r>
          <a:endParaRPr lang="zh-CN" altLang="en-US" sz="1200" b="1" dirty="0">
            <a:latin typeface="微软雅黑" panose="020B0503020204020204" pitchFamily="34" charset="-122"/>
            <a:ea typeface="微软雅黑" panose="020B0503020204020204" pitchFamily="34" charset="-122"/>
          </a:endParaRPr>
        </a:p>
      </dgm:t>
    </dgm:pt>
    <dgm:pt modelId="{BA0110BE-5B36-44DF-87E1-58DD7428EB9A}" type="parTrans" cxnId="{32535177-EB56-4ABC-BA09-A8C7CFEF6B0C}">
      <dgm:prSet phldr="0" custT="1"/>
      <dgm:spPr/>
      <dgm:t>
        <a:bodyPr vert="horz" wrap="square"/>
        <a:lstStyle/>
        <a:p>
          <a:pPr>
            <a:lnSpc>
              <a:spcPct val="100000"/>
            </a:lnSpc>
            <a:spcBef>
              <a:spcPct val="0"/>
            </a:spcBef>
            <a:spcAft>
              <a:spcPct val="35000"/>
            </a:spcAft>
          </a:pPr>
          <a:endParaRPr lang="zh-CN" altLang="en-US" sz="1200">
            <a:latin typeface="微软雅黑" panose="020B0503020204020204" pitchFamily="34" charset="-122"/>
            <a:ea typeface="微软雅黑" panose="020B0503020204020204" pitchFamily="34" charset="-122"/>
          </a:endParaRPr>
        </a:p>
      </dgm:t>
    </dgm:pt>
    <dgm:pt modelId="{A64231BF-6904-41DD-B9ED-E04A740906CE}" type="sibTrans" cxnId="{32535177-EB56-4ABC-BA09-A8C7CFEF6B0C}">
      <dgm:prSet/>
      <dgm:spPr/>
      <dgm:t>
        <a:bodyPr/>
        <a:lstStyle/>
        <a:p>
          <a:endParaRPr lang="zh-CN" altLang="en-US" sz="1200">
            <a:latin typeface="黑体" panose="02010609060101010101" pitchFamily="49" charset="-122"/>
            <a:ea typeface="黑体" panose="02010609060101010101" pitchFamily="49" charset="-122"/>
          </a:endParaRPr>
        </a:p>
      </dgm:t>
    </dgm:pt>
    <dgm:pt modelId="{ACEA3248-AB3F-4497-97EF-D9DB701D5063}" type="pres">
      <dgm:prSet presAssocID="{1E9B57EB-3A64-478F-9C96-3E23F54F2DD0}" presName="Name0" presStyleCnt="0">
        <dgm:presLayoutVars>
          <dgm:chMax val="1"/>
          <dgm:dir/>
          <dgm:animLvl val="ctr"/>
          <dgm:resizeHandles val="exact"/>
        </dgm:presLayoutVars>
      </dgm:prSet>
      <dgm:spPr/>
      <dgm:t>
        <a:bodyPr/>
        <a:lstStyle/>
        <a:p>
          <a:endParaRPr lang="zh-CN" altLang="en-US"/>
        </a:p>
      </dgm:t>
    </dgm:pt>
    <dgm:pt modelId="{761106E5-F41F-464E-9A0F-772506BC6956}" type="pres">
      <dgm:prSet presAssocID="{DD9662A4-F17C-4A38-ABF1-7078C9955618}" presName="centerShape" presStyleLbl="node0" presStyleIdx="0" presStyleCnt="1"/>
      <dgm:spPr/>
      <dgm:t>
        <a:bodyPr/>
        <a:lstStyle/>
        <a:p>
          <a:endParaRPr lang="zh-CN" altLang="en-US"/>
        </a:p>
      </dgm:t>
    </dgm:pt>
    <dgm:pt modelId="{47539C41-A112-4603-9148-E2B1F0AE0737}" type="pres">
      <dgm:prSet presAssocID="{94281E7B-E379-478A-A29E-46187A19BC81}" presName="parTrans" presStyleLbl="sibTrans2D1" presStyleIdx="0" presStyleCnt="7"/>
      <dgm:spPr/>
      <dgm:t>
        <a:bodyPr/>
        <a:lstStyle/>
        <a:p>
          <a:endParaRPr lang="zh-CN" altLang="en-US"/>
        </a:p>
      </dgm:t>
    </dgm:pt>
    <dgm:pt modelId="{905048A4-26FE-459F-9F22-6EDAE1EE13B2}" type="pres">
      <dgm:prSet presAssocID="{94281E7B-E379-478A-A29E-46187A19BC81}" presName="connectorText" presStyleLbl="sibTrans2D1" presStyleIdx="0" presStyleCnt="7"/>
      <dgm:spPr/>
      <dgm:t>
        <a:bodyPr/>
        <a:lstStyle/>
        <a:p>
          <a:endParaRPr lang="zh-CN" altLang="en-US"/>
        </a:p>
      </dgm:t>
    </dgm:pt>
    <dgm:pt modelId="{51B84177-0232-4A7D-8D87-70775606DAFE}" type="pres">
      <dgm:prSet presAssocID="{F02BAE6B-8A1F-442C-9748-072A35BD5925}" presName="node" presStyleLbl="node1" presStyleIdx="0" presStyleCnt="7" custScaleY="64159">
        <dgm:presLayoutVars>
          <dgm:bulletEnabled val="1"/>
        </dgm:presLayoutVars>
      </dgm:prSet>
      <dgm:spPr>
        <a:prstGeom prst="flowChartAlternateProcess">
          <a:avLst/>
        </a:prstGeom>
      </dgm:spPr>
      <dgm:t>
        <a:bodyPr/>
        <a:lstStyle/>
        <a:p>
          <a:endParaRPr lang="zh-CN" altLang="en-US"/>
        </a:p>
      </dgm:t>
    </dgm:pt>
    <dgm:pt modelId="{ED6E20FD-04C1-4CF2-AC73-6099CBE4D595}" type="pres">
      <dgm:prSet presAssocID="{C67ED5F7-7444-470C-B669-82F114E11F63}" presName="parTrans" presStyleLbl="sibTrans2D1" presStyleIdx="1" presStyleCnt="7" custLinFactNeighborX="-31347" custLinFactNeighborY="1773"/>
      <dgm:spPr/>
      <dgm:t>
        <a:bodyPr/>
        <a:lstStyle/>
        <a:p>
          <a:endParaRPr lang="zh-CN" altLang="en-US"/>
        </a:p>
      </dgm:t>
    </dgm:pt>
    <dgm:pt modelId="{937DDC96-4149-456C-9A2E-740EAE5A72FB}" type="pres">
      <dgm:prSet presAssocID="{C67ED5F7-7444-470C-B669-82F114E11F63}" presName="connectorText" presStyleLbl="sibTrans2D1" presStyleIdx="1" presStyleCnt="7"/>
      <dgm:spPr/>
      <dgm:t>
        <a:bodyPr/>
        <a:lstStyle/>
        <a:p>
          <a:endParaRPr lang="zh-CN" altLang="en-US"/>
        </a:p>
      </dgm:t>
    </dgm:pt>
    <dgm:pt modelId="{42AED393-0DB6-4DB7-8301-4B6BB5E1CD60}" type="pres">
      <dgm:prSet presAssocID="{D0380C9C-CA00-436D-8B42-C8D200BDAF51}" presName="node" presStyleLbl="node1" presStyleIdx="1" presStyleCnt="7" custScaleX="184223" custRadScaleRad="125030" custRadScaleInc="39316">
        <dgm:presLayoutVars>
          <dgm:bulletEnabled val="1"/>
        </dgm:presLayoutVars>
      </dgm:prSet>
      <dgm:spPr>
        <a:prstGeom prst="flowChartAlternateProcess">
          <a:avLst/>
        </a:prstGeom>
      </dgm:spPr>
      <dgm:t>
        <a:bodyPr/>
        <a:lstStyle/>
        <a:p>
          <a:endParaRPr lang="zh-CN" altLang="en-US"/>
        </a:p>
      </dgm:t>
    </dgm:pt>
    <dgm:pt modelId="{A4E668AD-84A0-47A8-8AF4-786F03B9786E}" type="pres">
      <dgm:prSet presAssocID="{4920053A-387F-4261-93BD-CE1F75D6DF57}" presName="parTrans" presStyleLbl="sibTrans2D1" presStyleIdx="2" presStyleCnt="7"/>
      <dgm:spPr/>
      <dgm:t>
        <a:bodyPr/>
        <a:lstStyle/>
        <a:p>
          <a:endParaRPr lang="zh-CN" altLang="en-US"/>
        </a:p>
      </dgm:t>
    </dgm:pt>
    <dgm:pt modelId="{D72566CF-61C0-4050-95BE-ED927F77C3A3}" type="pres">
      <dgm:prSet presAssocID="{4920053A-387F-4261-93BD-CE1F75D6DF57}" presName="connectorText" presStyleLbl="sibTrans2D1" presStyleIdx="2" presStyleCnt="7"/>
      <dgm:spPr/>
      <dgm:t>
        <a:bodyPr/>
        <a:lstStyle/>
        <a:p>
          <a:endParaRPr lang="zh-CN" altLang="en-US"/>
        </a:p>
      </dgm:t>
    </dgm:pt>
    <dgm:pt modelId="{3D3D14EE-50DE-4604-A934-EA25067794B4}" type="pres">
      <dgm:prSet presAssocID="{CEF76B5E-0620-43A7-9D5F-17CF0260C1E8}" presName="node" presStyleLbl="node1" presStyleIdx="2" presStyleCnt="7" custScaleY="52081">
        <dgm:presLayoutVars>
          <dgm:bulletEnabled val="1"/>
        </dgm:presLayoutVars>
      </dgm:prSet>
      <dgm:spPr>
        <a:prstGeom prst="flowChartAlternateProcess">
          <a:avLst/>
        </a:prstGeom>
      </dgm:spPr>
      <dgm:t>
        <a:bodyPr/>
        <a:lstStyle/>
        <a:p>
          <a:endParaRPr lang="zh-CN" altLang="en-US"/>
        </a:p>
      </dgm:t>
    </dgm:pt>
    <dgm:pt modelId="{E24F8226-C454-462B-97BC-ECD45295B709}" type="pres">
      <dgm:prSet presAssocID="{0392B992-5553-41C3-97BB-2D688FC13C8A}" presName="parTrans" presStyleLbl="sibTrans2D1" presStyleIdx="3" presStyleCnt="7"/>
      <dgm:spPr/>
      <dgm:t>
        <a:bodyPr/>
        <a:lstStyle/>
        <a:p>
          <a:endParaRPr lang="zh-CN" altLang="en-US"/>
        </a:p>
      </dgm:t>
    </dgm:pt>
    <dgm:pt modelId="{2727AAE2-687E-474A-B88E-2AF5251D51FD}" type="pres">
      <dgm:prSet presAssocID="{0392B992-5553-41C3-97BB-2D688FC13C8A}" presName="connectorText" presStyleLbl="sibTrans2D1" presStyleIdx="3" presStyleCnt="7"/>
      <dgm:spPr/>
      <dgm:t>
        <a:bodyPr/>
        <a:lstStyle/>
        <a:p>
          <a:endParaRPr lang="zh-CN" altLang="en-US"/>
        </a:p>
      </dgm:t>
    </dgm:pt>
    <dgm:pt modelId="{547B73F6-EEF6-41A0-B759-D666FC8F5867}" type="pres">
      <dgm:prSet presAssocID="{A6DF096B-4C30-40C8-B58A-50C533BD0710}" presName="node" presStyleLbl="node1" presStyleIdx="3" presStyleCnt="7" custScaleY="61724">
        <dgm:presLayoutVars>
          <dgm:bulletEnabled val="1"/>
        </dgm:presLayoutVars>
      </dgm:prSet>
      <dgm:spPr>
        <a:prstGeom prst="flowChartAlternateProcess">
          <a:avLst/>
        </a:prstGeom>
      </dgm:spPr>
      <dgm:t>
        <a:bodyPr/>
        <a:lstStyle/>
        <a:p>
          <a:endParaRPr lang="zh-CN" altLang="en-US"/>
        </a:p>
      </dgm:t>
    </dgm:pt>
    <dgm:pt modelId="{CD670D90-93E2-4E61-9461-B9D07EE3DB8C}" type="pres">
      <dgm:prSet presAssocID="{DD860C1C-266D-4CA5-A2ED-10416CD87EB0}" presName="parTrans" presStyleLbl="sibTrans2D1" presStyleIdx="4" presStyleCnt="7"/>
      <dgm:spPr/>
      <dgm:t>
        <a:bodyPr/>
        <a:lstStyle/>
        <a:p>
          <a:endParaRPr lang="zh-CN" altLang="en-US"/>
        </a:p>
      </dgm:t>
    </dgm:pt>
    <dgm:pt modelId="{39326711-27D6-474F-9790-8FC29A029F6F}" type="pres">
      <dgm:prSet presAssocID="{DD860C1C-266D-4CA5-A2ED-10416CD87EB0}" presName="connectorText" presStyleLbl="sibTrans2D1" presStyleIdx="4" presStyleCnt="7"/>
      <dgm:spPr/>
      <dgm:t>
        <a:bodyPr/>
        <a:lstStyle/>
        <a:p>
          <a:endParaRPr lang="zh-CN" altLang="en-US"/>
        </a:p>
      </dgm:t>
    </dgm:pt>
    <dgm:pt modelId="{53B6416F-DCFA-487B-89B0-05DA8213103B}" type="pres">
      <dgm:prSet presAssocID="{01D3D422-B6A3-4CF6-AAFB-27BA6175CD8E}" presName="node" presStyleLbl="node1" presStyleIdx="4" presStyleCnt="7" custScaleY="61724">
        <dgm:presLayoutVars>
          <dgm:bulletEnabled val="1"/>
        </dgm:presLayoutVars>
      </dgm:prSet>
      <dgm:spPr>
        <a:prstGeom prst="flowChartAlternateProcess">
          <a:avLst/>
        </a:prstGeom>
      </dgm:spPr>
      <dgm:t>
        <a:bodyPr/>
        <a:lstStyle/>
        <a:p>
          <a:endParaRPr lang="zh-CN" altLang="en-US"/>
        </a:p>
      </dgm:t>
    </dgm:pt>
    <dgm:pt modelId="{2FE51943-325A-46A6-A790-7C62EFF9AC7F}" type="pres">
      <dgm:prSet presAssocID="{A412A42E-97AF-4E97-B9CA-78CA94CBDFC1}" presName="parTrans" presStyleLbl="sibTrans2D1" presStyleIdx="5" presStyleCnt="7"/>
      <dgm:spPr/>
      <dgm:t>
        <a:bodyPr/>
        <a:lstStyle/>
        <a:p>
          <a:endParaRPr lang="zh-CN" altLang="en-US"/>
        </a:p>
      </dgm:t>
    </dgm:pt>
    <dgm:pt modelId="{C6CDDB88-53D6-4CA7-B2C2-F0006E91CCB5}" type="pres">
      <dgm:prSet presAssocID="{A412A42E-97AF-4E97-B9CA-78CA94CBDFC1}" presName="connectorText" presStyleLbl="sibTrans2D1" presStyleIdx="5" presStyleCnt="7"/>
      <dgm:spPr/>
      <dgm:t>
        <a:bodyPr/>
        <a:lstStyle/>
        <a:p>
          <a:endParaRPr lang="zh-CN" altLang="en-US"/>
        </a:p>
      </dgm:t>
    </dgm:pt>
    <dgm:pt modelId="{25B90881-CF43-40FB-988A-976CB28AF0F6}" type="pres">
      <dgm:prSet presAssocID="{F2AFF7B6-21F0-48E1-B54E-8E2F3296FE53}" presName="node" presStyleLbl="node1" presStyleIdx="5" presStyleCnt="7" custScaleY="52081">
        <dgm:presLayoutVars>
          <dgm:bulletEnabled val="1"/>
        </dgm:presLayoutVars>
      </dgm:prSet>
      <dgm:spPr>
        <a:prstGeom prst="flowChartAlternateProcess">
          <a:avLst/>
        </a:prstGeom>
      </dgm:spPr>
      <dgm:t>
        <a:bodyPr/>
        <a:lstStyle/>
        <a:p>
          <a:endParaRPr lang="zh-CN" altLang="en-US"/>
        </a:p>
      </dgm:t>
    </dgm:pt>
    <dgm:pt modelId="{E4149790-1E49-4190-B4BF-C7C426E974F1}" type="pres">
      <dgm:prSet presAssocID="{BA0110BE-5B36-44DF-87E1-58DD7428EB9A}" presName="parTrans" presStyleLbl="sibTrans2D1" presStyleIdx="6" presStyleCnt="7"/>
      <dgm:spPr/>
      <dgm:t>
        <a:bodyPr/>
        <a:lstStyle/>
        <a:p>
          <a:endParaRPr lang="zh-CN" altLang="en-US"/>
        </a:p>
      </dgm:t>
    </dgm:pt>
    <dgm:pt modelId="{CA0FF6E3-D132-4201-B9C6-DA68BA0C765A}" type="pres">
      <dgm:prSet presAssocID="{BA0110BE-5B36-44DF-87E1-58DD7428EB9A}" presName="connectorText" presStyleLbl="sibTrans2D1" presStyleIdx="6" presStyleCnt="7"/>
      <dgm:spPr/>
      <dgm:t>
        <a:bodyPr/>
        <a:lstStyle/>
        <a:p>
          <a:endParaRPr lang="zh-CN" altLang="en-US"/>
        </a:p>
      </dgm:t>
    </dgm:pt>
    <dgm:pt modelId="{3BF1B47A-E735-4552-8EC3-0B0D7187FF19}" type="pres">
      <dgm:prSet presAssocID="{9E5E1C7A-17C6-4421-912F-7022A32D772B}" presName="node" presStyleLbl="node1" presStyleIdx="6" presStyleCnt="7" custScaleY="73981">
        <dgm:presLayoutVars>
          <dgm:bulletEnabled val="1"/>
        </dgm:presLayoutVars>
      </dgm:prSet>
      <dgm:spPr>
        <a:prstGeom prst="flowChartAlternateProcess">
          <a:avLst/>
        </a:prstGeom>
      </dgm:spPr>
      <dgm:t>
        <a:bodyPr/>
        <a:lstStyle/>
        <a:p>
          <a:endParaRPr lang="zh-CN" altLang="en-US"/>
        </a:p>
      </dgm:t>
    </dgm:pt>
  </dgm:ptLst>
  <dgm:cxnLst>
    <dgm:cxn modelId="{B4FFECE7-8B07-4EF6-B0EF-A60975C7164E}" type="presOf" srcId="{BA0110BE-5B36-44DF-87E1-58DD7428EB9A}" destId="{CA0FF6E3-D132-4201-B9C6-DA68BA0C765A}" srcOrd="1" destOrd="0" presId="urn:microsoft.com/office/officeart/2005/8/layout/radial5"/>
    <dgm:cxn modelId="{74861F81-BC26-4F7E-A4BD-78B28BA99A2F}" type="presOf" srcId="{9E5E1C7A-17C6-4421-912F-7022A32D772B}" destId="{3BF1B47A-E735-4552-8EC3-0B0D7187FF19}" srcOrd="0" destOrd="0" presId="urn:microsoft.com/office/officeart/2005/8/layout/radial5"/>
    <dgm:cxn modelId="{80F4CA3C-713B-4D6E-859D-18F32606D6A5}" type="presOf" srcId="{0392B992-5553-41C3-97BB-2D688FC13C8A}" destId="{E24F8226-C454-462B-97BC-ECD45295B709}" srcOrd="0" destOrd="0" presId="urn:microsoft.com/office/officeart/2005/8/layout/radial5"/>
    <dgm:cxn modelId="{32535177-EB56-4ABC-BA09-A8C7CFEF6B0C}" srcId="{DD9662A4-F17C-4A38-ABF1-7078C9955618}" destId="{9E5E1C7A-17C6-4421-912F-7022A32D772B}" srcOrd="6" destOrd="0" parTransId="{BA0110BE-5B36-44DF-87E1-58DD7428EB9A}" sibTransId="{A64231BF-6904-41DD-B9ED-E04A740906CE}"/>
    <dgm:cxn modelId="{FAE0B03C-FC7E-42CD-8BA1-4825432FC119}" type="presOf" srcId="{1E9B57EB-3A64-478F-9C96-3E23F54F2DD0}" destId="{ACEA3248-AB3F-4497-97EF-D9DB701D5063}" srcOrd="0" destOrd="0" presId="urn:microsoft.com/office/officeart/2005/8/layout/radial5"/>
    <dgm:cxn modelId="{EAA5EE87-A7F9-43B3-B9D7-3529019E2AFA}" type="presOf" srcId="{94281E7B-E379-478A-A29E-46187A19BC81}" destId="{905048A4-26FE-459F-9F22-6EDAE1EE13B2}" srcOrd="1" destOrd="0" presId="urn:microsoft.com/office/officeart/2005/8/layout/radial5"/>
    <dgm:cxn modelId="{A651D78E-5ED4-4CDB-91AB-094D5B92E14F}" srcId="{DD9662A4-F17C-4A38-ABF1-7078C9955618}" destId="{F02BAE6B-8A1F-442C-9748-072A35BD5925}" srcOrd="0" destOrd="0" parTransId="{94281E7B-E379-478A-A29E-46187A19BC81}" sibTransId="{C0FCC042-FB7C-4C08-81C1-0384CC4C018E}"/>
    <dgm:cxn modelId="{66B64717-7975-4145-9475-0211B53C950C}" type="presOf" srcId="{A412A42E-97AF-4E97-B9CA-78CA94CBDFC1}" destId="{C6CDDB88-53D6-4CA7-B2C2-F0006E91CCB5}" srcOrd="1" destOrd="0" presId="urn:microsoft.com/office/officeart/2005/8/layout/radial5"/>
    <dgm:cxn modelId="{73BC2D0F-400C-45E9-8696-AD710D760DB2}" type="presOf" srcId="{4920053A-387F-4261-93BD-CE1F75D6DF57}" destId="{D72566CF-61C0-4050-95BE-ED927F77C3A3}" srcOrd="1" destOrd="0" presId="urn:microsoft.com/office/officeart/2005/8/layout/radial5"/>
    <dgm:cxn modelId="{BBE56F34-9444-4B76-86B6-A3DA55EECC90}" type="presOf" srcId="{CEF76B5E-0620-43A7-9D5F-17CF0260C1E8}" destId="{3D3D14EE-50DE-4604-A934-EA25067794B4}" srcOrd="0" destOrd="0" presId="urn:microsoft.com/office/officeart/2005/8/layout/radial5"/>
    <dgm:cxn modelId="{152AFDA2-946A-4062-9982-8053C995FAC3}" type="presOf" srcId="{DD860C1C-266D-4CA5-A2ED-10416CD87EB0}" destId="{39326711-27D6-474F-9790-8FC29A029F6F}" srcOrd="1" destOrd="0" presId="urn:microsoft.com/office/officeart/2005/8/layout/radial5"/>
    <dgm:cxn modelId="{47955414-8172-431B-B7DA-BB9DF7C6AA9D}" type="presOf" srcId="{C67ED5F7-7444-470C-B669-82F114E11F63}" destId="{ED6E20FD-04C1-4CF2-AC73-6099CBE4D595}" srcOrd="0" destOrd="0" presId="urn:microsoft.com/office/officeart/2005/8/layout/radial5"/>
    <dgm:cxn modelId="{FA896D6F-9C2A-4C7B-8E87-0F23B6462594}" srcId="{1E9B57EB-3A64-478F-9C96-3E23F54F2DD0}" destId="{DD9662A4-F17C-4A38-ABF1-7078C9955618}" srcOrd="0" destOrd="0" parTransId="{4E2F2077-A82B-4419-9270-BEB1AA7820C2}" sibTransId="{7ACC0F05-E322-4723-8A3E-F44382203E16}"/>
    <dgm:cxn modelId="{A0211C26-9496-402F-B252-2678C33FF0E4}" type="presOf" srcId="{C67ED5F7-7444-470C-B669-82F114E11F63}" destId="{937DDC96-4149-456C-9A2E-740EAE5A72FB}" srcOrd="1" destOrd="0" presId="urn:microsoft.com/office/officeart/2005/8/layout/radial5"/>
    <dgm:cxn modelId="{FBBCEC31-2B50-4F8B-ADA9-7C961A26B6B8}" type="presOf" srcId="{01D3D422-B6A3-4CF6-AAFB-27BA6175CD8E}" destId="{53B6416F-DCFA-487B-89B0-05DA8213103B}" srcOrd="0" destOrd="0" presId="urn:microsoft.com/office/officeart/2005/8/layout/radial5"/>
    <dgm:cxn modelId="{4752DDA4-5E16-42E0-8419-3BDEBAA9642C}" type="presOf" srcId="{4920053A-387F-4261-93BD-CE1F75D6DF57}" destId="{A4E668AD-84A0-47A8-8AF4-786F03B9786E}" srcOrd="0" destOrd="0" presId="urn:microsoft.com/office/officeart/2005/8/layout/radial5"/>
    <dgm:cxn modelId="{3DEE352E-6183-45E8-8340-DFD21D8D208E}" type="presOf" srcId="{A6DF096B-4C30-40C8-B58A-50C533BD0710}" destId="{547B73F6-EEF6-41A0-B759-D666FC8F5867}" srcOrd="0" destOrd="0" presId="urn:microsoft.com/office/officeart/2005/8/layout/radial5"/>
    <dgm:cxn modelId="{179E927D-BA44-4385-9A84-2E2D185DBE06}" type="presOf" srcId="{DD9662A4-F17C-4A38-ABF1-7078C9955618}" destId="{761106E5-F41F-464E-9A0F-772506BC6956}" srcOrd="0" destOrd="0" presId="urn:microsoft.com/office/officeart/2005/8/layout/radial5"/>
    <dgm:cxn modelId="{C5D54542-F67A-4AD9-A7A7-DAC890C2F68B}" type="presOf" srcId="{BA0110BE-5B36-44DF-87E1-58DD7428EB9A}" destId="{E4149790-1E49-4190-B4BF-C7C426E974F1}" srcOrd="0" destOrd="0" presId="urn:microsoft.com/office/officeart/2005/8/layout/radial5"/>
    <dgm:cxn modelId="{1A7E599D-563C-4B01-9D4C-539C3482BCC6}" srcId="{DD9662A4-F17C-4A38-ABF1-7078C9955618}" destId="{D0380C9C-CA00-436D-8B42-C8D200BDAF51}" srcOrd="1" destOrd="0" parTransId="{C67ED5F7-7444-470C-B669-82F114E11F63}" sibTransId="{56AE1222-2520-4F4E-B35A-12B1059CBF58}"/>
    <dgm:cxn modelId="{F3CB89C5-B081-485D-86D6-F9ECB22537AE}" type="presOf" srcId="{D0380C9C-CA00-436D-8B42-C8D200BDAF51}" destId="{42AED393-0DB6-4DB7-8301-4B6BB5E1CD60}" srcOrd="0" destOrd="0" presId="urn:microsoft.com/office/officeart/2005/8/layout/radial5"/>
    <dgm:cxn modelId="{B07F3411-04E9-4800-89B1-FD7F91FE3B7C}" srcId="{DD9662A4-F17C-4A38-ABF1-7078C9955618}" destId="{01D3D422-B6A3-4CF6-AAFB-27BA6175CD8E}" srcOrd="4" destOrd="0" parTransId="{DD860C1C-266D-4CA5-A2ED-10416CD87EB0}" sibTransId="{D5E2BFEE-4A08-44DD-9B9D-5164D4E39DE6}"/>
    <dgm:cxn modelId="{6C417FD4-EFCD-454D-9CBC-A0524514C3EC}" type="presOf" srcId="{0392B992-5553-41C3-97BB-2D688FC13C8A}" destId="{2727AAE2-687E-474A-B88E-2AF5251D51FD}" srcOrd="1" destOrd="0" presId="urn:microsoft.com/office/officeart/2005/8/layout/radial5"/>
    <dgm:cxn modelId="{E8787E45-C133-42A0-91AC-8CD49685422E}" srcId="{DD9662A4-F17C-4A38-ABF1-7078C9955618}" destId="{CEF76B5E-0620-43A7-9D5F-17CF0260C1E8}" srcOrd="2" destOrd="0" parTransId="{4920053A-387F-4261-93BD-CE1F75D6DF57}" sibTransId="{13AFFDAF-CBB8-43D3-A69F-BB454AFC52F3}"/>
    <dgm:cxn modelId="{B629370B-72B6-46C0-B335-CCB4923220A2}" type="presOf" srcId="{94281E7B-E379-478A-A29E-46187A19BC81}" destId="{47539C41-A112-4603-9148-E2B1F0AE0737}" srcOrd="0" destOrd="0" presId="urn:microsoft.com/office/officeart/2005/8/layout/radial5"/>
    <dgm:cxn modelId="{AEA8262D-73BC-462D-B375-03B5F7AEE1BD}" type="presOf" srcId="{F02BAE6B-8A1F-442C-9748-072A35BD5925}" destId="{51B84177-0232-4A7D-8D87-70775606DAFE}" srcOrd="0" destOrd="0" presId="urn:microsoft.com/office/officeart/2005/8/layout/radial5"/>
    <dgm:cxn modelId="{9DB8B9C8-6AF2-4B5B-ADC0-009DE49BEED5}" type="presOf" srcId="{A412A42E-97AF-4E97-B9CA-78CA94CBDFC1}" destId="{2FE51943-325A-46A6-A790-7C62EFF9AC7F}" srcOrd="0" destOrd="0" presId="urn:microsoft.com/office/officeart/2005/8/layout/radial5"/>
    <dgm:cxn modelId="{D13AFF5B-8A65-4950-800C-CCB1A03D1AAF}" srcId="{DD9662A4-F17C-4A38-ABF1-7078C9955618}" destId="{F2AFF7B6-21F0-48E1-B54E-8E2F3296FE53}" srcOrd="5" destOrd="0" parTransId="{A412A42E-97AF-4E97-B9CA-78CA94CBDFC1}" sibTransId="{1C341DF2-438A-4983-AF1C-C6E57C74D904}"/>
    <dgm:cxn modelId="{7D828EEB-7DF4-4325-9028-341F0974005D}" type="presOf" srcId="{DD860C1C-266D-4CA5-A2ED-10416CD87EB0}" destId="{CD670D90-93E2-4E61-9461-B9D07EE3DB8C}" srcOrd="0" destOrd="0" presId="urn:microsoft.com/office/officeart/2005/8/layout/radial5"/>
    <dgm:cxn modelId="{39AFEDF4-D18D-45A2-AA8F-AA397CA85DD7}" srcId="{DD9662A4-F17C-4A38-ABF1-7078C9955618}" destId="{A6DF096B-4C30-40C8-B58A-50C533BD0710}" srcOrd="3" destOrd="0" parTransId="{0392B992-5553-41C3-97BB-2D688FC13C8A}" sibTransId="{93DCF012-8196-414F-BA1A-2F0BFAE8052C}"/>
    <dgm:cxn modelId="{F90B1C0A-616E-4250-8264-F8FDADAD96F8}" type="presOf" srcId="{F2AFF7B6-21F0-48E1-B54E-8E2F3296FE53}" destId="{25B90881-CF43-40FB-988A-976CB28AF0F6}" srcOrd="0" destOrd="0" presId="urn:microsoft.com/office/officeart/2005/8/layout/radial5"/>
    <dgm:cxn modelId="{54181DD8-040E-445B-AB8E-903B46548AAF}" type="presParOf" srcId="{ACEA3248-AB3F-4497-97EF-D9DB701D5063}" destId="{761106E5-F41F-464E-9A0F-772506BC6956}" srcOrd="0" destOrd="0" presId="urn:microsoft.com/office/officeart/2005/8/layout/radial5"/>
    <dgm:cxn modelId="{5D639D89-563E-4A6A-931F-6C9C3A97AD40}" type="presParOf" srcId="{ACEA3248-AB3F-4497-97EF-D9DB701D5063}" destId="{47539C41-A112-4603-9148-E2B1F0AE0737}" srcOrd="1" destOrd="0" presId="urn:microsoft.com/office/officeart/2005/8/layout/radial5"/>
    <dgm:cxn modelId="{1C59470F-7C48-42CD-BDF5-8FDDD43BE11B}" type="presParOf" srcId="{47539C41-A112-4603-9148-E2B1F0AE0737}" destId="{905048A4-26FE-459F-9F22-6EDAE1EE13B2}" srcOrd="0" destOrd="0" presId="urn:microsoft.com/office/officeart/2005/8/layout/radial5"/>
    <dgm:cxn modelId="{899E0B41-8A08-49D0-85DF-A9FC24011FE8}" type="presParOf" srcId="{ACEA3248-AB3F-4497-97EF-D9DB701D5063}" destId="{51B84177-0232-4A7D-8D87-70775606DAFE}" srcOrd="2" destOrd="0" presId="urn:microsoft.com/office/officeart/2005/8/layout/radial5"/>
    <dgm:cxn modelId="{BDF3E975-67DC-4678-B951-898AB4BFB83D}" type="presParOf" srcId="{ACEA3248-AB3F-4497-97EF-D9DB701D5063}" destId="{ED6E20FD-04C1-4CF2-AC73-6099CBE4D595}" srcOrd="3" destOrd="0" presId="urn:microsoft.com/office/officeart/2005/8/layout/radial5"/>
    <dgm:cxn modelId="{74DC9EA4-BCC9-4D6B-8B8D-2000D163B03D}" type="presParOf" srcId="{ED6E20FD-04C1-4CF2-AC73-6099CBE4D595}" destId="{937DDC96-4149-456C-9A2E-740EAE5A72FB}" srcOrd="0" destOrd="0" presId="urn:microsoft.com/office/officeart/2005/8/layout/radial5"/>
    <dgm:cxn modelId="{1DE014FB-C8B8-438E-BA51-0D8A794472D9}" type="presParOf" srcId="{ACEA3248-AB3F-4497-97EF-D9DB701D5063}" destId="{42AED393-0DB6-4DB7-8301-4B6BB5E1CD60}" srcOrd="4" destOrd="0" presId="urn:microsoft.com/office/officeart/2005/8/layout/radial5"/>
    <dgm:cxn modelId="{0DC00040-7DAD-4A17-B9EA-52443FDCE7F4}" type="presParOf" srcId="{ACEA3248-AB3F-4497-97EF-D9DB701D5063}" destId="{A4E668AD-84A0-47A8-8AF4-786F03B9786E}" srcOrd="5" destOrd="0" presId="urn:microsoft.com/office/officeart/2005/8/layout/radial5"/>
    <dgm:cxn modelId="{B34853F5-38CC-479A-8818-F28DB82924F6}" type="presParOf" srcId="{A4E668AD-84A0-47A8-8AF4-786F03B9786E}" destId="{D72566CF-61C0-4050-95BE-ED927F77C3A3}" srcOrd="0" destOrd="0" presId="urn:microsoft.com/office/officeart/2005/8/layout/radial5"/>
    <dgm:cxn modelId="{413ECC7D-A9AC-49CC-8363-0BAC148DFA97}" type="presParOf" srcId="{ACEA3248-AB3F-4497-97EF-D9DB701D5063}" destId="{3D3D14EE-50DE-4604-A934-EA25067794B4}" srcOrd="6" destOrd="0" presId="urn:microsoft.com/office/officeart/2005/8/layout/radial5"/>
    <dgm:cxn modelId="{131BCB13-9C1F-43FD-9B66-1D53F31051C3}" type="presParOf" srcId="{ACEA3248-AB3F-4497-97EF-D9DB701D5063}" destId="{E24F8226-C454-462B-97BC-ECD45295B709}" srcOrd="7" destOrd="0" presId="urn:microsoft.com/office/officeart/2005/8/layout/radial5"/>
    <dgm:cxn modelId="{9F4560AA-9F18-4C4D-B241-E526E869F0AB}" type="presParOf" srcId="{E24F8226-C454-462B-97BC-ECD45295B709}" destId="{2727AAE2-687E-474A-B88E-2AF5251D51FD}" srcOrd="0" destOrd="0" presId="urn:microsoft.com/office/officeart/2005/8/layout/radial5"/>
    <dgm:cxn modelId="{928B84FF-0688-4210-9DFE-76C4138D2C59}" type="presParOf" srcId="{ACEA3248-AB3F-4497-97EF-D9DB701D5063}" destId="{547B73F6-EEF6-41A0-B759-D666FC8F5867}" srcOrd="8" destOrd="0" presId="urn:microsoft.com/office/officeart/2005/8/layout/radial5"/>
    <dgm:cxn modelId="{C963DFD0-1A79-49ED-8773-C49BDE9B595A}" type="presParOf" srcId="{ACEA3248-AB3F-4497-97EF-D9DB701D5063}" destId="{CD670D90-93E2-4E61-9461-B9D07EE3DB8C}" srcOrd="9" destOrd="0" presId="urn:microsoft.com/office/officeart/2005/8/layout/radial5"/>
    <dgm:cxn modelId="{A402DB6A-AC73-46D3-AC61-63C8AF1F90D7}" type="presParOf" srcId="{CD670D90-93E2-4E61-9461-B9D07EE3DB8C}" destId="{39326711-27D6-474F-9790-8FC29A029F6F}" srcOrd="0" destOrd="0" presId="urn:microsoft.com/office/officeart/2005/8/layout/radial5"/>
    <dgm:cxn modelId="{0FF69DEC-7203-45B5-A8DB-983CF0D78BF1}" type="presParOf" srcId="{ACEA3248-AB3F-4497-97EF-D9DB701D5063}" destId="{53B6416F-DCFA-487B-89B0-05DA8213103B}" srcOrd="10" destOrd="0" presId="urn:microsoft.com/office/officeart/2005/8/layout/radial5"/>
    <dgm:cxn modelId="{8578D1FC-B088-4F24-AC7B-F9DF511DD2F7}" type="presParOf" srcId="{ACEA3248-AB3F-4497-97EF-D9DB701D5063}" destId="{2FE51943-325A-46A6-A790-7C62EFF9AC7F}" srcOrd="11" destOrd="0" presId="urn:microsoft.com/office/officeart/2005/8/layout/radial5"/>
    <dgm:cxn modelId="{36BFEE00-52B6-49A4-A6E3-413C24824674}" type="presParOf" srcId="{2FE51943-325A-46A6-A790-7C62EFF9AC7F}" destId="{C6CDDB88-53D6-4CA7-B2C2-F0006E91CCB5}" srcOrd="0" destOrd="0" presId="urn:microsoft.com/office/officeart/2005/8/layout/radial5"/>
    <dgm:cxn modelId="{43FF2A4B-F480-4375-B6CB-CB3E90D3C8EF}" type="presParOf" srcId="{ACEA3248-AB3F-4497-97EF-D9DB701D5063}" destId="{25B90881-CF43-40FB-988A-976CB28AF0F6}" srcOrd="12" destOrd="0" presId="urn:microsoft.com/office/officeart/2005/8/layout/radial5"/>
    <dgm:cxn modelId="{BB8CCDAF-69BB-4447-85F6-9B5E6D5F78F1}" type="presParOf" srcId="{ACEA3248-AB3F-4497-97EF-D9DB701D5063}" destId="{E4149790-1E49-4190-B4BF-C7C426E974F1}" srcOrd="13" destOrd="0" presId="urn:microsoft.com/office/officeart/2005/8/layout/radial5"/>
    <dgm:cxn modelId="{D8B0293E-D251-4948-8939-8DC963AEB7A1}" type="presParOf" srcId="{E4149790-1E49-4190-B4BF-C7C426E974F1}" destId="{CA0FF6E3-D132-4201-B9C6-DA68BA0C765A}" srcOrd="0" destOrd="0" presId="urn:microsoft.com/office/officeart/2005/8/layout/radial5"/>
    <dgm:cxn modelId="{C3C676E0-C797-48E1-A951-83C9812F9E6B}" type="presParOf" srcId="{ACEA3248-AB3F-4497-97EF-D9DB701D5063}" destId="{3BF1B47A-E735-4552-8EC3-0B0D7187FF19}" srcOrd="14"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106E5-F41F-464E-9A0F-772506BC6956}">
      <dsp:nvSpPr>
        <dsp:cNvPr id="0" name=""/>
        <dsp:cNvSpPr/>
      </dsp:nvSpPr>
      <dsp:spPr>
        <a:xfrm>
          <a:off x="2357680" y="1599447"/>
          <a:ext cx="1025185" cy="1025185"/>
        </a:xfrm>
        <a:prstGeom prst="ellipse">
          <a:avLst/>
        </a:prstGeom>
        <a:solidFill>
          <a:schemeClr val="accent1">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eaLnBrk="1" fontAlgn="auto" latinLnBrk="0" hangingPunct="1">
            <a:lnSpc>
              <a:spcPts val="2500"/>
            </a:lnSpc>
            <a:spcBef>
              <a:spcPct val="0"/>
            </a:spcBef>
            <a:spcAft>
              <a:spcPts val="0"/>
            </a:spcAft>
          </a:pPr>
          <a:r>
            <a:rPr lang="zh-CN" altLang="en-US" sz="2000" b="1" kern="1200" dirty="0" smtClean="0">
              <a:latin typeface="微软雅黑" panose="020B0503020204020204" pitchFamily="34" charset="-122"/>
              <a:ea typeface="微软雅黑" panose="020B0503020204020204" pitchFamily="34" charset="-122"/>
            </a:rPr>
            <a:t>自然</a:t>
          </a:r>
          <a:endParaRPr lang="en-US" altLang="zh-CN" sz="2000" b="1" kern="1200" dirty="0" smtClean="0">
            <a:latin typeface="微软雅黑" panose="020B0503020204020204" pitchFamily="34" charset="-122"/>
            <a:ea typeface="微软雅黑" panose="020B0503020204020204" pitchFamily="34" charset="-122"/>
          </a:endParaRPr>
        </a:p>
        <a:p>
          <a:pPr lvl="0" algn="ctr" defTabSz="889000" eaLnBrk="1" fontAlgn="auto" latinLnBrk="0" hangingPunct="1">
            <a:lnSpc>
              <a:spcPts val="2500"/>
            </a:lnSpc>
            <a:spcBef>
              <a:spcPct val="0"/>
            </a:spcBef>
            <a:spcAft>
              <a:spcPts val="0"/>
            </a:spcAft>
          </a:pPr>
          <a:r>
            <a:rPr lang="zh-CN" altLang="en-US" sz="2000" b="1" kern="1200" dirty="0" smtClean="0">
              <a:latin typeface="微软雅黑" panose="020B0503020204020204" pitchFamily="34" charset="-122"/>
              <a:ea typeface="微软雅黑" panose="020B0503020204020204" pitchFamily="34" charset="-122"/>
            </a:rPr>
            <a:t>原因</a:t>
          </a:r>
          <a:endParaRPr lang="zh-CN" altLang="en-US" sz="2000" b="1" kern="1200" dirty="0">
            <a:latin typeface="微软雅黑" panose="020B0503020204020204" pitchFamily="34" charset="-122"/>
            <a:ea typeface="微软雅黑" panose="020B0503020204020204" pitchFamily="34" charset="-122"/>
          </a:endParaRPr>
        </a:p>
      </dsp:txBody>
      <dsp:txXfrm>
        <a:off x="2507815" y="1749582"/>
        <a:ext cx="724915" cy="724915"/>
      </dsp:txXfrm>
    </dsp:sp>
    <dsp:sp modelId="{47539C41-A112-4603-9148-E2B1F0AE0737}">
      <dsp:nvSpPr>
        <dsp:cNvPr id="0" name=""/>
        <dsp:cNvSpPr/>
      </dsp:nvSpPr>
      <dsp:spPr>
        <a:xfrm rot="16200000">
          <a:off x="2677599" y="1048207"/>
          <a:ext cx="385346" cy="397222"/>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100000"/>
            </a:lnSpc>
            <a:spcBef>
              <a:spcPct val="0"/>
            </a:spcBef>
            <a:spcAft>
              <a:spcPct val="35000"/>
            </a:spcAft>
          </a:pPr>
          <a:endParaRPr lang="zh-CN" altLang="en-US" sz="1200" kern="1200">
            <a:latin typeface="微软雅黑" panose="020B0503020204020204" pitchFamily="34" charset="-122"/>
            <a:ea typeface="微软雅黑" panose="020B0503020204020204" pitchFamily="34" charset="-122"/>
          </a:endParaRPr>
        </a:p>
      </dsp:txBody>
      <dsp:txXfrm>
        <a:off x="2735401" y="1185453"/>
        <a:ext cx="269742" cy="238334"/>
      </dsp:txXfrm>
    </dsp:sp>
    <dsp:sp modelId="{51B84177-0232-4A7D-8D87-70775606DAFE}">
      <dsp:nvSpPr>
        <dsp:cNvPr id="0" name=""/>
        <dsp:cNvSpPr/>
      </dsp:nvSpPr>
      <dsp:spPr>
        <a:xfrm>
          <a:off x="2344536" y="197764"/>
          <a:ext cx="1051472" cy="674614"/>
        </a:xfrm>
        <a:prstGeom prst="flowChartAlternateProcess">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533400" eaLnBrk="1" fontAlgn="auto" latinLnBrk="0" hangingPunct="1">
            <a:lnSpc>
              <a:spcPts val="1800"/>
            </a:lnSpc>
            <a:spcBef>
              <a:spcPct val="0"/>
            </a:spcBef>
            <a:spcAft>
              <a:spcPts val="0"/>
            </a:spcAft>
          </a:pPr>
          <a:r>
            <a:rPr lang="zh-CN" altLang="en-US" sz="1200" b="1" kern="1200" dirty="0" smtClean="0">
              <a:latin typeface="微软雅黑" panose="020B0503020204020204" pitchFamily="34" charset="-122"/>
              <a:ea typeface="微软雅黑" panose="020B0503020204020204" pitchFamily="34" charset="-122"/>
            </a:rPr>
            <a:t>地球公转、自转速度变化</a:t>
          </a:r>
          <a:endParaRPr lang="zh-CN" altLang="en-US" sz="1200" b="1" kern="1200" dirty="0">
            <a:latin typeface="微软雅黑" panose="020B0503020204020204" pitchFamily="34" charset="-122"/>
            <a:ea typeface="微软雅黑" panose="020B0503020204020204" pitchFamily="34" charset="-122"/>
          </a:endParaRPr>
        </a:p>
      </dsp:txBody>
      <dsp:txXfrm>
        <a:off x="2377467" y="230695"/>
        <a:ext cx="985610" cy="608752"/>
      </dsp:txXfrm>
    </dsp:sp>
    <dsp:sp modelId="{ED6E20FD-04C1-4CF2-AC73-6099CBE4D595}">
      <dsp:nvSpPr>
        <dsp:cNvPr id="0" name=""/>
        <dsp:cNvSpPr/>
      </dsp:nvSpPr>
      <dsp:spPr>
        <a:xfrm rot="19892304">
          <a:off x="3317679" y="1519114"/>
          <a:ext cx="360167" cy="397222"/>
        </a:xfrm>
        <a:prstGeom prst="rightArrow">
          <a:avLst>
            <a:gd name="adj1" fmla="val 60000"/>
            <a:gd name="adj2" fmla="val 50000"/>
          </a:avLst>
        </a:prstGeom>
        <a:solidFill>
          <a:schemeClr val="accent1">
            <a:shade val="90000"/>
            <a:hueOff val="107175"/>
            <a:satOff val="-1979"/>
            <a:lumOff val="91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100000"/>
            </a:lnSpc>
            <a:spcBef>
              <a:spcPct val="0"/>
            </a:spcBef>
            <a:spcAft>
              <a:spcPct val="35000"/>
            </a:spcAft>
          </a:pPr>
          <a:endParaRPr lang="zh-CN" altLang="en-US" sz="1200" kern="1200">
            <a:latin typeface="微软雅黑" panose="020B0503020204020204" pitchFamily="34" charset="-122"/>
            <a:ea typeface="微软雅黑" panose="020B0503020204020204" pitchFamily="34" charset="-122"/>
          </a:endParaRPr>
        </a:p>
      </dsp:txBody>
      <dsp:txXfrm>
        <a:off x="3324209" y="1624305"/>
        <a:ext cx="252117" cy="238334"/>
      </dsp:txXfrm>
    </dsp:sp>
    <dsp:sp modelId="{42AED393-0DB6-4DB7-8301-4B6BB5E1CD60}">
      <dsp:nvSpPr>
        <dsp:cNvPr id="0" name=""/>
        <dsp:cNvSpPr/>
      </dsp:nvSpPr>
      <dsp:spPr>
        <a:xfrm>
          <a:off x="3635126" y="646659"/>
          <a:ext cx="1937053" cy="1051472"/>
        </a:xfrm>
        <a:prstGeom prst="flowChartAlternateProcess">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444500" eaLnBrk="1" fontAlgn="auto" latinLnBrk="0" hangingPunct="1">
            <a:lnSpc>
              <a:spcPts val="1300"/>
            </a:lnSpc>
            <a:spcBef>
              <a:spcPct val="0"/>
            </a:spcBef>
            <a:spcAft>
              <a:spcPts val="0"/>
            </a:spcAft>
          </a:pPr>
          <a:r>
            <a:rPr lang="zh-CN" altLang="en-US" sz="1000" b="1" kern="1200" dirty="0" smtClean="0">
              <a:latin typeface="微软雅黑" panose="020B0503020204020204" pitchFamily="34" charset="-122"/>
              <a:ea typeface="微软雅黑" panose="020B0503020204020204" pitchFamily="34" charset="-122"/>
            </a:rPr>
            <a:t>地极移动、大陆漂移、造山运动、火山活动等导致地表热力分布、大气环流和大洋环流的变化</a:t>
          </a:r>
        </a:p>
      </dsp:txBody>
      <dsp:txXfrm>
        <a:off x="3686454" y="697987"/>
        <a:ext cx="1834397" cy="948816"/>
      </dsp:txXfrm>
    </dsp:sp>
    <dsp:sp modelId="{A4E668AD-84A0-47A8-8AF4-786F03B9786E}">
      <dsp:nvSpPr>
        <dsp:cNvPr id="0" name=""/>
        <dsp:cNvSpPr/>
      </dsp:nvSpPr>
      <dsp:spPr>
        <a:xfrm rot="771429">
          <a:off x="3488580" y="2089057"/>
          <a:ext cx="302348" cy="397222"/>
        </a:xfrm>
        <a:prstGeom prst="rightArrow">
          <a:avLst>
            <a:gd name="adj1" fmla="val 60000"/>
            <a:gd name="adj2" fmla="val 50000"/>
          </a:avLst>
        </a:prstGeom>
        <a:solidFill>
          <a:schemeClr val="accent1">
            <a:shade val="90000"/>
            <a:hueOff val="214350"/>
            <a:satOff val="-3958"/>
            <a:lumOff val="183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100000"/>
            </a:lnSpc>
            <a:spcBef>
              <a:spcPct val="0"/>
            </a:spcBef>
            <a:spcAft>
              <a:spcPct val="35000"/>
            </a:spcAft>
          </a:pPr>
          <a:endParaRPr lang="zh-CN" altLang="en-US" sz="1200" kern="1200">
            <a:latin typeface="微软雅黑" panose="020B0503020204020204" pitchFamily="34" charset="-122"/>
            <a:ea typeface="微软雅黑" panose="020B0503020204020204" pitchFamily="34" charset="-122"/>
          </a:endParaRPr>
        </a:p>
      </dsp:txBody>
      <dsp:txXfrm>
        <a:off x="3489717" y="2158409"/>
        <a:ext cx="211644" cy="238334"/>
      </dsp:txXfrm>
    </dsp:sp>
    <dsp:sp modelId="{3D3D14EE-50DE-4604-A934-EA25067794B4}">
      <dsp:nvSpPr>
        <dsp:cNvPr id="0" name=""/>
        <dsp:cNvSpPr/>
      </dsp:nvSpPr>
      <dsp:spPr>
        <a:xfrm>
          <a:off x="3881968" y="2189140"/>
          <a:ext cx="1051472" cy="547617"/>
        </a:xfrm>
        <a:prstGeom prst="flowChartAlternateProcess">
          <a:avLst/>
        </a:prstGeom>
        <a:solidFill>
          <a:schemeClr val="accent1">
            <a:shade val="50000"/>
            <a:hueOff val="206536"/>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eaLnBrk="1" fontAlgn="auto" latinLnBrk="0" hangingPunct="1">
            <a:lnSpc>
              <a:spcPts val="1800"/>
            </a:lnSpc>
            <a:spcBef>
              <a:spcPct val="0"/>
            </a:spcBef>
            <a:spcAft>
              <a:spcPts val="0"/>
            </a:spcAft>
          </a:pPr>
          <a:r>
            <a:rPr lang="zh-CN" altLang="en-US" sz="1200" b="1" kern="1200" dirty="0" smtClean="0">
              <a:latin typeface="微软雅黑" panose="020B0503020204020204" pitchFamily="34" charset="-122"/>
              <a:ea typeface="微软雅黑" panose="020B0503020204020204" pitchFamily="34" charset="-122"/>
            </a:rPr>
            <a:t>太阳系在银河系的位置变化</a:t>
          </a:r>
          <a:endParaRPr lang="zh-CN" altLang="en-US" sz="1200" b="1" kern="1200" dirty="0">
            <a:latin typeface="微软雅黑" panose="020B0503020204020204" pitchFamily="34" charset="-122"/>
            <a:ea typeface="微软雅黑" panose="020B0503020204020204" pitchFamily="34" charset="-122"/>
          </a:endParaRPr>
        </a:p>
      </dsp:txBody>
      <dsp:txXfrm>
        <a:off x="3908700" y="2215872"/>
        <a:ext cx="998008" cy="494153"/>
      </dsp:txXfrm>
    </dsp:sp>
    <dsp:sp modelId="{E24F8226-C454-462B-97BC-ECD45295B709}">
      <dsp:nvSpPr>
        <dsp:cNvPr id="0" name=""/>
        <dsp:cNvSpPr/>
      </dsp:nvSpPr>
      <dsp:spPr>
        <a:xfrm rot="3857143">
          <a:off x="3053438" y="2689498"/>
          <a:ext cx="381139" cy="397222"/>
        </a:xfrm>
        <a:prstGeom prst="rightArrow">
          <a:avLst>
            <a:gd name="adj1" fmla="val 60000"/>
            <a:gd name="adj2" fmla="val 50000"/>
          </a:avLst>
        </a:prstGeom>
        <a:solidFill>
          <a:schemeClr val="accent1">
            <a:shade val="90000"/>
            <a:hueOff val="321524"/>
            <a:satOff val="-5937"/>
            <a:lumOff val="275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100000"/>
            </a:lnSpc>
            <a:spcBef>
              <a:spcPct val="0"/>
            </a:spcBef>
            <a:spcAft>
              <a:spcPct val="35000"/>
            </a:spcAft>
          </a:pPr>
          <a:endParaRPr lang="zh-CN" altLang="en-US" sz="1200" kern="1200">
            <a:latin typeface="微软雅黑" panose="020B0503020204020204" pitchFamily="34" charset="-122"/>
            <a:ea typeface="微软雅黑" panose="020B0503020204020204" pitchFamily="34" charset="-122"/>
          </a:endParaRPr>
        </a:p>
      </dsp:txBody>
      <dsp:txXfrm>
        <a:off x="3085803" y="2717433"/>
        <a:ext cx="266797" cy="238334"/>
      </dsp:txXfrm>
    </dsp:sp>
    <dsp:sp modelId="{547B73F6-EEF6-41A0-B759-D666FC8F5867}">
      <dsp:nvSpPr>
        <dsp:cNvPr id="0" name=""/>
        <dsp:cNvSpPr/>
      </dsp:nvSpPr>
      <dsp:spPr>
        <a:xfrm>
          <a:off x="3028758" y="3208335"/>
          <a:ext cx="1051472" cy="649010"/>
        </a:xfrm>
        <a:prstGeom prst="flowChartAlternateProcess">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eaLnBrk="1" fontAlgn="auto" latinLnBrk="0" hangingPunct="1">
            <a:lnSpc>
              <a:spcPts val="1800"/>
            </a:lnSpc>
            <a:spcBef>
              <a:spcPct val="0"/>
            </a:spcBef>
            <a:spcAft>
              <a:spcPts val="0"/>
            </a:spcAft>
          </a:pPr>
          <a:r>
            <a:rPr lang="zh-CN" altLang="en-US" sz="1200" b="1" kern="1200" dirty="0" smtClean="0">
              <a:latin typeface="微软雅黑" panose="020B0503020204020204" pitchFamily="34" charset="-122"/>
              <a:ea typeface="微软雅黑" panose="020B0503020204020204" pitchFamily="34" charset="-122"/>
            </a:rPr>
            <a:t>陨石或小行星撞击等事件</a:t>
          </a:r>
          <a:endParaRPr lang="zh-CN" altLang="en-US" sz="1200" b="1" kern="1200" dirty="0">
            <a:latin typeface="微软雅黑" panose="020B0503020204020204" pitchFamily="34" charset="-122"/>
            <a:ea typeface="微软雅黑" panose="020B0503020204020204" pitchFamily="34" charset="-122"/>
          </a:endParaRPr>
        </a:p>
      </dsp:txBody>
      <dsp:txXfrm>
        <a:off x="3060439" y="3240016"/>
        <a:ext cx="988110" cy="585648"/>
      </dsp:txXfrm>
    </dsp:sp>
    <dsp:sp modelId="{CD670D90-93E2-4E61-9461-B9D07EE3DB8C}">
      <dsp:nvSpPr>
        <dsp:cNvPr id="0" name=""/>
        <dsp:cNvSpPr/>
      </dsp:nvSpPr>
      <dsp:spPr>
        <a:xfrm rot="6942857">
          <a:off x="2305967" y="2689498"/>
          <a:ext cx="381139" cy="397222"/>
        </a:xfrm>
        <a:prstGeom prst="rightArrow">
          <a:avLst>
            <a:gd name="adj1" fmla="val 60000"/>
            <a:gd name="adj2" fmla="val 50000"/>
          </a:avLst>
        </a:prstGeom>
        <a:solidFill>
          <a:schemeClr val="accent1">
            <a:shade val="90000"/>
            <a:hueOff val="321524"/>
            <a:satOff val="-5937"/>
            <a:lumOff val="275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100000"/>
            </a:lnSpc>
            <a:spcBef>
              <a:spcPct val="0"/>
            </a:spcBef>
            <a:spcAft>
              <a:spcPct val="35000"/>
            </a:spcAft>
          </a:pPr>
          <a:endParaRPr lang="zh-CN" altLang="en-US" sz="1200" kern="1200">
            <a:latin typeface="微软雅黑" panose="020B0503020204020204" pitchFamily="34" charset="-122"/>
            <a:ea typeface="微软雅黑" panose="020B0503020204020204" pitchFamily="34" charset="-122"/>
          </a:endParaRPr>
        </a:p>
      </dsp:txBody>
      <dsp:txXfrm rot="10800000">
        <a:off x="2387944" y="2717433"/>
        <a:ext cx="266797" cy="238334"/>
      </dsp:txXfrm>
    </dsp:sp>
    <dsp:sp modelId="{53B6416F-DCFA-487B-89B0-05DA8213103B}">
      <dsp:nvSpPr>
        <dsp:cNvPr id="0" name=""/>
        <dsp:cNvSpPr/>
      </dsp:nvSpPr>
      <dsp:spPr>
        <a:xfrm>
          <a:off x="1660315" y="3208335"/>
          <a:ext cx="1051472" cy="649010"/>
        </a:xfrm>
        <a:prstGeom prst="flowChartAlternateProcess">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00000"/>
            </a:lnSpc>
            <a:spcBef>
              <a:spcPct val="0"/>
            </a:spcBef>
            <a:spcAft>
              <a:spcPct val="35000"/>
            </a:spcAft>
          </a:pPr>
          <a:r>
            <a:rPr lang="en-US" altLang="zh-CN" sz="1200" b="1" kern="1200" dirty="0" smtClean="0">
              <a:latin typeface="微软雅黑" panose="020B0503020204020204" pitchFamily="34" charset="-122"/>
              <a:ea typeface="微软雅黑" panose="020B0503020204020204" pitchFamily="34" charset="-122"/>
            </a:rPr>
            <a:t>……</a:t>
          </a:r>
          <a:endParaRPr lang="zh-CN" altLang="en-US" sz="1200" b="1" kern="1200" dirty="0">
            <a:latin typeface="微软雅黑" panose="020B0503020204020204" pitchFamily="34" charset="-122"/>
            <a:ea typeface="微软雅黑" panose="020B0503020204020204" pitchFamily="34" charset="-122"/>
          </a:endParaRPr>
        </a:p>
      </dsp:txBody>
      <dsp:txXfrm>
        <a:off x="1691996" y="3240016"/>
        <a:ext cx="988110" cy="585648"/>
      </dsp:txXfrm>
    </dsp:sp>
    <dsp:sp modelId="{2FE51943-325A-46A6-A790-7C62EFF9AC7F}">
      <dsp:nvSpPr>
        <dsp:cNvPr id="0" name=""/>
        <dsp:cNvSpPr/>
      </dsp:nvSpPr>
      <dsp:spPr>
        <a:xfrm rot="10028571">
          <a:off x="1949617" y="2089057"/>
          <a:ext cx="302348" cy="397222"/>
        </a:xfrm>
        <a:prstGeom prst="rightArrow">
          <a:avLst>
            <a:gd name="adj1" fmla="val 60000"/>
            <a:gd name="adj2" fmla="val 50000"/>
          </a:avLst>
        </a:prstGeom>
        <a:solidFill>
          <a:schemeClr val="accent1">
            <a:shade val="90000"/>
            <a:hueOff val="214350"/>
            <a:satOff val="-3958"/>
            <a:lumOff val="183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100000"/>
            </a:lnSpc>
            <a:spcBef>
              <a:spcPct val="0"/>
            </a:spcBef>
            <a:spcAft>
              <a:spcPct val="35000"/>
            </a:spcAft>
          </a:pPr>
          <a:endParaRPr lang="zh-CN" altLang="en-US" sz="1200" kern="1200">
            <a:latin typeface="微软雅黑" panose="020B0503020204020204" pitchFamily="34" charset="-122"/>
            <a:ea typeface="微软雅黑" panose="020B0503020204020204" pitchFamily="34" charset="-122"/>
          </a:endParaRPr>
        </a:p>
      </dsp:txBody>
      <dsp:txXfrm rot="10800000">
        <a:off x="2039184" y="2158409"/>
        <a:ext cx="211644" cy="238334"/>
      </dsp:txXfrm>
    </dsp:sp>
    <dsp:sp modelId="{25B90881-CF43-40FB-988A-976CB28AF0F6}">
      <dsp:nvSpPr>
        <dsp:cNvPr id="0" name=""/>
        <dsp:cNvSpPr/>
      </dsp:nvSpPr>
      <dsp:spPr>
        <a:xfrm>
          <a:off x="807105" y="2189140"/>
          <a:ext cx="1051472" cy="547617"/>
        </a:xfrm>
        <a:prstGeom prst="flowChartAlternateProcess">
          <a:avLst/>
        </a:prstGeom>
        <a:solidFill>
          <a:schemeClr val="accent1">
            <a:shade val="50000"/>
            <a:hueOff val="206536"/>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533400" eaLnBrk="1" fontAlgn="auto" latinLnBrk="0" hangingPunct="1">
            <a:lnSpc>
              <a:spcPts val="1800"/>
            </a:lnSpc>
            <a:spcBef>
              <a:spcPct val="0"/>
            </a:spcBef>
            <a:spcAft>
              <a:spcPts val="0"/>
            </a:spcAft>
          </a:pPr>
          <a:r>
            <a:rPr lang="zh-CN" altLang="en-US" sz="1200" b="1" kern="1200" dirty="0" smtClean="0">
              <a:latin typeface="微软雅黑" panose="020B0503020204020204" pitchFamily="34" charset="-122"/>
              <a:ea typeface="微软雅黑" panose="020B0503020204020204" pitchFamily="34" charset="-122"/>
            </a:rPr>
            <a:t>冰期与间冰期交替</a:t>
          </a:r>
          <a:endParaRPr lang="zh-CN" altLang="en-US" sz="1200" b="1" kern="1200" dirty="0">
            <a:latin typeface="微软雅黑" panose="020B0503020204020204" pitchFamily="34" charset="-122"/>
            <a:ea typeface="微软雅黑" panose="020B0503020204020204" pitchFamily="34" charset="-122"/>
          </a:endParaRPr>
        </a:p>
      </dsp:txBody>
      <dsp:txXfrm>
        <a:off x="833837" y="2215872"/>
        <a:ext cx="998008" cy="494153"/>
      </dsp:txXfrm>
    </dsp:sp>
    <dsp:sp modelId="{E4149790-1E49-4190-B4BF-C7C426E974F1}">
      <dsp:nvSpPr>
        <dsp:cNvPr id="0" name=""/>
        <dsp:cNvSpPr/>
      </dsp:nvSpPr>
      <dsp:spPr>
        <a:xfrm rot="13114286">
          <a:off x="2078460" y="1410266"/>
          <a:ext cx="321734" cy="397222"/>
        </a:xfrm>
        <a:prstGeom prst="rightArrow">
          <a:avLst>
            <a:gd name="adj1" fmla="val 60000"/>
            <a:gd name="adj2" fmla="val 50000"/>
          </a:avLst>
        </a:prstGeom>
        <a:solidFill>
          <a:schemeClr val="accent1">
            <a:shade val="90000"/>
            <a:hueOff val="107175"/>
            <a:satOff val="-1979"/>
            <a:lumOff val="91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100000"/>
            </a:lnSpc>
            <a:spcBef>
              <a:spcPct val="0"/>
            </a:spcBef>
            <a:spcAft>
              <a:spcPct val="35000"/>
            </a:spcAft>
          </a:pPr>
          <a:endParaRPr lang="zh-CN" altLang="en-US" sz="1200" kern="1200">
            <a:latin typeface="微软雅黑" panose="020B0503020204020204" pitchFamily="34" charset="-122"/>
            <a:ea typeface="微软雅黑" panose="020B0503020204020204" pitchFamily="34" charset="-122"/>
          </a:endParaRPr>
        </a:p>
      </dsp:txBody>
      <dsp:txXfrm rot="10800000">
        <a:off x="2164451" y="1519800"/>
        <a:ext cx="225214" cy="238334"/>
      </dsp:txXfrm>
    </dsp:sp>
    <dsp:sp modelId="{3BF1B47A-E735-4552-8EC3-0B0D7187FF19}">
      <dsp:nvSpPr>
        <dsp:cNvPr id="0" name=""/>
        <dsp:cNvSpPr/>
      </dsp:nvSpPr>
      <dsp:spPr>
        <a:xfrm>
          <a:off x="1111612" y="739871"/>
          <a:ext cx="1051472" cy="777889"/>
        </a:xfrm>
        <a:prstGeom prst="flowChartAlternateProcess">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533400" eaLnBrk="1" fontAlgn="auto" latinLnBrk="0" hangingPunct="1">
            <a:lnSpc>
              <a:spcPts val="1800"/>
            </a:lnSpc>
            <a:spcBef>
              <a:spcPct val="0"/>
            </a:spcBef>
            <a:spcAft>
              <a:spcPts val="0"/>
            </a:spcAft>
          </a:pPr>
          <a:r>
            <a:rPr lang="zh-CN" altLang="en-US" sz="1200" b="1" kern="1200" dirty="0" smtClean="0">
              <a:latin typeface="微软雅黑" panose="020B0503020204020204" pitchFamily="34" charset="-122"/>
              <a:ea typeface="微软雅黑" panose="020B0503020204020204" pitchFamily="34" charset="-122"/>
            </a:rPr>
            <a:t>太阳活动强度的变化、太阳活动周期性变化</a:t>
          </a:r>
          <a:endParaRPr lang="zh-CN" altLang="en-US" sz="1200" b="1" kern="1200" dirty="0">
            <a:latin typeface="微软雅黑" panose="020B0503020204020204" pitchFamily="34" charset="-122"/>
            <a:ea typeface="微软雅黑" panose="020B0503020204020204" pitchFamily="34" charset="-122"/>
          </a:endParaRPr>
        </a:p>
      </dsp:txBody>
      <dsp:txXfrm>
        <a:off x="1149585" y="777844"/>
        <a:ext cx="975526" cy="7019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F4B84B3B-4AFD-447B-8F23-CB7FDF37D707}" type="datetimeFigureOut">
              <a:rPr lang="zh-CN" altLang="en-US"/>
              <a:t>2024-07-31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58957878-D1D8-43FF-9DCD-1DF7CD0F5EB1}" type="slidenum">
              <a:rPr lang="zh-CN" altLang="en-US"/>
              <a:t>‹#›</a:t>
            </a:fld>
            <a:endParaRPr lang="zh-CN" altLang="en-US"/>
          </a:p>
        </p:txBody>
      </p:sp>
    </p:spTree>
    <p:extLst>
      <p:ext uri="{BB962C8B-B14F-4D97-AF65-F5344CB8AC3E}">
        <p14:creationId xmlns:p14="http://schemas.microsoft.com/office/powerpoint/2010/main" val="2567090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xfrm>
            <a:off x="685800" y="685800"/>
            <a:ext cx="5486400" cy="3429000"/>
          </a:xfrm>
          <a:noFill/>
          <a:ln>
            <a:solidFill>
              <a:srgbClr val="000000"/>
            </a:solidFill>
            <a:miter lim="800000"/>
          </a:ln>
        </p:spPr>
      </p:sp>
      <p:sp>
        <p:nvSpPr>
          <p:cNvPr id="8194"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xfrm>
            <a:off x="685800" y="685800"/>
            <a:ext cx="5486400" cy="3429000"/>
          </a:xfrm>
          <a:noFill/>
          <a:ln>
            <a:solidFill>
              <a:srgbClr val="000000"/>
            </a:solidFill>
            <a:miter lim="800000"/>
          </a:ln>
        </p:spPr>
      </p:sp>
      <p:sp>
        <p:nvSpPr>
          <p:cNvPr id="8194"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xfrm>
            <a:off x="685800" y="685800"/>
            <a:ext cx="5486400" cy="3429000"/>
          </a:xfrm>
          <a:noFill/>
          <a:ln>
            <a:solidFill>
              <a:srgbClr val="000000"/>
            </a:solidFill>
            <a:miter lim="800000"/>
          </a:ln>
        </p:spPr>
      </p:sp>
      <p:sp>
        <p:nvSpPr>
          <p:cNvPr id="8194"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8194" name="Rectangle 3"/>
          <p:cNvSpPr>
            <a:spLocks noGrp="1"/>
          </p:cNvSpPr>
          <p:nvPr>
            <p:ph type="body" idx="1"/>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53" t="29563" r="-1117" b="-978"/>
          <a:stretch>
            <a:fillRect/>
          </a:stretch>
        </p:blipFill>
        <p:spPr bwMode="auto">
          <a:xfrm>
            <a:off x="-36512" y="8225"/>
            <a:ext cx="9290309" cy="4939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ctrTitle"/>
          </p:nvPr>
        </p:nvSpPr>
        <p:spPr>
          <a:xfrm>
            <a:off x="755576" y="1923556"/>
            <a:ext cx="7772400" cy="1102519"/>
          </a:xfrm>
        </p:spPr>
        <p:txBody>
          <a:bodyPr/>
          <a:lstStyle>
            <a:lvl1pPr>
              <a:defRPr>
                <a:solidFill>
                  <a:schemeClr val="bg1"/>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副标题 2"/>
          <p:cNvSpPr>
            <a:spLocks noGrp="1"/>
          </p:cNvSpPr>
          <p:nvPr>
            <p:ph type="subTitle" idx="1"/>
          </p:nvPr>
        </p:nvSpPr>
        <p:spPr>
          <a:xfrm>
            <a:off x="1359368" y="3301786"/>
            <a:ext cx="6400800" cy="1314450"/>
          </a:xfrm>
        </p:spPr>
        <p:txBody>
          <a:bodyPr/>
          <a:lstStyle>
            <a:lvl1pPr marL="0" indent="0" algn="ctr">
              <a:buNone/>
              <a:defRPr sz="2800">
                <a:solidFill>
                  <a:schemeClr val="tx1">
                    <a:tint val="75000"/>
                  </a:schemeClr>
                </a:solidFill>
                <a:latin typeface="黑体" panose="02010609060101010101" pitchFamily="49" charset="-122"/>
                <a:ea typeface="黑体" panose="02010609060101010101" pitchFamily="49"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01C99CCD-72D4-4593-9A5C-D0D131885A1E}" type="datetimeFigureOut">
              <a:rPr lang="zh-CN" altLang="en-US"/>
              <a:t>2024-07-31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93EC467-3B18-4D40-8553-623F79548D1F}" type="slidenum">
              <a:rPr lang="zh-CN" altLang="en-US"/>
              <a:t>‹#›</a:t>
            </a:fld>
            <a:endParaRPr lang="zh-CN" altLang="en-US"/>
          </a:p>
        </p:txBody>
      </p:sp>
      <p:sp>
        <p:nvSpPr>
          <p:cNvPr id="12" name="矩形 11"/>
          <p:cNvSpPr/>
          <p:nvPr userDrawn="1"/>
        </p:nvSpPr>
        <p:spPr>
          <a:xfrm>
            <a:off x="-36512" y="1826744"/>
            <a:ext cx="9180511"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descr="同心圆式"/>
          <p:cNvPicPr>
            <a:picLocks noChangeAspect="1"/>
          </p:cNvPicPr>
          <p:nvPr userDrawn="1">
            <p:custDataLst>
              <p:tags r:id="rId1"/>
            </p:custDataLst>
          </p:nvPr>
        </p:nvPicPr>
        <p:blipFill>
          <a:blip r:embed="rId5" cstate="print"/>
          <a:stretch>
            <a:fillRect/>
          </a:stretch>
        </p:blipFill>
        <p:spPr>
          <a:xfrm>
            <a:off x="251520" y="195486"/>
            <a:ext cx="838200" cy="835025"/>
          </a:xfrm>
          <a:prstGeom prst="rect">
            <a:avLst/>
          </a:prstGeom>
          <a:noFill/>
          <a:ln w="9525">
            <a:noFill/>
          </a:ln>
        </p:spPr>
      </p:pic>
      <p:sp>
        <p:nvSpPr>
          <p:cNvPr id="9" name="矩形 69"/>
          <p:cNvSpPr>
            <a:spLocks noChangeArrowheads="1"/>
          </p:cNvSpPr>
          <p:nvPr userDrawn="1">
            <p:custDataLst>
              <p:tags r:id="rId2"/>
            </p:custDataLst>
          </p:nvPr>
        </p:nvSpPr>
        <p:spPr bwMode="auto">
          <a:xfrm>
            <a:off x="0" y="5003700"/>
            <a:ext cx="9144000" cy="160338"/>
          </a:xfrm>
          <a:prstGeom prst="rect">
            <a:avLst/>
          </a:prstGeom>
          <a:solidFill>
            <a:srgbClr val="047ED7"/>
          </a:solidFill>
          <a:ln w="25400">
            <a:solidFill>
              <a:srgbClr val="FCFCFC"/>
            </a:solidFill>
            <a:miter lim="800000"/>
          </a:ln>
        </p:spPr>
        <p:txBody>
          <a:bodyPr lIns="68580" tIns="36195" rIns="68580" bIns="36195" anchor="ctr"/>
          <a:lstStyle/>
          <a:p>
            <a:pPr>
              <a:lnSpc>
                <a:spcPct val="130000"/>
              </a:lnSpc>
            </a:pPr>
            <a:endPar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5616" y="206375"/>
            <a:ext cx="7571184" cy="857250"/>
          </a:xfrm>
        </p:spPr>
        <p:txBody>
          <a:bodyPr/>
          <a:lstStyle>
            <a:lvl1pPr algn="l">
              <a:defRPr sz="3200">
                <a:solidFill>
                  <a:srgbClr val="002D80"/>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sz="2600">
                <a:solidFill>
                  <a:srgbClr val="0066FF"/>
                </a:solidFill>
              </a:defRPr>
            </a:lvl1pPr>
            <a:lvl2pPr>
              <a:defRPr sz="2400">
                <a:solidFill>
                  <a:srgbClr val="0066FF"/>
                </a:solidFill>
                <a:latin typeface="微软雅黑" panose="020B0503020204020204" pitchFamily="34" charset="-122"/>
                <a:ea typeface="微软雅黑" panose="020B0503020204020204" pitchFamily="34" charset="-122"/>
              </a:defRPr>
            </a:lvl2pPr>
            <a:lvl3pPr>
              <a:defRPr sz="2200">
                <a:solidFill>
                  <a:srgbClr val="0066FF"/>
                </a:solidFill>
                <a:latin typeface="微软雅黑" panose="020B0503020204020204" pitchFamily="34" charset="-122"/>
                <a:ea typeface="微软雅黑" panose="020B0503020204020204" pitchFamily="34" charset="-122"/>
              </a:defRPr>
            </a:lvl3pPr>
            <a:lvl4pPr>
              <a:defRPr sz="2000">
                <a:solidFill>
                  <a:srgbClr val="0066FF"/>
                </a:solidFill>
                <a:latin typeface="微软雅黑" panose="020B0503020204020204" pitchFamily="34" charset="-122"/>
                <a:ea typeface="微软雅黑" panose="020B0503020204020204" pitchFamily="34" charset="-122"/>
              </a:defRPr>
            </a:lvl4pPr>
            <a:lvl5pPr>
              <a:defRPr>
                <a:solidFill>
                  <a:srgbClr val="0066FF"/>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B3F6462F-9081-46AC-9E4D-7EBD4CA8985B}" type="datetimeFigureOut">
              <a:rPr lang="zh-CN" altLang="en-US"/>
              <a:t>2024-07-31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2FD2D77-7439-4518-AC86-856F762E9233}" type="slidenum">
              <a:rPr lang="zh-CN" altLang="en-US"/>
              <a:t>‹#›</a:t>
            </a:fld>
            <a:endParaRPr lang="zh-CN" altLang="en-US"/>
          </a:p>
        </p:txBody>
      </p:sp>
      <p:sp>
        <p:nvSpPr>
          <p:cNvPr id="8" name="矩形 69"/>
          <p:cNvSpPr>
            <a:spLocks noChangeArrowheads="1"/>
          </p:cNvSpPr>
          <p:nvPr userDrawn="1">
            <p:custDataLst>
              <p:tags r:id="rId1"/>
            </p:custDataLst>
          </p:nvPr>
        </p:nvSpPr>
        <p:spPr bwMode="auto">
          <a:xfrm>
            <a:off x="0" y="-26988"/>
            <a:ext cx="9144000" cy="160338"/>
          </a:xfrm>
          <a:prstGeom prst="rect">
            <a:avLst/>
          </a:prstGeom>
          <a:solidFill>
            <a:schemeClr val="accent1">
              <a:lumMod val="75000"/>
            </a:schemeClr>
          </a:solidFill>
          <a:ln w="25400">
            <a:solidFill>
              <a:srgbClr val="FCFCFC"/>
            </a:solidFill>
            <a:miter lim="800000"/>
          </a:ln>
        </p:spPr>
        <p:txBody>
          <a:bodyPr lIns="68580" tIns="36195" rIns="68580" bIns="36195" anchor="ctr"/>
          <a:lstStyle/>
          <a:p>
            <a:pPr>
              <a:lnSpc>
                <a:spcPct val="130000"/>
              </a:lnSpc>
            </a:pPr>
            <a:endPar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5616" y="206375"/>
            <a:ext cx="7571184" cy="857250"/>
          </a:xfrm>
        </p:spPr>
        <p:txBody>
          <a:bodyPr/>
          <a:lstStyle>
            <a:lvl1pPr algn="l">
              <a:defRPr sz="3200">
                <a:solidFill>
                  <a:srgbClr val="002D80"/>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sz="2600">
                <a:solidFill>
                  <a:schemeClr val="tx1"/>
                </a:solidFill>
                <a:latin typeface="微软雅黑" panose="020B0503020204020204" pitchFamily="34" charset="-122"/>
                <a:ea typeface="微软雅黑" panose="020B0503020204020204" pitchFamily="34" charset="-122"/>
              </a:defRPr>
            </a:lvl1pPr>
            <a:lvl2pPr>
              <a:defRPr sz="2400">
                <a:solidFill>
                  <a:schemeClr val="tx1"/>
                </a:solidFill>
                <a:latin typeface="微软雅黑" panose="020B0503020204020204" pitchFamily="34" charset="-122"/>
                <a:ea typeface="微软雅黑" panose="020B0503020204020204" pitchFamily="34" charset="-122"/>
              </a:defRPr>
            </a:lvl2pPr>
            <a:lvl3pPr>
              <a:defRPr sz="2000">
                <a:solidFill>
                  <a:schemeClr val="tx1"/>
                </a:solidFill>
                <a:latin typeface="微软雅黑" panose="020B0503020204020204" pitchFamily="34" charset="-122"/>
                <a:ea typeface="微软雅黑" panose="020B0503020204020204" pitchFamily="34" charset="-122"/>
              </a:defRPr>
            </a:lvl3pPr>
            <a:lvl4pPr>
              <a:defRPr sz="1800">
                <a:solidFill>
                  <a:schemeClr val="tx1"/>
                </a:solidFill>
                <a:latin typeface="微软雅黑" panose="020B0503020204020204" pitchFamily="34" charset="-122"/>
                <a:ea typeface="微软雅黑" panose="020B0503020204020204" pitchFamily="34" charset="-122"/>
              </a:defRPr>
            </a:lvl4pPr>
            <a:lvl5pPr>
              <a:defRPr sz="1600">
                <a:solidFill>
                  <a:schemeClr val="tx1"/>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B3F6462F-9081-46AC-9E4D-7EBD4CA8985B}" type="datetimeFigureOut">
              <a:rPr lang="zh-CN" altLang="en-US"/>
              <a:t>2024-07-31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2FD2D77-7439-4518-AC86-856F762E9233}" type="slidenum">
              <a:rPr lang="zh-CN" altLang="en-US"/>
              <a:t>‹#›</a:t>
            </a:fld>
            <a:endParaRPr lang="zh-CN" altLang="en-US"/>
          </a:p>
        </p:txBody>
      </p:sp>
      <p:sp>
        <p:nvSpPr>
          <p:cNvPr id="8" name="矩形 69"/>
          <p:cNvSpPr>
            <a:spLocks noChangeArrowheads="1"/>
          </p:cNvSpPr>
          <p:nvPr userDrawn="1">
            <p:custDataLst>
              <p:tags r:id="rId1"/>
            </p:custDataLst>
          </p:nvPr>
        </p:nvSpPr>
        <p:spPr bwMode="auto">
          <a:xfrm>
            <a:off x="0" y="1059582"/>
            <a:ext cx="9144000" cy="160338"/>
          </a:xfrm>
          <a:prstGeom prst="rect">
            <a:avLst/>
          </a:prstGeom>
          <a:solidFill>
            <a:schemeClr val="accent1">
              <a:lumMod val="75000"/>
            </a:schemeClr>
          </a:solidFill>
          <a:ln w="25400">
            <a:solidFill>
              <a:srgbClr val="FCFCFC"/>
            </a:solidFill>
            <a:miter lim="800000"/>
          </a:ln>
        </p:spPr>
        <p:txBody>
          <a:bodyPr lIns="68580" tIns="36195" rIns="68580" bIns="36195" anchor="ctr"/>
          <a:lstStyle/>
          <a:p>
            <a:pPr>
              <a:lnSpc>
                <a:spcPct val="130000"/>
              </a:lnSpc>
            </a:pPr>
            <a:endPar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4000">
                <a:solidFill>
                  <a:srgbClr val="047ED7"/>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solidFill>
                  <a:srgbClr val="002D80"/>
                </a:solidFill>
                <a:latin typeface="微软雅黑" panose="020B0503020204020204" pitchFamily="34" charset="-122"/>
                <a:ea typeface="微软雅黑" panose="020B0503020204020204" pitchFamily="34" charset="-122"/>
              </a:defRPr>
            </a:lvl1pPr>
            <a:lvl2pPr>
              <a:defRPr>
                <a:solidFill>
                  <a:srgbClr val="002D80"/>
                </a:solidFill>
                <a:latin typeface="微软雅黑" panose="020B0503020204020204" pitchFamily="34" charset="-122"/>
                <a:ea typeface="微软雅黑" panose="020B0503020204020204" pitchFamily="34" charset="-122"/>
              </a:defRPr>
            </a:lvl2pPr>
            <a:lvl3pPr>
              <a:defRPr>
                <a:solidFill>
                  <a:srgbClr val="002D80"/>
                </a:solidFill>
                <a:latin typeface="微软雅黑" panose="020B0503020204020204" pitchFamily="34" charset="-122"/>
                <a:ea typeface="微软雅黑" panose="020B0503020204020204" pitchFamily="34" charset="-122"/>
              </a:defRPr>
            </a:lvl3pPr>
            <a:lvl4pPr>
              <a:defRPr>
                <a:solidFill>
                  <a:srgbClr val="002D80"/>
                </a:solidFill>
                <a:latin typeface="微软雅黑" panose="020B0503020204020204" pitchFamily="34" charset="-122"/>
                <a:ea typeface="微软雅黑" panose="020B0503020204020204" pitchFamily="34" charset="-122"/>
              </a:defRPr>
            </a:lvl4pPr>
            <a:lvl5pPr>
              <a:defRPr>
                <a:solidFill>
                  <a:srgbClr val="002D80"/>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D49C0173-B39C-4B5B-BF1B-B6BABA0A7737}" type="datetimeFigureOut">
              <a:rPr lang="zh-CN" altLang="en-US"/>
              <a:t>2024-07-31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56463F4-168B-40B7-AE88-F5855622C338}" type="slidenum">
              <a:rPr lang="zh-CN" altLang="en-US"/>
              <a:t>‹#›</a:t>
            </a:fld>
            <a:endParaRPr lang="zh-CN" altLang="en-US"/>
          </a:p>
        </p:txBody>
      </p:sp>
      <p:sp>
        <p:nvSpPr>
          <p:cNvPr id="7" name="矩形 69"/>
          <p:cNvSpPr>
            <a:spLocks noChangeArrowheads="1"/>
          </p:cNvSpPr>
          <p:nvPr userDrawn="1">
            <p:custDataLst>
              <p:tags r:id="rId1"/>
            </p:custDataLst>
          </p:nvPr>
        </p:nvSpPr>
        <p:spPr bwMode="auto">
          <a:xfrm>
            <a:off x="0" y="1043260"/>
            <a:ext cx="9144000" cy="160338"/>
          </a:xfrm>
          <a:prstGeom prst="rect">
            <a:avLst/>
          </a:prstGeom>
          <a:solidFill>
            <a:schemeClr val="accent1">
              <a:lumMod val="75000"/>
            </a:schemeClr>
          </a:solidFill>
          <a:ln w="25400">
            <a:solidFill>
              <a:srgbClr val="FCFCFC"/>
            </a:solidFill>
            <a:miter lim="800000"/>
          </a:ln>
        </p:spPr>
        <p:txBody>
          <a:bodyPr lIns="68580" tIns="36195" rIns="68580" bIns="36195" anchor="ctr"/>
          <a:lstStyle/>
          <a:p>
            <a:pPr>
              <a:lnSpc>
                <a:spcPct val="130000"/>
              </a:lnSpc>
            </a:pPr>
            <a:endPar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69"/>
          <p:cNvSpPr>
            <a:spLocks noChangeArrowheads="1"/>
          </p:cNvSpPr>
          <p:nvPr userDrawn="1">
            <p:custDataLst>
              <p:tags r:id="rId1"/>
            </p:custDataLst>
          </p:nvPr>
        </p:nvSpPr>
        <p:spPr bwMode="auto">
          <a:xfrm>
            <a:off x="1187624" y="195486"/>
            <a:ext cx="7848872" cy="792088"/>
          </a:xfrm>
          <a:prstGeom prst="rect">
            <a:avLst/>
          </a:prstGeom>
          <a:solidFill>
            <a:srgbClr val="002060"/>
          </a:solidFill>
          <a:ln w="25400">
            <a:solidFill>
              <a:srgbClr val="FCFCFC"/>
            </a:solidFill>
            <a:miter lim="800000"/>
          </a:ln>
        </p:spPr>
        <p:txBody>
          <a:bodyPr lIns="68580" tIns="36195" rIns="68580" bIns="36195" anchor="ctr"/>
          <a:lstStyle/>
          <a:p>
            <a:pPr>
              <a:lnSpc>
                <a:spcPct val="130000"/>
              </a:lnSpc>
            </a:pPr>
            <a:endPar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
        <p:nvSpPr>
          <p:cNvPr id="2" name="标题 1"/>
          <p:cNvSpPr>
            <a:spLocks noGrp="1"/>
          </p:cNvSpPr>
          <p:nvPr>
            <p:ph type="title"/>
          </p:nvPr>
        </p:nvSpPr>
        <p:spPr>
          <a:xfrm>
            <a:off x="1187624" y="195486"/>
            <a:ext cx="7848872" cy="713234"/>
          </a:xfrm>
        </p:spPr>
        <p:txBody>
          <a:bodyPr/>
          <a:lstStyle>
            <a:lvl1pPr algn="l">
              <a:defRPr sz="3200">
                <a:solidFill>
                  <a:srgbClr val="FFFF00"/>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日期占位符 3"/>
          <p:cNvSpPr>
            <a:spLocks noGrp="1"/>
          </p:cNvSpPr>
          <p:nvPr>
            <p:ph type="dt" sz="half" idx="10"/>
          </p:nvPr>
        </p:nvSpPr>
        <p:spPr/>
        <p:txBody>
          <a:bodyPr/>
          <a:lstStyle>
            <a:lvl1pPr>
              <a:defRPr/>
            </a:lvl1pPr>
          </a:lstStyle>
          <a:p>
            <a:pPr>
              <a:defRPr/>
            </a:pPr>
            <a:fld id="{22E96E08-F7C9-4A85-A948-C222B7367943}" type="datetimeFigureOut">
              <a:rPr lang="zh-CN" altLang="en-US"/>
              <a:t>2024-07-31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29A17C0-662D-4CFC-BD91-3B8FA237CA77}" type="slidenum">
              <a:rPr lang="zh-CN" altLang="en-US"/>
              <a:t>‹#›</a:t>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612AB90-D464-4138-AF28-DA6CC940CC50}" type="datetimeFigureOut">
              <a:rPr lang="zh-CN" altLang="en-US"/>
              <a:t>2024-07-31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7566D96F-39BC-4EBF-B76E-E5E4F91E25A2}" type="slidenum">
              <a:rPr lang="zh-CN" altLang="en-US"/>
              <a:t>‹#›</a:t>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51" t="973" r="-89" b="22008"/>
          <a:stretch>
            <a:fillRect/>
          </a:stretch>
        </p:blipFill>
        <p:spPr bwMode="auto">
          <a:xfrm>
            <a:off x="87361" y="51470"/>
            <a:ext cx="8949135"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ctrTitle"/>
          </p:nvPr>
        </p:nvSpPr>
        <p:spPr>
          <a:xfrm>
            <a:off x="685800" y="1597820"/>
            <a:ext cx="7772400" cy="1102519"/>
          </a:xfrm>
        </p:spPr>
        <p:txBody>
          <a:bodyPr/>
          <a:lstStyle>
            <a:lvl1pPr>
              <a:defRPr>
                <a:solidFill>
                  <a:srgbClr val="FFC000"/>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副标题 2"/>
          <p:cNvSpPr>
            <a:spLocks noGrp="1"/>
          </p:cNvSpPr>
          <p:nvPr>
            <p:ph type="subTitle" idx="1"/>
          </p:nvPr>
        </p:nvSpPr>
        <p:spPr>
          <a:xfrm>
            <a:off x="1359368" y="3301786"/>
            <a:ext cx="6400800" cy="1314450"/>
          </a:xfrm>
        </p:spPr>
        <p:txBody>
          <a:bodyPr/>
          <a:lstStyle>
            <a:lvl1pPr marL="0" indent="0" algn="ctr">
              <a:buNone/>
              <a:defRPr sz="2800">
                <a:solidFill>
                  <a:srgbClr val="FFFF00"/>
                </a:solidFill>
                <a:latin typeface="黑体" panose="02010609060101010101" pitchFamily="49" charset="-122"/>
                <a:ea typeface="黑体" panose="02010609060101010101" pitchFamily="49"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01C99CCD-72D4-4593-9A5C-D0D131885A1E}" type="datetimeFigureOut">
              <a:rPr lang="zh-CN" altLang="en-US"/>
              <a:t>2024-07-31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93EC467-3B18-4D40-8553-623F79548D1F}" type="slidenum">
              <a:rPr lang="zh-CN" altLang="en-US"/>
              <a:t>‹#›</a:t>
            </a:fld>
            <a:endParaRPr lang="zh-CN" altLang="en-US"/>
          </a:p>
        </p:txBody>
      </p:sp>
      <p:pic>
        <p:nvPicPr>
          <p:cNvPr id="8" name="图片 7" descr="同心圆式"/>
          <p:cNvPicPr>
            <a:picLocks noChangeAspect="1"/>
          </p:cNvPicPr>
          <p:nvPr userDrawn="1">
            <p:custDataLst>
              <p:tags r:id="rId1"/>
            </p:custDataLst>
          </p:nvPr>
        </p:nvPicPr>
        <p:blipFill>
          <a:blip r:embed="rId5" cstate="print"/>
          <a:stretch>
            <a:fillRect/>
          </a:stretch>
        </p:blipFill>
        <p:spPr>
          <a:xfrm>
            <a:off x="251520" y="195486"/>
            <a:ext cx="838200" cy="835025"/>
          </a:xfrm>
          <a:prstGeom prst="rect">
            <a:avLst/>
          </a:prstGeom>
          <a:noFill/>
          <a:ln w="9525">
            <a:noFill/>
          </a:ln>
        </p:spPr>
      </p:pic>
      <p:sp>
        <p:nvSpPr>
          <p:cNvPr id="9" name="矩形 69"/>
          <p:cNvSpPr>
            <a:spLocks noChangeArrowheads="1"/>
          </p:cNvSpPr>
          <p:nvPr userDrawn="1">
            <p:custDataLst>
              <p:tags r:id="rId2"/>
            </p:custDataLst>
          </p:nvPr>
        </p:nvSpPr>
        <p:spPr bwMode="auto">
          <a:xfrm>
            <a:off x="0" y="5003700"/>
            <a:ext cx="9144000" cy="160338"/>
          </a:xfrm>
          <a:prstGeom prst="rect">
            <a:avLst/>
          </a:prstGeom>
          <a:solidFill>
            <a:srgbClr val="00B050"/>
          </a:solidFill>
          <a:ln w="25400">
            <a:solidFill>
              <a:srgbClr val="FCFCFC"/>
            </a:solidFill>
            <a:miter lim="800000"/>
          </a:ln>
        </p:spPr>
        <p:txBody>
          <a:bodyPr lIns="68580" tIns="36195" rIns="68580" bIns="36195" anchor="ctr"/>
          <a:lstStyle/>
          <a:p>
            <a:pPr>
              <a:lnSpc>
                <a:spcPct val="130000"/>
              </a:lnSpc>
            </a:pPr>
            <a:endPar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4042943" y="1412748"/>
            <a:ext cx="4027170" cy="40011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600" b="0" i="0">
                <a:solidFill>
                  <a:schemeClr val="lt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042943" y="1805942"/>
            <a:ext cx="4712334" cy="40011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600" b="0" i="0">
                <a:solidFill>
                  <a:schemeClr val="lt1"/>
                </a:solidFill>
                <a:latin typeface="Arial" panose="020B0604020202020204"/>
                <a:ea typeface="Arial" panose="020B0604020202020204"/>
                <a:cs typeface="Arial" panose="020B0604020202020204"/>
                <a:sym typeface="Arial" panose="020B0604020202020204"/>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08960" y="4783456"/>
            <a:ext cx="2926080" cy="184666"/>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dt" idx="10"/>
          </p:nvPr>
        </p:nvSpPr>
        <p:spPr>
          <a:xfrm>
            <a:off x="457200" y="4783456"/>
            <a:ext cx="2103120" cy="18466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6583680" y="4783456"/>
            <a:ext cx="2103120" cy="184666"/>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1187624" y="206375"/>
            <a:ext cx="7499176" cy="85725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p>
        </p:txBody>
      </p:sp>
      <p:sp>
        <p:nvSpPr>
          <p:cNvPr id="1027" name="文本占位符 2"/>
          <p:cNvSpPr>
            <a:spLocks noGrp="1"/>
          </p:cNvSpPr>
          <p:nvPr>
            <p:ph type="body" idx="1"/>
          </p:nvPr>
        </p:nvSpPr>
        <p:spPr bwMode="auto">
          <a:xfrm>
            <a:off x="457200" y="1200150"/>
            <a:ext cx="8229600" cy="3394075"/>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D6249654-F313-41E0-9DCB-83765ADD24FC}" type="datetimeFigureOut">
              <a:rPr lang="zh-CN" altLang="en-US"/>
              <a:t>2024-07-31</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CC644A5D-AE3F-40A9-98CF-E5A4D2798DDD}" type="slidenum">
              <a:rPr lang="zh-CN" altLang="en-US"/>
              <a:t>‹#›</a:t>
            </a:fld>
            <a:endParaRPr lang="zh-CN" altLang="en-US"/>
          </a:p>
        </p:txBody>
      </p:sp>
      <p:pic>
        <p:nvPicPr>
          <p:cNvPr id="7" name="图片 7" descr="同心圆式"/>
          <p:cNvPicPr>
            <a:picLocks noChangeAspect="1"/>
          </p:cNvPicPr>
          <p:nvPr userDrawn="1">
            <p:custDataLst>
              <p:tags r:id="rId10"/>
            </p:custDataLst>
          </p:nvPr>
        </p:nvPicPr>
        <p:blipFill>
          <a:blip r:embed="rId11" cstate="print"/>
          <a:stretch>
            <a:fillRect/>
          </a:stretch>
        </p:blipFill>
        <p:spPr>
          <a:xfrm>
            <a:off x="251520" y="195486"/>
            <a:ext cx="838200" cy="8350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id="1" dur="indefinite" restart="never" nodeType="tmRoot"/>
      </p:par>
    </p:tnLst>
  </p:timing>
  <p:txStyles>
    <p:titleStyle>
      <a:lvl1pPr algn="l" rtl="0" eaLnBrk="0" fontAlgn="base" hangingPunct="0">
        <a:spcBef>
          <a:spcPct val="0"/>
        </a:spcBef>
        <a:spcAft>
          <a:spcPct val="0"/>
        </a:spcAft>
        <a:defRPr sz="3200" kern="1200">
          <a:solidFill>
            <a:schemeClr val="tx1"/>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26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2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slideLayout" Target="../slideLayouts/slideLayout6.xml"/><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 Type="http://schemas.openxmlformats.org/officeDocument/2006/relationships/tags" Target="../tags/tag49.xml"/><Relationship Id="rId16" Type="http://schemas.openxmlformats.org/officeDocument/2006/relationships/tags" Target="../tags/tag63.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5" Type="http://schemas.openxmlformats.org/officeDocument/2006/relationships/tags" Target="../tags/tag52.xml"/><Relationship Id="rId15" Type="http://schemas.openxmlformats.org/officeDocument/2006/relationships/tags" Target="../tags/tag62.xml"/><Relationship Id="rId10" Type="http://schemas.openxmlformats.org/officeDocument/2006/relationships/tags" Target="../tags/tag57.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13.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tags" Target="../tags/tag78.xml"/><Relationship Id="rId18" Type="http://schemas.openxmlformats.org/officeDocument/2006/relationships/slideLayout" Target="../slideLayouts/slideLayout6.xml"/><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tags" Target="../tags/tag77.xml"/><Relationship Id="rId17" Type="http://schemas.openxmlformats.org/officeDocument/2006/relationships/tags" Target="../tags/tag82.xml"/><Relationship Id="rId2" Type="http://schemas.openxmlformats.org/officeDocument/2006/relationships/tags" Target="../tags/tag67.xml"/><Relationship Id="rId16" Type="http://schemas.openxmlformats.org/officeDocument/2006/relationships/tags" Target="../tags/tag81.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5" Type="http://schemas.openxmlformats.org/officeDocument/2006/relationships/tags" Target="../tags/tag70.xml"/><Relationship Id="rId15" Type="http://schemas.openxmlformats.org/officeDocument/2006/relationships/tags" Target="../tags/tag80.xml"/><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notesSlide" Target="../notesSlides/notesSlide1.xml"/><Relationship Id="rId5" Type="http://schemas.openxmlformats.org/officeDocument/2006/relationships/tags" Target="../tags/tag15.xml"/><Relationship Id="rId10" Type="http://schemas.openxmlformats.org/officeDocument/2006/relationships/slideLayout" Target="../slideLayouts/slideLayout6.xml"/><Relationship Id="rId4" Type="http://schemas.openxmlformats.org/officeDocument/2006/relationships/tags" Target="../tags/tag14.xml"/><Relationship Id="rId9" Type="http://schemas.openxmlformats.org/officeDocument/2006/relationships/tags" Target="../tags/tag1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image" Target="../media/image38.png"/><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image" Target="../media/image37.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image" Target="../media/image36.png"/><Relationship Id="rId5" Type="http://schemas.openxmlformats.org/officeDocument/2006/relationships/tags" Target="../tags/tag87.xml"/><Relationship Id="rId10" Type="http://schemas.openxmlformats.org/officeDocument/2006/relationships/slideLayout" Target="../slideLayouts/slideLayout8.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tags" Target="../tags/tag99.xml"/><Relationship Id="rId3" Type="http://schemas.openxmlformats.org/officeDocument/2006/relationships/tags" Target="../tags/tag94.xml"/><Relationship Id="rId7" Type="http://schemas.openxmlformats.org/officeDocument/2006/relationships/tags" Target="../tags/tag98.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slideLayout" Target="../slideLayouts/slideLayout8.xml"/><Relationship Id="rId5" Type="http://schemas.openxmlformats.org/officeDocument/2006/relationships/tags" Target="../tags/tag96.xml"/><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s>
</file>

<file path=ppt/slides/_rels/slide25.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slideLayout" Target="../slideLayouts/slideLayout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41.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40.png"/><Relationship Id="rId5" Type="http://schemas.openxmlformats.org/officeDocument/2006/relationships/slideLayout" Target="../slideLayouts/slideLayout8.xml"/><Relationship Id="rId4" Type="http://schemas.openxmlformats.org/officeDocument/2006/relationships/tags" Target="../tags/tag1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jpeg"/><Relationship Id="rId3" Type="http://schemas.openxmlformats.org/officeDocument/2006/relationships/tags" Target="../tags/tag115.xml"/><Relationship Id="rId7" Type="http://schemas.openxmlformats.org/officeDocument/2006/relationships/image" Target="../media/image46.png"/><Relationship Id="rId12" Type="http://schemas.openxmlformats.org/officeDocument/2006/relationships/image" Target="../media/image44.wmf"/><Relationship Id="rId2" Type="http://schemas.openxmlformats.org/officeDocument/2006/relationships/tags" Target="../tags/tag114.xml"/><Relationship Id="rId1" Type="http://schemas.openxmlformats.org/officeDocument/2006/relationships/vmlDrawing" Target="../drawings/vmlDrawing1.vml"/><Relationship Id="rId6" Type="http://schemas.openxmlformats.org/officeDocument/2006/relationships/image" Target="../media/image45.png"/><Relationship Id="rId11" Type="http://schemas.openxmlformats.org/officeDocument/2006/relationships/oleObject" Target="../embeddings/oleObject1.bin"/><Relationship Id="rId5" Type="http://schemas.openxmlformats.org/officeDocument/2006/relationships/notesSlide" Target="../notesSlides/notesSlide6.xml"/><Relationship Id="rId10" Type="http://schemas.openxmlformats.org/officeDocument/2006/relationships/image" Target="../media/image49.png"/><Relationship Id="rId4" Type="http://schemas.openxmlformats.org/officeDocument/2006/relationships/slideLayout" Target="../slideLayouts/slideLayout6.xml"/><Relationship Id="rId9" Type="http://schemas.openxmlformats.org/officeDocument/2006/relationships/image" Target="../media/image48.png"/><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8.xml"/><Relationship Id="rId1" Type="http://schemas.openxmlformats.org/officeDocument/2006/relationships/tags" Target="../tags/tag1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8.xml"/><Relationship Id="rId1" Type="http://schemas.openxmlformats.org/officeDocument/2006/relationships/tags" Target="../tags/tag11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ags" Target="../tags/tag118.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9.xml"/></Relationships>
</file>

<file path=ppt/slides/_rels/slide3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slideLayout" Target="../slideLayouts/slideLayout8.xml"/><Relationship Id="rId1" Type="http://schemas.openxmlformats.org/officeDocument/2006/relationships/tags" Target="../tags/tag1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slideLayout" Target="../slideLayouts/slideLayout8.xml"/><Relationship Id="rId1" Type="http://schemas.openxmlformats.org/officeDocument/2006/relationships/tags" Target="../tags/tag121.xml"/><Relationship Id="rId4" Type="http://schemas.openxmlformats.org/officeDocument/2006/relationships/image" Target="../media/image59.emf"/></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12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8.xml"/><Relationship Id="rId1" Type="http://schemas.openxmlformats.org/officeDocument/2006/relationships/tags" Target="../tags/tag123.xml"/></Relationships>
</file>

<file path=ppt/slides/_rels/slide38.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tags" Target="../tags/tag136.xml"/><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tags" Target="../tags/tag135.xml"/><Relationship Id="rId17" Type="http://schemas.openxmlformats.org/officeDocument/2006/relationships/slideLayout" Target="../slideLayouts/slideLayout6.xml"/><Relationship Id="rId2" Type="http://schemas.openxmlformats.org/officeDocument/2006/relationships/tags" Target="../tags/tag125.xml"/><Relationship Id="rId16" Type="http://schemas.openxmlformats.org/officeDocument/2006/relationships/tags" Target="../tags/tag139.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tags" Target="../tags/tag134.xml"/><Relationship Id="rId5" Type="http://schemas.openxmlformats.org/officeDocument/2006/relationships/tags" Target="../tags/tag128.xml"/><Relationship Id="rId15" Type="http://schemas.openxmlformats.org/officeDocument/2006/relationships/tags" Target="../tags/tag138.xml"/><Relationship Id="rId10" Type="http://schemas.openxmlformats.org/officeDocument/2006/relationships/tags" Target="../tags/tag133.xml"/><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tags" Target="../tags/tag13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140.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8.xml"/><Relationship Id="rId1" Type="http://schemas.openxmlformats.org/officeDocument/2006/relationships/tags" Target="../tags/tag141.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ags" Target="../tags/tag142.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ags" Target="../tags/tag143.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slideLayout" Target="../slideLayouts/slideLayout8.xml"/><Relationship Id="rId1" Type="http://schemas.openxmlformats.org/officeDocument/2006/relationships/tags" Target="../tags/tag14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tags" Target="../tags/tag157.xml"/><Relationship Id="rId18" Type="http://schemas.openxmlformats.org/officeDocument/2006/relationships/slideLayout" Target="../slideLayouts/slideLayout8.xml"/><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tags" Target="../tags/tag156.xml"/><Relationship Id="rId17" Type="http://schemas.openxmlformats.org/officeDocument/2006/relationships/tags" Target="../tags/tag161.xml"/><Relationship Id="rId2" Type="http://schemas.openxmlformats.org/officeDocument/2006/relationships/tags" Target="../tags/tag146.xml"/><Relationship Id="rId16" Type="http://schemas.openxmlformats.org/officeDocument/2006/relationships/tags" Target="../tags/tag160.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5" Type="http://schemas.openxmlformats.org/officeDocument/2006/relationships/tags" Target="../tags/tag149.xml"/><Relationship Id="rId15" Type="http://schemas.openxmlformats.org/officeDocument/2006/relationships/tags" Target="../tags/tag159.xml"/><Relationship Id="rId10" Type="http://schemas.openxmlformats.org/officeDocument/2006/relationships/tags" Target="../tags/tag154.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tags" Target="../tags/tag158.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8.xml"/><Relationship Id="rId1" Type="http://schemas.openxmlformats.org/officeDocument/2006/relationships/tags" Target="../tags/tag162.xml"/></Relationships>
</file>

<file path=ppt/slides/_rels/slide46.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tags" Target="../tags/tag175.xml"/><Relationship Id="rId18" Type="http://schemas.openxmlformats.org/officeDocument/2006/relationships/tags" Target="../tags/tag180.xml"/><Relationship Id="rId3" Type="http://schemas.openxmlformats.org/officeDocument/2006/relationships/tags" Target="../tags/tag165.xml"/><Relationship Id="rId21" Type="http://schemas.openxmlformats.org/officeDocument/2006/relationships/tags" Target="../tags/tag183.xml"/><Relationship Id="rId7" Type="http://schemas.openxmlformats.org/officeDocument/2006/relationships/tags" Target="../tags/tag169.xml"/><Relationship Id="rId12" Type="http://schemas.openxmlformats.org/officeDocument/2006/relationships/tags" Target="../tags/tag174.xml"/><Relationship Id="rId17" Type="http://schemas.openxmlformats.org/officeDocument/2006/relationships/tags" Target="../tags/tag179.xml"/><Relationship Id="rId2" Type="http://schemas.openxmlformats.org/officeDocument/2006/relationships/tags" Target="../tags/tag164.xml"/><Relationship Id="rId16" Type="http://schemas.openxmlformats.org/officeDocument/2006/relationships/tags" Target="../tags/tag178.xml"/><Relationship Id="rId20" Type="http://schemas.openxmlformats.org/officeDocument/2006/relationships/tags" Target="../tags/tag182.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tags" Target="../tags/tag173.xml"/><Relationship Id="rId5" Type="http://schemas.openxmlformats.org/officeDocument/2006/relationships/tags" Target="../tags/tag167.xml"/><Relationship Id="rId15" Type="http://schemas.openxmlformats.org/officeDocument/2006/relationships/tags" Target="../tags/tag177.xml"/><Relationship Id="rId23" Type="http://schemas.openxmlformats.org/officeDocument/2006/relationships/image" Target="../media/image76.png"/><Relationship Id="rId10" Type="http://schemas.openxmlformats.org/officeDocument/2006/relationships/tags" Target="../tags/tag172.xml"/><Relationship Id="rId19" Type="http://schemas.openxmlformats.org/officeDocument/2006/relationships/tags" Target="../tags/tag181.xml"/><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tags" Target="../tags/tag176.xml"/><Relationship Id="rId22"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1.jpeg"/><Relationship Id="rId5" Type="http://schemas.openxmlformats.org/officeDocument/2006/relationships/diagramQuickStyle" Target="../diagrams/quickStyle1.xml"/><Relationship Id="rId10" Type="http://schemas.openxmlformats.org/officeDocument/2006/relationships/image" Target="../media/image10.jpeg"/><Relationship Id="rId4" Type="http://schemas.openxmlformats.org/officeDocument/2006/relationships/diagramLayout" Target="../diagrams/layout1.xml"/><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2.xml"/><Relationship Id="rId7" Type="http://schemas.openxmlformats.org/officeDocument/2006/relationships/slideLayout" Target="../slideLayouts/slideLayout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tags" Target="../tags/tag43.xml"/><Relationship Id="rId26" Type="http://schemas.openxmlformats.org/officeDocument/2006/relationships/image" Target="../media/image17.png"/><Relationship Id="rId3" Type="http://schemas.openxmlformats.org/officeDocument/2006/relationships/tags" Target="../tags/tag28.xml"/><Relationship Id="rId21" Type="http://schemas.openxmlformats.org/officeDocument/2006/relationships/tags" Target="../tags/tag46.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5" Type="http://schemas.openxmlformats.org/officeDocument/2006/relationships/image" Target="../media/image17.svg"/><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tags" Target="../tags/tag45.xml"/><Relationship Id="rId29" Type="http://schemas.openxmlformats.org/officeDocument/2006/relationships/image" Target="../media/image21.sv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image" Target="../media/image16.png"/><Relationship Id="rId5" Type="http://schemas.openxmlformats.org/officeDocument/2006/relationships/tags" Target="../tags/tag30.xml"/><Relationship Id="rId15" Type="http://schemas.openxmlformats.org/officeDocument/2006/relationships/tags" Target="../tags/tag40.xml"/><Relationship Id="rId23" Type="http://schemas.openxmlformats.org/officeDocument/2006/relationships/slideLayout" Target="../slideLayouts/slideLayout6.xml"/><Relationship Id="rId28" Type="http://schemas.openxmlformats.org/officeDocument/2006/relationships/image" Target="../media/image18.png"/><Relationship Id="rId10" Type="http://schemas.openxmlformats.org/officeDocument/2006/relationships/tags" Target="../tags/tag35.xml"/><Relationship Id="rId19" Type="http://schemas.openxmlformats.org/officeDocument/2006/relationships/tags" Target="../tags/tag44.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tags" Target="../tags/tag47.xml"/><Relationship Id="rId27" Type="http://schemas.openxmlformats.org/officeDocument/2006/relationships/image" Target="../media/image19.sv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78877" y="1132096"/>
            <a:ext cx="8784976" cy="1102519"/>
          </a:xfrm>
        </p:spPr>
        <p:txBody>
          <a:bodyPr/>
          <a:lstStyle/>
          <a:p>
            <a:pPr algn="ctr"/>
            <a:r>
              <a:rPr lang="zh-CN" altLang="en-US" sz="3700" b="1" dirty="0" smtClean="0">
                <a:latin typeface="微软雅黑" panose="020B0503020204020204" pitchFamily="34" charset="-122"/>
                <a:ea typeface="微软雅黑" panose="020B0503020204020204" pitchFamily="34" charset="-122"/>
                <a:cs typeface="微软雅黑" panose="020B0503020204020204" pitchFamily="34" charset="-122"/>
              </a:rPr>
              <a:t>气候变化背景下鄱阳湖流域农业气象灾害的变化情况及应对措施</a:t>
            </a:r>
          </a:p>
        </p:txBody>
      </p:sp>
      <p:pic>
        <p:nvPicPr>
          <p:cNvPr id="5" name="图片 4"/>
          <p:cNvPicPr/>
          <p:nvPr/>
        </p:nvPicPr>
        <p:blipFill>
          <a:blip r:embed="rId3"/>
        </p:blipFill>
        <p:spPr>
          <a:xfrm>
            <a:off x="-18415" y="4676140"/>
            <a:ext cx="9161780" cy="561340"/>
          </a:xfrm>
          <a:prstGeom prst="rect">
            <a:avLst/>
          </a:prstGeom>
        </p:spPr>
      </p:pic>
      <p:sp>
        <p:nvSpPr>
          <p:cNvPr id="3" name="副标题 2"/>
          <p:cNvSpPr>
            <a:spLocks noGrp="1"/>
          </p:cNvSpPr>
          <p:nvPr>
            <p:ph type="subTitle" idx="1"/>
          </p:nvPr>
        </p:nvSpPr>
        <p:spPr>
          <a:xfrm>
            <a:off x="2555875" y="3578225"/>
            <a:ext cx="4008120" cy="1314450"/>
          </a:xfrm>
        </p:spPr>
        <p:txBody>
          <a:bodyPr/>
          <a:lstStyle/>
          <a:p>
            <a:pPr algn="ctr"/>
            <a:r>
              <a:rPr lang="zh-CN" altLang="en-US" sz="23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江西省</a:t>
            </a:r>
            <a:r>
              <a:rPr lang="zh-CN" altLang="en-US" sz="23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气象局</a:t>
            </a:r>
            <a:endParaRPr lang="en-US" altLang="zh-CN" sz="2300" b="1" u="sng"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23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江西信息应用职业技术学院</a:t>
            </a:r>
            <a:endParaRPr lang="en-US" altLang="zh-CN" sz="23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23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2024</a:t>
            </a:r>
            <a:r>
              <a:rPr lang="zh-CN" altLang="en-US" sz="23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3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3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月</a:t>
            </a:r>
          </a:p>
        </p:txBody>
      </p:sp>
      <p:pic>
        <p:nvPicPr>
          <p:cNvPr id="8" name="图片 7"/>
          <p:cNvPicPr>
            <a:picLocks noChangeAspect="1"/>
          </p:cNvPicPr>
          <p:nvPr/>
        </p:nvPicPr>
        <p:blipFill>
          <a:blip r:embed="rId4"/>
          <a:stretch>
            <a:fillRect/>
          </a:stretch>
        </p:blipFill>
        <p:spPr>
          <a:xfrm>
            <a:off x="0" y="-38100"/>
            <a:ext cx="9144635" cy="8191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2"/>
          <p:cNvSpPr/>
          <p:nvPr/>
        </p:nvSpPr>
        <p:spPr>
          <a:xfrm>
            <a:off x="-36195" y="3148330"/>
            <a:ext cx="9205595" cy="2011045"/>
          </a:xfrm>
          <a:prstGeom prst="rect">
            <a:avLst/>
          </a:prstGeom>
          <a:solidFill>
            <a:srgbClr val="D2E4F5"/>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sz="2500"/>
          </a:p>
        </p:txBody>
      </p:sp>
      <p:sp>
        <p:nvSpPr>
          <p:cNvPr id="7" name="平行四边形 6"/>
          <p:cNvSpPr/>
          <p:nvPr/>
        </p:nvSpPr>
        <p:spPr>
          <a:xfrm>
            <a:off x="5796280" y="909320"/>
            <a:ext cx="2750820" cy="2080895"/>
          </a:xfrm>
          <a:prstGeom prst="parallelogram">
            <a:avLst>
              <a:gd name="adj" fmla="val 35443"/>
            </a:avLst>
          </a:prstGeom>
          <a:solidFill>
            <a:srgbClr val="A4BFDD"/>
          </a:solidFill>
          <a:ln>
            <a:noFill/>
          </a:ln>
        </p:spPr>
        <p:style>
          <a:lnRef idx="2">
            <a:schemeClr val="accent1">
              <a:shade val="50000"/>
            </a:schemeClr>
          </a:lnRef>
          <a:fillRef idx="1">
            <a:schemeClr val="accent1"/>
          </a:fillRef>
          <a:effectRef idx="0">
            <a:schemeClr val="accent1"/>
          </a:effectRef>
          <a:fontRef idx="minor">
            <a:schemeClr val="lt1"/>
          </a:fontRef>
        </p:style>
        <p:txBody>
          <a:bodyPr lIns="33507" tIns="16755" rIns="33507" bIns="16755" rtlCol="0" anchor="ctr"/>
          <a:lstStyle/>
          <a:p>
            <a:pPr algn="ctr"/>
            <a:endParaRPr lang="zh-CN" altLang="en-US" sz="700" dirty="0">
              <a:latin typeface="微软雅黑" panose="020B0503020204020204" pitchFamily="34" charset="-122"/>
              <a:ea typeface="微软雅黑" panose="020B0503020204020204" pitchFamily="34" charset="-122"/>
            </a:endParaRPr>
          </a:p>
        </p:txBody>
      </p:sp>
      <p:sp>
        <p:nvSpPr>
          <p:cNvPr id="6" name="平行四边形 5"/>
          <p:cNvSpPr/>
          <p:nvPr/>
        </p:nvSpPr>
        <p:spPr>
          <a:xfrm>
            <a:off x="582295" y="916305"/>
            <a:ext cx="2531745" cy="2082165"/>
          </a:xfrm>
          <a:prstGeom prst="parallelogram">
            <a:avLst>
              <a:gd name="adj" fmla="val 35443"/>
            </a:avLst>
          </a:prstGeom>
          <a:solidFill>
            <a:srgbClr val="A4BFDD"/>
          </a:solidFill>
          <a:ln>
            <a:noFill/>
          </a:ln>
        </p:spPr>
        <p:style>
          <a:lnRef idx="2">
            <a:schemeClr val="accent1">
              <a:shade val="50000"/>
            </a:schemeClr>
          </a:lnRef>
          <a:fillRef idx="1">
            <a:schemeClr val="accent1"/>
          </a:fillRef>
          <a:effectRef idx="0">
            <a:schemeClr val="accent1"/>
          </a:effectRef>
          <a:fontRef idx="minor">
            <a:schemeClr val="lt1"/>
          </a:fontRef>
        </p:style>
        <p:txBody>
          <a:bodyPr lIns="33507" tIns="16755" rIns="33507" bIns="16755" rtlCol="0" anchor="ctr"/>
          <a:lstStyle/>
          <a:p>
            <a:pPr algn="ctr"/>
            <a:endParaRPr lang="zh-CN" altLang="en-US" sz="700" dirty="0">
              <a:latin typeface="微软雅黑" panose="020B0503020204020204" pitchFamily="34" charset="-122"/>
              <a:ea typeface="微软雅黑" panose="020B0503020204020204" pitchFamily="34" charset="-122"/>
            </a:endParaRPr>
          </a:p>
        </p:txBody>
      </p:sp>
      <p:pic>
        <p:nvPicPr>
          <p:cNvPr id="2" name="图片 1" descr="C:\Users\lenovo-8600T\Desktop\中国温室气体公报（2022年）_页面_1.jpg"/>
          <p:cNvPicPr/>
          <p:nvPr/>
        </p:nvPicPr>
        <p:blipFill rotWithShape="1">
          <a:blip r:embed="rId2" cstate="print">
            <a:extLst>
              <a:ext uri="{28A0092B-C50C-407E-A947-70E740481C1C}">
                <a14:useLocalDpi xmlns:a14="http://schemas.microsoft.com/office/drawing/2010/main" val="0"/>
              </a:ext>
            </a:extLst>
          </a:blip>
          <a:srcRect l="51877" t="20699" r="8802" b="60764"/>
          <a:stretch>
            <a:fillRect/>
          </a:stretch>
        </p:blipFill>
        <p:spPr bwMode="auto">
          <a:xfrm>
            <a:off x="4856480" y="916305"/>
            <a:ext cx="2942590" cy="2065020"/>
          </a:xfrm>
          <a:prstGeom prst="rect">
            <a:avLst/>
          </a:prstGeom>
          <a:noFill/>
          <a:ln>
            <a:solidFill>
              <a:schemeClr val="tx2">
                <a:lumMod val="40000"/>
                <a:lumOff val="60000"/>
              </a:schemeClr>
            </a:solidFill>
          </a:ln>
        </p:spPr>
      </p:pic>
      <p:pic>
        <p:nvPicPr>
          <p:cNvPr id="3"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0375" y="916583"/>
            <a:ext cx="2946400" cy="2073910"/>
          </a:xfrm>
          <a:prstGeom prst="rect">
            <a:avLst/>
          </a:prstGeom>
          <a:noFill/>
          <a:ln>
            <a:solidFill>
              <a:schemeClr val="tx2">
                <a:lumMod val="40000"/>
                <a:lumOff val="60000"/>
              </a:schemeClr>
            </a:solidFill>
          </a:ln>
          <a:effectLst/>
        </p:spPr>
      </p:pic>
      <p:sp>
        <p:nvSpPr>
          <p:cNvPr id="4" name="TextBox 3"/>
          <p:cNvSpPr txBox="1"/>
          <p:nvPr/>
        </p:nvSpPr>
        <p:spPr>
          <a:xfrm>
            <a:off x="355600" y="3228340"/>
            <a:ext cx="8453120" cy="1694180"/>
          </a:xfrm>
          <a:prstGeom prst="rect">
            <a:avLst/>
          </a:prstGeom>
          <a:noFill/>
        </p:spPr>
        <p:txBody>
          <a:bodyPr wrap="square" rtlCol="0">
            <a:spAutoFit/>
          </a:bodyPr>
          <a:lstStyle/>
          <a:p>
            <a:pPr marL="0" indent="0" algn="just" eaLnBrk="1" latinLnBrk="0" hangingPunct="1">
              <a:lnSpc>
                <a:spcPts val="2500"/>
              </a:lnSpc>
            </a:pPr>
            <a:r>
              <a:rPr lang="en-US"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世界气象组织（</a:t>
            </a:r>
            <a:r>
              <a:rPr lang="en-US"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WMO</a:t>
            </a:r>
            <a:r>
              <a:rPr lang="zh-CN"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）全球大气观测计划（</a:t>
            </a:r>
            <a:r>
              <a:rPr lang="en-US"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GAW</a:t>
            </a:r>
            <a:r>
              <a:rPr lang="zh-CN"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）站网观测到全球大气中</a:t>
            </a:r>
            <a:r>
              <a:rPr lang="en-US"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1700" b="1" kern="0" baseline="-2500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浓度在</a:t>
            </a:r>
            <a:r>
              <a:rPr lang="en-US"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2022</a:t>
            </a:r>
            <a:r>
              <a:rPr lang="zh-CN"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年达到</a:t>
            </a:r>
            <a:r>
              <a:rPr lang="en-US"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417.9ppm</a:t>
            </a:r>
            <a:r>
              <a:rPr lang="zh-CN"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，显示全球大气平均</a:t>
            </a:r>
            <a:r>
              <a:rPr lang="en-US"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1700" b="1" kern="0" baseline="-2500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浓度上升到过去</a:t>
            </a:r>
            <a:r>
              <a:rPr lang="en-US"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200</a:t>
            </a:r>
            <a:r>
              <a:rPr lang="zh-CN" altLang="zh-CN" sz="1700" b="1" kern="0" dirty="0" smtClean="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万年以来的新高。位于</a:t>
            </a:r>
            <a:r>
              <a:rPr lang="zh-CN"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中国青海瓦里关的欧亚大陆唯一的</a:t>
            </a:r>
            <a:r>
              <a:rPr lang="en-US"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GAW</a:t>
            </a:r>
            <a:r>
              <a:rPr lang="zh-CN"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全球本底站观测到大气</a:t>
            </a:r>
            <a:r>
              <a:rPr lang="en-US"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1700" b="1" kern="0" baseline="-250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浓度在</a:t>
            </a:r>
            <a:r>
              <a:rPr lang="en-US"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2022</a:t>
            </a:r>
            <a:r>
              <a:rPr lang="zh-CN"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年也达到</a:t>
            </a:r>
            <a:r>
              <a:rPr lang="en-US"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419.3ppm</a:t>
            </a:r>
            <a:r>
              <a:rPr lang="zh-CN"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，是自</a:t>
            </a:r>
            <a:r>
              <a:rPr lang="en-US"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1990</a:t>
            </a:r>
            <a:r>
              <a:rPr lang="zh-CN" altLang="zh-CN" sz="1700" b="1" kern="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年我国在瓦里关开始全球大气温室气体观测以来的最高值，表明人类活动排放的温室气体持续在大气中累积。</a:t>
            </a:r>
          </a:p>
        </p:txBody>
      </p:sp>
      <p:sp>
        <p:nvSpPr>
          <p:cNvPr id="5" name="标题 1"/>
          <p:cNvSpPr txBox="1"/>
          <p:nvPr/>
        </p:nvSpPr>
        <p:spPr>
          <a:xfrm>
            <a:off x="1128537" y="278130"/>
            <a:ext cx="7571184" cy="857250"/>
          </a:xfrm>
          <a:prstGeom prst="rect">
            <a:avLst/>
          </a:prstGeom>
        </p:spPr>
        <p:txBody>
          <a:bodyPr/>
          <a:lstStyle>
            <a:lvl1pPr algn="l" rtl="0" eaLnBrk="0" fontAlgn="base" hangingPunct="0">
              <a:spcBef>
                <a:spcPct val="0"/>
              </a:spcBef>
              <a:spcAft>
                <a:spcPct val="0"/>
              </a:spcAft>
              <a:defRPr sz="3200" kern="1200">
                <a:solidFill>
                  <a:schemeClr val="tx1"/>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3000" b="1" dirty="0" smtClean="0">
                <a:solidFill>
                  <a:srgbClr val="002D80"/>
                </a:solidFill>
                <a:latin typeface="微软雅黑" panose="020B0503020204020204" pitchFamily="34" charset="-122"/>
                <a:ea typeface="微软雅黑" panose="020B0503020204020204" pitchFamily="34" charset="-122"/>
              </a:rPr>
              <a:t>大气二氧化碳浓度时空分布特征</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128395" y="267335"/>
            <a:ext cx="5862320" cy="641350"/>
          </a:xfrm>
          <a:prstGeom prst="rect">
            <a:avLst/>
          </a:prstGeom>
        </p:spPr>
        <p:txBody>
          <a:bodyPr/>
          <a:lstStyle>
            <a:lvl1pPr algn="l" rtl="0" eaLnBrk="0" fontAlgn="base" hangingPunct="0">
              <a:spcBef>
                <a:spcPct val="0"/>
              </a:spcBef>
              <a:spcAft>
                <a:spcPct val="0"/>
              </a:spcAft>
              <a:defRPr sz="3200" kern="1200">
                <a:solidFill>
                  <a:schemeClr val="tx1"/>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3000" b="1" dirty="0" smtClean="0">
                <a:solidFill>
                  <a:srgbClr val="002D80"/>
                </a:solidFill>
                <a:latin typeface="微软雅黑" panose="020B0503020204020204" pitchFamily="34" charset="-122"/>
                <a:ea typeface="微软雅黑" panose="020B0503020204020204" pitchFamily="34" charset="-122"/>
              </a:rPr>
              <a:t>气候变化的人为成因（三）</a:t>
            </a:r>
          </a:p>
        </p:txBody>
      </p:sp>
      <p:sp>
        <p:nvSpPr>
          <p:cNvPr id="5" name="TextBox 4"/>
          <p:cNvSpPr txBox="1"/>
          <p:nvPr/>
        </p:nvSpPr>
        <p:spPr>
          <a:xfrm>
            <a:off x="683895" y="3507105"/>
            <a:ext cx="7723505" cy="1660525"/>
          </a:xfrm>
          <a:prstGeom prst="rect">
            <a:avLst/>
          </a:prstGeom>
          <a:noFill/>
        </p:spPr>
        <p:txBody>
          <a:bodyPr wrap="square" rtlCol="0">
            <a:spAutoFit/>
          </a:bodyPr>
          <a:lstStyle/>
          <a:p>
            <a:pPr marL="285750" indent="-285750">
              <a:buClr>
                <a:srgbClr val="000000"/>
              </a:buClr>
              <a:buFont typeface="Wingdings" panose="05000000000000000000" charset="0"/>
              <a:buChar char="n"/>
            </a:pPr>
            <a:endParaRPr lang="en-US" altLang="zh-CN" sz="1700" b="1"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Clr>
                <a:srgbClr val="000000"/>
              </a:buClr>
              <a:buSzPct val="80000"/>
              <a:buFont typeface="Wingdings" panose="05000000000000000000" charset="0"/>
              <a:buChar char="n"/>
            </a:pPr>
            <a:r>
              <a:rPr lang="zh-CN" altLang="en-US" sz="1700" b="1" dirty="0" smtClean="0">
                <a:latin typeface="微软雅黑" panose="020B0503020204020204" pitchFamily="34" charset="-122"/>
                <a:ea typeface="微软雅黑" panose="020B0503020204020204" pitchFamily="34" charset="-122"/>
                <a:cs typeface="微软雅黑" panose="020B0503020204020204" pitchFamily="34" charset="-122"/>
              </a:rPr>
              <a:t>烟尘（硫酸盐气溶胶）大量增加可造成阳伞效应，促使云量、降水量和雾霾增加而对地表起到冷却作用。</a:t>
            </a:r>
            <a:endParaRPr lang="en-US" altLang="zh-CN" sz="17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Clr>
                <a:srgbClr val="000000"/>
              </a:buClr>
              <a:buSzPct val="80000"/>
              <a:buFont typeface="Wingdings" panose="05000000000000000000" charset="0"/>
              <a:buChar char="n"/>
            </a:pPr>
            <a:r>
              <a:rPr lang="zh-CN" altLang="en-US" sz="1700" b="1" dirty="0" smtClean="0">
                <a:latin typeface="微软雅黑" panose="020B0503020204020204" pitchFamily="34" charset="-122"/>
                <a:ea typeface="微软雅黑" panose="020B0503020204020204" pitchFamily="34" charset="-122"/>
                <a:cs typeface="微软雅黑" panose="020B0503020204020204" pitchFamily="34" charset="-122"/>
              </a:rPr>
              <a:t>氟利昂等物质的排放可破坏大气臭氧层，使到达地面的紫外辐射增加。</a:t>
            </a:r>
            <a:endParaRPr lang="en-US" altLang="zh-CN" sz="17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Clr>
                <a:srgbClr val="000000"/>
              </a:buClr>
              <a:buSzPct val="80000"/>
              <a:buFont typeface="Wingdings" panose="05000000000000000000" charset="0"/>
              <a:buChar char="n"/>
            </a:pPr>
            <a:r>
              <a:rPr lang="en-US" altLang="zh-CN" sz="1700" b="1" dirty="0" smtClean="0">
                <a:latin typeface="微软雅黑" panose="020B0503020204020204" pitchFamily="34" charset="-122"/>
                <a:ea typeface="微软雅黑" panose="020B0503020204020204" pitchFamily="34" charset="-122"/>
                <a:cs typeface="微软雅黑" panose="020B0503020204020204" pitchFamily="34" charset="-122"/>
              </a:rPr>
              <a:t>……</a:t>
            </a:r>
          </a:p>
          <a:p>
            <a:endParaRPr lang="en-US" altLang="zh-CN" sz="17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custDataLst>
              <p:tags r:id="rId2"/>
            </p:custDataLst>
          </p:nvPr>
        </p:nvSpPr>
        <p:spPr>
          <a:xfrm>
            <a:off x="828675" y="1850390"/>
            <a:ext cx="1605280" cy="422910"/>
          </a:xfrm>
          <a:prstGeom prst="rect">
            <a:avLst/>
          </a:prstGeom>
          <a:noFill/>
        </p:spPr>
        <p:txBody>
          <a:bodyPr wrap="square" lIns="0" tIns="0" rIns="0" bIns="0" rtlCol="0" anchor="t" anchorCtr="0">
            <a:noAutofit/>
          </a:bodyPr>
          <a:lstStyle/>
          <a:p>
            <a:pPr algn="l">
              <a:lnSpc>
                <a:spcPct val="130000"/>
              </a:lnSpc>
              <a:spcBef>
                <a:spcPct val="0"/>
              </a:spcBef>
              <a:spcAft>
                <a:spcPct val="0"/>
              </a:spcAft>
            </a:pPr>
            <a:r>
              <a:rPr lang="zh-CN" altLang="en-US" sz="1600" b="1" dirty="0" smtClean="0">
                <a:solidFill>
                  <a:srgbClr val="6A95C7"/>
                </a:solidFill>
                <a:latin typeface="微软雅黑" panose="020B0503020204020204" pitchFamily="34" charset="-122"/>
                <a:ea typeface="微软雅黑" panose="020B0503020204020204" pitchFamily="34" charset="-122"/>
                <a:sym typeface="+mn-ea"/>
              </a:rPr>
              <a:t>人类生产、生活气溶胶及气溶胶前体物排放</a:t>
            </a:r>
            <a:endParaRPr lang="zh-CN" altLang="en-US" sz="1600" b="1" dirty="0">
              <a:solidFill>
                <a:srgbClr val="6A95C7"/>
              </a:solidFill>
              <a:latin typeface="微软雅黑" panose="020B0503020204020204" pitchFamily="34" charset="-122"/>
              <a:ea typeface="微软雅黑" panose="020B0503020204020204" pitchFamily="34" charset="-122"/>
            </a:endParaRPr>
          </a:p>
          <a:p>
            <a:pPr algn="l">
              <a:lnSpc>
                <a:spcPct val="130000"/>
              </a:lnSpc>
              <a:spcBef>
                <a:spcPct val="0"/>
              </a:spcBef>
              <a:spcAft>
                <a:spcPct val="0"/>
              </a:spcAft>
            </a:pPr>
            <a:endParaRPr lang="zh-CN" altLang="en-US" sz="1600" b="1" dirty="0">
              <a:solidFill>
                <a:srgbClr val="6A95C7"/>
              </a:solidFill>
              <a:latin typeface="微软雅黑" panose="020B0503020204020204" pitchFamily="34" charset="-122"/>
              <a:ea typeface="微软雅黑" panose="020B0503020204020204" pitchFamily="34" charset="-122"/>
              <a:cs typeface="+mn-ea"/>
              <a:sym typeface="+mn-ea"/>
            </a:endParaRPr>
          </a:p>
        </p:txBody>
      </p:sp>
      <p:cxnSp>
        <p:nvCxnSpPr>
          <p:cNvPr id="10" name="肘形连接符 9"/>
          <p:cNvCxnSpPr/>
          <p:nvPr>
            <p:custDataLst>
              <p:tags r:id="rId3"/>
            </p:custDataLst>
          </p:nvPr>
        </p:nvCxnSpPr>
        <p:spPr>
          <a:xfrm rot="16200000">
            <a:off x="5695153" y="2486892"/>
            <a:ext cx="1008558" cy="275696"/>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11" name="椭圆 10"/>
          <p:cNvSpPr>
            <a:spLocks noChangeAspect="1"/>
          </p:cNvSpPr>
          <p:nvPr>
            <p:custDataLst>
              <p:tags r:id="rId4"/>
            </p:custDataLst>
          </p:nvPr>
        </p:nvSpPr>
        <p:spPr>
          <a:xfrm flipH="1">
            <a:off x="6337280" y="2095596"/>
            <a:ext cx="48858" cy="49294"/>
          </a:xfrm>
          <a:prstGeom prst="ellipse">
            <a:avLst/>
          </a:prstGeom>
          <a:solidFill>
            <a:schemeClr val="accent2"/>
          </a:solidFill>
          <a:ln w="53975">
            <a:solidFill>
              <a:schemeClr val="accent2">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solidFill>
                <a:schemeClr val="lt1"/>
              </a:solidFill>
            </a:endParaRPr>
          </a:p>
        </p:txBody>
      </p:sp>
      <p:cxnSp>
        <p:nvCxnSpPr>
          <p:cNvPr id="12" name="肘形连接符 11"/>
          <p:cNvCxnSpPr/>
          <p:nvPr>
            <p:custDataLst>
              <p:tags r:id="rId5"/>
            </p:custDataLst>
          </p:nvPr>
        </p:nvCxnSpPr>
        <p:spPr>
          <a:xfrm>
            <a:off x="2655085" y="2120461"/>
            <a:ext cx="315829" cy="929600"/>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15" name="椭圆 14"/>
          <p:cNvSpPr>
            <a:spLocks noChangeAspect="1"/>
          </p:cNvSpPr>
          <p:nvPr>
            <p:custDataLst>
              <p:tags r:id="rId6"/>
            </p:custDataLst>
          </p:nvPr>
        </p:nvSpPr>
        <p:spPr>
          <a:xfrm>
            <a:off x="2605791" y="2095596"/>
            <a:ext cx="49294" cy="49294"/>
          </a:xfrm>
          <a:prstGeom prst="ellipse">
            <a:avLst/>
          </a:prstGeom>
          <a:solidFill>
            <a:schemeClr val="accent1"/>
          </a:solidFill>
          <a:ln w="53975">
            <a:solidFill>
              <a:schemeClr val="accent1">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solidFill>
                <a:schemeClr val="lt1"/>
              </a:solidFill>
            </a:endParaRPr>
          </a:p>
        </p:txBody>
      </p:sp>
      <p:cxnSp>
        <p:nvCxnSpPr>
          <p:cNvPr id="16" name="肘形连接符 15"/>
          <p:cNvCxnSpPr/>
          <p:nvPr>
            <p:custDataLst>
              <p:tags r:id="rId7"/>
            </p:custDataLst>
          </p:nvPr>
        </p:nvCxnSpPr>
        <p:spPr>
          <a:xfrm>
            <a:off x="3937593" y="1118011"/>
            <a:ext cx="209825" cy="1098856"/>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cxnSp>
        <p:nvCxnSpPr>
          <p:cNvPr id="65" name="肘形连接符 64"/>
          <p:cNvCxnSpPr/>
          <p:nvPr>
            <p:custDataLst>
              <p:tags r:id="rId8"/>
            </p:custDataLst>
          </p:nvPr>
        </p:nvCxnSpPr>
        <p:spPr>
          <a:xfrm rot="16200000">
            <a:off x="4404357" y="1563399"/>
            <a:ext cx="1180431" cy="239489"/>
          </a:xfrm>
          <a:prstGeom prst="bentConnector3">
            <a:avLst>
              <a:gd name="adj1" fmla="val 98355"/>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17" name="任意多边形 16"/>
          <p:cNvSpPr/>
          <p:nvPr>
            <p:custDataLst>
              <p:tags r:id="rId9"/>
            </p:custDataLst>
          </p:nvPr>
        </p:nvSpPr>
        <p:spPr>
          <a:xfrm>
            <a:off x="2623677" y="2449377"/>
            <a:ext cx="1422973" cy="11878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974" h="3317">
                <a:moveTo>
                  <a:pt x="1415" y="0"/>
                </a:moveTo>
                <a:lnTo>
                  <a:pt x="3974" y="2560"/>
                </a:lnTo>
                <a:lnTo>
                  <a:pt x="3968" y="2567"/>
                </a:lnTo>
                <a:cubicBezTo>
                  <a:pt x="3800" y="2777"/>
                  <a:pt x="3682" y="3028"/>
                  <a:pt x="3632" y="3303"/>
                </a:cubicBezTo>
                <a:lnTo>
                  <a:pt x="3630" y="3317"/>
                </a:lnTo>
                <a:lnTo>
                  <a:pt x="0" y="3317"/>
                </a:lnTo>
                <a:lnTo>
                  <a:pt x="3" y="3256"/>
                </a:lnTo>
                <a:cubicBezTo>
                  <a:pt x="82" y="2013"/>
                  <a:pt x="593" y="887"/>
                  <a:pt x="1388" y="28"/>
                </a:cubicBezTo>
                <a:lnTo>
                  <a:pt x="1415" y="0"/>
                </a:lnTo>
                <a:close/>
              </a:path>
            </a:pathLst>
          </a:custGeom>
          <a:gradFill>
            <a:gsLst>
              <a:gs pos="0">
                <a:schemeClr val="accent1">
                  <a:lumMod val="80000"/>
                  <a:lumOff val="20000"/>
                  <a:alpha val="100000"/>
                </a:schemeClr>
              </a:gs>
              <a:gs pos="100000">
                <a:schemeClr val="accent1">
                  <a:alpha val="100000"/>
                </a:schemeClr>
              </a:gs>
            </a:gsLst>
            <a:lin ang="2700000" scaled="0"/>
          </a:gradFill>
          <a:ln w="12700">
            <a:miter lim="400000"/>
          </a:ln>
          <a:effectLst>
            <a:innerShdw blurRad="317500" dist="50800" dir="16200000">
              <a:schemeClr val="accent1">
                <a:lumMod val="20000"/>
                <a:lumOff val="80000"/>
                <a:alpha val="30000"/>
              </a:schemeClr>
            </a:innerShdw>
          </a:effectLst>
        </p:spPr>
        <p:txBody>
          <a:bodyPr wrap="square" lIns="58762" tIns="58762" rIns="58762" bIns="58762"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305" dirty="0">
              <a:solidFill>
                <a:schemeClr val="tx1"/>
              </a:solidFill>
              <a:latin typeface="+mj-lt"/>
              <a:ea typeface="微软雅黑" panose="020B0503020204020204" pitchFamily="34" charset="-122"/>
              <a:cs typeface="微软雅黑" panose="020B0503020204020204" pitchFamily="34" charset="-122"/>
              <a:sym typeface="+mn-ea"/>
            </a:endParaRPr>
          </a:p>
        </p:txBody>
      </p:sp>
      <p:sp>
        <p:nvSpPr>
          <p:cNvPr id="18" name="任意多边形 17"/>
          <p:cNvSpPr/>
          <p:nvPr>
            <p:custDataLst>
              <p:tags r:id="rId10"/>
            </p:custDataLst>
          </p:nvPr>
        </p:nvSpPr>
        <p:spPr>
          <a:xfrm>
            <a:off x="4555291" y="1856107"/>
            <a:ext cx="1230598" cy="142297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6" h="3973">
                <a:moveTo>
                  <a:pt x="0" y="0"/>
                </a:moveTo>
                <a:lnTo>
                  <a:pt x="45" y="1"/>
                </a:lnTo>
                <a:cubicBezTo>
                  <a:pt x="1352" y="49"/>
                  <a:pt x="2536" y="574"/>
                  <a:pt x="3430" y="1407"/>
                </a:cubicBezTo>
                <a:lnTo>
                  <a:pt x="3436" y="1413"/>
                </a:lnTo>
                <a:lnTo>
                  <a:pt x="876" y="3973"/>
                </a:lnTo>
                <a:lnTo>
                  <a:pt x="874" y="3972"/>
                </a:lnTo>
                <a:cubicBezTo>
                  <a:pt x="639" y="3783"/>
                  <a:pt x="351" y="3658"/>
                  <a:pt x="36" y="3622"/>
                </a:cubicBezTo>
                <a:lnTo>
                  <a:pt x="0" y="3619"/>
                </a:lnTo>
                <a:lnTo>
                  <a:pt x="0" y="0"/>
                </a:lnTo>
                <a:close/>
              </a:path>
            </a:pathLst>
          </a:custGeom>
          <a:gradFill>
            <a:gsLst>
              <a:gs pos="0">
                <a:schemeClr val="accent1">
                  <a:lumMod val="80000"/>
                  <a:lumOff val="20000"/>
                  <a:alpha val="100000"/>
                </a:schemeClr>
              </a:gs>
              <a:gs pos="100000">
                <a:schemeClr val="accent1">
                  <a:alpha val="100000"/>
                </a:schemeClr>
              </a:gs>
            </a:gsLst>
            <a:lin ang="2700000" scaled="0"/>
          </a:gradFill>
          <a:ln w="12700">
            <a:miter lim="400000"/>
          </a:ln>
          <a:effectLst>
            <a:innerShdw blurRad="317500" dist="50800" dir="16200000">
              <a:schemeClr val="accent1">
                <a:lumMod val="20000"/>
                <a:lumOff val="80000"/>
                <a:alpha val="30000"/>
              </a:schemeClr>
            </a:innerShdw>
          </a:effectLst>
        </p:spPr>
        <p:txBody>
          <a:bodyPr wrap="square" lIns="58762" tIns="58762" rIns="58762" bIns="58762"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305" dirty="0">
              <a:solidFill>
                <a:schemeClr val="tx1"/>
              </a:solidFill>
              <a:latin typeface="+mj-lt"/>
              <a:ea typeface="微软雅黑" panose="020B0503020204020204" pitchFamily="34" charset="-122"/>
              <a:cs typeface="微软雅黑" panose="020B0503020204020204" pitchFamily="34" charset="-122"/>
              <a:sym typeface="+mn-ea"/>
            </a:endParaRPr>
          </a:p>
        </p:txBody>
      </p:sp>
      <p:sp>
        <p:nvSpPr>
          <p:cNvPr id="19" name="任意多边形 18"/>
          <p:cNvSpPr/>
          <p:nvPr>
            <p:custDataLst>
              <p:tags r:id="rId11"/>
            </p:custDataLst>
          </p:nvPr>
        </p:nvSpPr>
        <p:spPr>
          <a:xfrm>
            <a:off x="3206040" y="1856107"/>
            <a:ext cx="1241939" cy="143300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68" h="4001">
                <a:moveTo>
                  <a:pt x="3468" y="0"/>
                </a:moveTo>
                <a:lnTo>
                  <a:pt x="3468" y="3619"/>
                </a:lnTo>
                <a:lnTo>
                  <a:pt x="3432" y="3622"/>
                </a:lnTo>
                <a:cubicBezTo>
                  <a:pt x="3102" y="3660"/>
                  <a:pt x="2802" y="3795"/>
                  <a:pt x="2561" y="3998"/>
                </a:cubicBezTo>
                <a:lnTo>
                  <a:pt x="2558" y="4001"/>
                </a:lnTo>
                <a:lnTo>
                  <a:pt x="0" y="1443"/>
                </a:lnTo>
                <a:lnTo>
                  <a:pt x="18" y="1426"/>
                </a:lnTo>
                <a:cubicBezTo>
                  <a:pt x="914" y="582"/>
                  <a:pt x="2106" y="49"/>
                  <a:pt x="3423" y="1"/>
                </a:cubicBezTo>
                <a:lnTo>
                  <a:pt x="3468" y="0"/>
                </a:lnTo>
                <a:close/>
              </a:path>
            </a:pathLst>
          </a:custGeom>
          <a:gradFill>
            <a:gsLst>
              <a:gs pos="0">
                <a:schemeClr val="accent2">
                  <a:lumMod val="80000"/>
                  <a:lumOff val="20000"/>
                  <a:alpha val="100000"/>
                </a:schemeClr>
              </a:gs>
              <a:gs pos="100000">
                <a:schemeClr val="accent2">
                  <a:alpha val="10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5216" tIns="37608" rIns="75216" bIns="37608"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480">
              <a:solidFill>
                <a:schemeClr val="lt1"/>
              </a:solidFill>
              <a:sym typeface="+mn-ea"/>
            </a:endParaRPr>
          </a:p>
        </p:txBody>
      </p:sp>
      <p:sp>
        <p:nvSpPr>
          <p:cNvPr id="20" name="任意多边形 19"/>
          <p:cNvSpPr/>
          <p:nvPr>
            <p:custDataLst>
              <p:tags r:id="rId12"/>
            </p:custDataLst>
          </p:nvPr>
        </p:nvSpPr>
        <p:spPr>
          <a:xfrm>
            <a:off x="4946587" y="2438034"/>
            <a:ext cx="1433007" cy="119918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02" h="3348">
                <a:moveTo>
                  <a:pt x="2558" y="0"/>
                </a:moveTo>
                <a:lnTo>
                  <a:pt x="2589" y="33"/>
                </a:lnTo>
                <a:cubicBezTo>
                  <a:pt x="3398" y="896"/>
                  <a:pt x="3919" y="2032"/>
                  <a:pt x="3999" y="3287"/>
                </a:cubicBezTo>
                <a:lnTo>
                  <a:pt x="4002" y="3348"/>
                </a:lnTo>
                <a:lnTo>
                  <a:pt x="372" y="3348"/>
                </a:lnTo>
                <a:lnTo>
                  <a:pt x="370" y="3335"/>
                </a:lnTo>
                <a:cubicBezTo>
                  <a:pt x="318" y="3048"/>
                  <a:pt x="193" y="2787"/>
                  <a:pt x="13" y="2573"/>
                </a:cubicBezTo>
                <a:lnTo>
                  <a:pt x="0" y="2558"/>
                </a:lnTo>
                <a:lnTo>
                  <a:pt x="2558" y="0"/>
                </a:lnTo>
                <a:close/>
              </a:path>
            </a:pathLst>
          </a:custGeom>
          <a:gradFill>
            <a:gsLst>
              <a:gs pos="0">
                <a:schemeClr val="accent2">
                  <a:lumMod val="80000"/>
                  <a:lumOff val="20000"/>
                  <a:alpha val="100000"/>
                </a:schemeClr>
              </a:gs>
              <a:gs pos="100000">
                <a:schemeClr val="accent2">
                  <a:alpha val="10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5216" tIns="37608" rIns="75216" bIns="37608"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480">
              <a:solidFill>
                <a:schemeClr val="lt1"/>
              </a:solidFill>
              <a:sym typeface="+mn-ea"/>
            </a:endParaRPr>
          </a:p>
        </p:txBody>
      </p:sp>
      <p:sp>
        <p:nvSpPr>
          <p:cNvPr id="23" name="椭圆 22"/>
          <p:cNvSpPr>
            <a:spLocks noChangeAspect="1"/>
          </p:cNvSpPr>
          <p:nvPr>
            <p:custDataLst>
              <p:tags r:id="rId13"/>
            </p:custDataLst>
          </p:nvPr>
        </p:nvSpPr>
        <p:spPr>
          <a:xfrm>
            <a:off x="3888299" y="1093146"/>
            <a:ext cx="49294" cy="49294"/>
          </a:xfrm>
          <a:prstGeom prst="ellipse">
            <a:avLst/>
          </a:prstGeom>
          <a:solidFill>
            <a:schemeClr val="accent2"/>
          </a:solidFill>
          <a:ln w="53975">
            <a:solidFill>
              <a:schemeClr val="accent2">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solidFill>
                <a:schemeClr val="lt1"/>
              </a:solidFill>
            </a:endParaRPr>
          </a:p>
        </p:txBody>
      </p:sp>
      <p:sp>
        <p:nvSpPr>
          <p:cNvPr id="66" name="椭圆 65"/>
          <p:cNvSpPr>
            <a:spLocks noChangeAspect="1"/>
          </p:cNvSpPr>
          <p:nvPr>
            <p:custDataLst>
              <p:tags r:id="rId14"/>
            </p:custDataLst>
          </p:nvPr>
        </p:nvSpPr>
        <p:spPr>
          <a:xfrm flipH="1">
            <a:off x="5090106" y="1093146"/>
            <a:ext cx="49294" cy="49294"/>
          </a:xfrm>
          <a:prstGeom prst="ellipse">
            <a:avLst/>
          </a:prstGeom>
          <a:solidFill>
            <a:schemeClr val="accent1"/>
          </a:solidFill>
          <a:ln w="53975">
            <a:solidFill>
              <a:schemeClr val="accent1">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solidFill>
                <a:schemeClr val="lt1"/>
              </a:solidFill>
            </a:endParaRPr>
          </a:p>
        </p:txBody>
      </p:sp>
      <p:sp>
        <p:nvSpPr>
          <p:cNvPr id="62" name="矩形 61"/>
          <p:cNvSpPr/>
          <p:nvPr>
            <p:custDataLst>
              <p:tags r:id="rId15"/>
            </p:custDataLst>
          </p:nvPr>
        </p:nvSpPr>
        <p:spPr>
          <a:xfrm>
            <a:off x="2370455" y="843915"/>
            <a:ext cx="1456055" cy="570865"/>
          </a:xfrm>
          <a:prstGeom prst="rect">
            <a:avLst/>
          </a:prstGeom>
          <a:noFill/>
        </p:spPr>
        <p:txBody>
          <a:bodyPr wrap="square" lIns="0" tIns="0" rIns="0" bIns="0" rtlCol="0" anchor="t" anchorCtr="0">
            <a:noAutofit/>
          </a:bodyPr>
          <a:lstStyle/>
          <a:p>
            <a:pPr algn="l">
              <a:lnSpc>
                <a:spcPct val="130000"/>
              </a:lnSpc>
              <a:spcBef>
                <a:spcPct val="0"/>
              </a:spcBef>
              <a:spcAft>
                <a:spcPct val="0"/>
              </a:spcAft>
            </a:pPr>
            <a:r>
              <a:rPr lang="zh-CN" altLang="en-US" sz="1600" b="1" dirty="0" smtClean="0">
                <a:solidFill>
                  <a:srgbClr val="C0504D"/>
                </a:solidFill>
                <a:latin typeface="微软雅黑" panose="020B0503020204020204" pitchFamily="34" charset="-122"/>
                <a:ea typeface="微软雅黑" panose="020B0503020204020204" pitchFamily="34" charset="-122"/>
                <a:sym typeface="+mn-ea"/>
              </a:rPr>
              <a:t>导致在大气中浓度发生变化</a:t>
            </a:r>
          </a:p>
        </p:txBody>
      </p:sp>
      <p:sp>
        <p:nvSpPr>
          <p:cNvPr id="63" name="矩形 62"/>
          <p:cNvSpPr/>
          <p:nvPr>
            <p:custDataLst>
              <p:tags r:id="rId16"/>
            </p:custDataLst>
          </p:nvPr>
        </p:nvSpPr>
        <p:spPr>
          <a:xfrm>
            <a:off x="5292090" y="836930"/>
            <a:ext cx="1823720" cy="570865"/>
          </a:xfrm>
          <a:prstGeom prst="rect">
            <a:avLst/>
          </a:prstGeom>
          <a:noFill/>
        </p:spPr>
        <p:txBody>
          <a:bodyPr wrap="square" lIns="0" tIns="0" rIns="0" bIns="0" rtlCol="0" anchor="t" anchorCtr="0">
            <a:noAutofit/>
          </a:bodyPr>
          <a:lstStyle/>
          <a:p>
            <a:pPr algn="l">
              <a:lnSpc>
                <a:spcPct val="130000"/>
              </a:lnSpc>
              <a:spcBef>
                <a:spcPct val="0"/>
              </a:spcBef>
              <a:spcAft>
                <a:spcPct val="0"/>
              </a:spcAft>
            </a:pPr>
            <a:r>
              <a:rPr lang="zh-CN" altLang="en-US" sz="1600" b="1" dirty="0" smtClean="0">
                <a:solidFill>
                  <a:srgbClr val="6A95C7"/>
                </a:solidFill>
                <a:latin typeface="微软雅黑" panose="020B0503020204020204" pitchFamily="34" charset="-122"/>
                <a:ea typeface="微软雅黑" panose="020B0503020204020204" pitchFamily="34" charset="-122"/>
                <a:sym typeface="+mn-ea"/>
              </a:rPr>
              <a:t>扰动地球大气顶的辐射能量收支平衡</a:t>
            </a:r>
          </a:p>
        </p:txBody>
      </p:sp>
      <p:sp>
        <p:nvSpPr>
          <p:cNvPr id="64" name="矩形 63"/>
          <p:cNvSpPr/>
          <p:nvPr>
            <p:custDataLst>
              <p:tags r:id="rId17"/>
            </p:custDataLst>
          </p:nvPr>
        </p:nvSpPr>
        <p:spPr>
          <a:xfrm>
            <a:off x="6588760" y="1813560"/>
            <a:ext cx="1137285" cy="570865"/>
          </a:xfrm>
          <a:prstGeom prst="rect">
            <a:avLst/>
          </a:prstGeom>
          <a:noFill/>
        </p:spPr>
        <p:txBody>
          <a:bodyPr wrap="square" lIns="0" tIns="0" rIns="0" bIns="0" rtlCol="0" anchor="t" anchorCtr="0">
            <a:noAutofit/>
          </a:bodyPr>
          <a:lstStyle/>
          <a:p>
            <a:pPr algn="l">
              <a:lnSpc>
                <a:spcPct val="130000"/>
              </a:lnSpc>
              <a:spcBef>
                <a:spcPct val="0"/>
              </a:spcBef>
              <a:spcAft>
                <a:spcPct val="0"/>
              </a:spcAft>
            </a:pPr>
            <a:r>
              <a:rPr lang="zh-CN" altLang="en-US" sz="1600" b="1" dirty="0" smtClean="0">
                <a:solidFill>
                  <a:srgbClr val="C0504D"/>
                </a:solidFill>
                <a:latin typeface="微软雅黑" panose="020B0503020204020204" pitchFamily="34" charset="-122"/>
                <a:ea typeface="微软雅黑" panose="020B0503020204020204" pitchFamily="34" charset="-122"/>
                <a:sym typeface="+mn-ea"/>
              </a:rPr>
              <a:t>影响气候和气候变化</a:t>
            </a:r>
          </a:p>
        </p:txBody>
      </p:sp>
      <p:grpSp>
        <p:nvGrpSpPr>
          <p:cNvPr id="372" name="Group 371"/>
          <p:cNvGrpSpPr/>
          <p:nvPr/>
        </p:nvGrpSpPr>
        <p:grpSpPr>
          <a:xfrm>
            <a:off x="3799205" y="2335530"/>
            <a:ext cx="362585" cy="297180"/>
            <a:chOff x="6904038" y="4729163"/>
            <a:chExt cx="654050" cy="536575"/>
          </a:xfrm>
          <a:solidFill>
            <a:schemeClr val="bg1"/>
          </a:solidFill>
        </p:grpSpPr>
        <p:sp>
          <p:nvSpPr>
            <p:cNvPr id="373" name="Freeform 341"/>
            <p:cNvSpPr/>
            <p:nvPr/>
          </p:nvSpPr>
          <p:spPr bwMode="auto">
            <a:xfrm>
              <a:off x="6904038" y="4729163"/>
              <a:ext cx="541338" cy="536575"/>
            </a:xfrm>
            <a:custGeom>
              <a:avLst/>
              <a:gdLst>
                <a:gd name="T0" fmla="*/ 59 w 144"/>
                <a:gd name="T1" fmla="*/ 105 h 143"/>
                <a:gd name="T2" fmla="*/ 51 w 144"/>
                <a:gd name="T3" fmla="*/ 102 h 143"/>
                <a:gd name="T4" fmla="*/ 51 w 144"/>
                <a:gd name="T5" fmla="*/ 96 h 143"/>
                <a:gd name="T6" fmla="*/ 121 w 144"/>
                <a:gd name="T7" fmla="*/ 93 h 143"/>
                <a:gd name="T8" fmla="*/ 124 w 144"/>
                <a:gd name="T9" fmla="*/ 93 h 143"/>
                <a:gd name="T10" fmla="*/ 141 w 144"/>
                <a:gd name="T11" fmla="*/ 81 h 143"/>
                <a:gd name="T12" fmla="*/ 141 w 144"/>
                <a:gd name="T13" fmla="*/ 65 h 143"/>
                <a:gd name="T14" fmla="*/ 121 w 144"/>
                <a:gd name="T15" fmla="*/ 55 h 143"/>
                <a:gd name="T16" fmla="*/ 122 w 144"/>
                <a:gd name="T17" fmla="*/ 67 h 143"/>
                <a:gd name="T18" fmla="*/ 130 w 144"/>
                <a:gd name="T19" fmla="*/ 70 h 143"/>
                <a:gd name="T20" fmla="*/ 130 w 144"/>
                <a:gd name="T21" fmla="*/ 76 h 143"/>
                <a:gd name="T22" fmla="*/ 59 w 144"/>
                <a:gd name="T23" fmla="*/ 81 h 143"/>
                <a:gd name="T24" fmla="*/ 46 w 144"/>
                <a:gd name="T25" fmla="*/ 84 h 143"/>
                <a:gd name="T26" fmla="*/ 26 w 144"/>
                <a:gd name="T27" fmla="*/ 83 h 143"/>
                <a:gd name="T28" fmla="*/ 31 w 144"/>
                <a:gd name="T29" fmla="*/ 46 h 143"/>
                <a:gd name="T30" fmla="*/ 42 w 144"/>
                <a:gd name="T31" fmla="*/ 48 h 143"/>
                <a:gd name="T32" fmla="*/ 71 w 144"/>
                <a:gd name="T33" fmla="*/ 12 h 143"/>
                <a:gd name="T34" fmla="*/ 100 w 144"/>
                <a:gd name="T35" fmla="*/ 41 h 143"/>
                <a:gd name="T36" fmla="*/ 114 w 144"/>
                <a:gd name="T37" fmla="*/ 37 h 143"/>
                <a:gd name="T38" fmla="*/ 132 w 144"/>
                <a:gd name="T39" fmla="*/ 45 h 143"/>
                <a:gd name="T40" fmla="*/ 144 w 144"/>
                <a:gd name="T41" fmla="*/ 42 h 143"/>
                <a:gd name="T42" fmla="*/ 108 w 144"/>
                <a:gd name="T43" fmla="*/ 26 h 143"/>
                <a:gd name="T44" fmla="*/ 31 w 144"/>
                <a:gd name="T45" fmla="*/ 34 h 143"/>
                <a:gd name="T46" fmla="*/ 22 w 144"/>
                <a:gd name="T47" fmla="*/ 95 h 143"/>
                <a:gd name="T48" fmla="*/ 39 w 144"/>
                <a:gd name="T49" fmla="*/ 96 h 143"/>
                <a:gd name="T50" fmla="*/ 40 w 144"/>
                <a:gd name="T51" fmla="*/ 107 h 143"/>
                <a:gd name="T52" fmla="*/ 121 w 144"/>
                <a:gd name="T53" fmla="*/ 117 h 143"/>
                <a:gd name="T54" fmla="*/ 131 w 144"/>
                <a:gd name="T55" fmla="*/ 125 h 143"/>
                <a:gd name="T56" fmla="*/ 122 w 144"/>
                <a:gd name="T57" fmla="*/ 131 h 143"/>
                <a:gd name="T58" fmla="*/ 116 w 144"/>
                <a:gd name="T59" fmla="*/ 137 h 143"/>
                <a:gd name="T60" fmla="*/ 121 w 144"/>
                <a:gd name="T61" fmla="*/ 143 h 143"/>
                <a:gd name="T62" fmla="*/ 141 w 144"/>
                <a:gd name="T63" fmla="*/ 133 h 143"/>
                <a:gd name="T64" fmla="*/ 141 w 144"/>
                <a:gd name="T65" fmla="*/ 11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43">
                  <a:moveTo>
                    <a:pt x="123" y="105"/>
                  </a:moveTo>
                  <a:cubicBezTo>
                    <a:pt x="59" y="105"/>
                    <a:pt x="59" y="105"/>
                    <a:pt x="59" y="105"/>
                  </a:cubicBezTo>
                  <a:cubicBezTo>
                    <a:pt x="58" y="105"/>
                    <a:pt x="58" y="105"/>
                    <a:pt x="58" y="105"/>
                  </a:cubicBezTo>
                  <a:cubicBezTo>
                    <a:pt x="54" y="105"/>
                    <a:pt x="52" y="104"/>
                    <a:pt x="51" y="102"/>
                  </a:cubicBezTo>
                  <a:cubicBezTo>
                    <a:pt x="51" y="101"/>
                    <a:pt x="50" y="100"/>
                    <a:pt x="50" y="99"/>
                  </a:cubicBezTo>
                  <a:cubicBezTo>
                    <a:pt x="50" y="98"/>
                    <a:pt x="51" y="97"/>
                    <a:pt x="51" y="96"/>
                  </a:cubicBezTo>
                  <a:cubicBezTo>
                    <a:pt x="52" y="94"/>
                    <a:pt x="55" y="93"/>
                    <a:pt x="58" y="93"/>
                  </a:cubicBezTo>
                  <a:cubicBezTo>
                    <a:pt x="121" y="93"/>
                    <a:pt x="121" y="93"/>
                    <a:pt x="121" y="93"/>
                  </a:cubicBezTo>
                  <a:cubicBezTo>
                    <a:pt x="123" y="93"/>
                    <a:pt x="123" y="93"/>
                    <a:pt x="123" y="93"/>
                  </a:cubicBezTo>
                  <a:cubicBezTo>
                    <a:pt x="124" y="93"/>
                    <a:pt x="124" y="93"/>
                    <a:pt x="124" y="93"/>
                  </a:cubicBezTo>
                  <a:cubicBezTo>
                    <a:pt x="124" y="92"/>
                    <a:pt x="124" y="92"/>
                    <a:pt x="124" y="92"/>
                  </a:cubicBezTo>
                  <a:cubicBezTo>
                    <a:pt x="132" y="92"/>
                    <a:pt x="138" y="87"/>
                    <a:pt x="141" y="81"/>
                  </a:cubicBezTo>
                  <a:cubicBezTo>
                    <a:pt x="142" y="79"/>
                    <a:pt x="143" y="76"/>
                    <a:pt x="143" y="73"/>
                  </a:cubicBezTo>
                  <a:cubicBezTo>
                    <a:pt x="143" y="70"/>
                    <a:pt x="142" y="67"/>
                    <a:pt x="141" y="65"/>
                  </a:cubicBezTo>
                  <a:cubicBezTo>
                    <a:pt x="137" y="58"/>
                    <a:pt x="131" y="55"/>
                    <a:pt x="122" y="55"/>
                  </a:cubicBezTo>
                  <a:cubicBezTo>
                    <a:pt x="121" y="55"/>
                    <a:pt x="121" y="55"/>
                    <a:pt x="121" y="55"/>
                  </a:cubicBezTo>
                  <a:cubicBezTo>
                    <a:pt x="118" y="55"/>
                    <a:pt x="116" y="57"/>
                    <a:pt x="116" y="61"/>
                  </a:cubicBezTo>
                  <a:cubicBezTo>
                    <a:pt x="116" y="64"/>
                    <a:pt x="118" y="67"/>
                    <a:pt x="122" y="67"/>
                  </a:cubicBezTo>
                  <a:cubicBezTo>
                    <a:pt x="122" y="67"/>
                    <a:pt x="122" y="67"/>
                    <a:pt x="122" y="67"/>
                  </a:cubicBezTo>
                  <a:cubicBezTo>
                    <a:pt x="126" y="67"/>
                    <a:pt x="129" y="68"/>
                    <a:pt x="130" y="70"/>
                  </a:cubicBezTo>
                  <a:cubicBezTo>
                    <a:pt x="130" y="71"/>
                    <a:pt x="131" y="72"/>
                    <a:pt x="131" y="73"/>
                  </a:cubicBezTo>
                  <a:cubicBezTo>
                    <a:pt x="131" y="74"/>
                    <a:pt x="130" y="75"/>
                    <a:pt x="130" y="76"/>
                  </a:cubicBezTo>
                  <a:cubicBezTo>
                    <a:pt x="129" y="79"/>
                    <a:pt x="126" y="81"/>
                    <a:pt x="122" y="81"/>
                  </a:cubicBezTo>
                  <a:cubicBezTo>
                    <a:pt x="59" y="81"/>
                    <a:pt x="59" y="81"/>
                    <a:pt x="59" y="81"/>
                  </a:cubicBezTo>
                  <a:cubicBezTo>
                    <a:pt x="58" y="81"/>
                    <a:pt x="58" y="81"/>
                    <a:pt x="58" y="81"/>
                  </a:cubicBezTo>
                  <a:cubicBezTo>
                    <a:pt x="54" y="81"/>
                    <a:pt x="50" y="82"/>
                    <a:pt x="46" y="84"/>
                  </a:cubicBezTo>
                  <a:cubicBezTo>
                    <a:pt x="31" y="84"/>
                    <a:pt x="31" y="84"/>
                    <a:pt x="31" y="84"/>
                  </a:cubicBezTo>
                  <a:cubicBezTo>
                    <a:pt x="29" y="84"/>
                    <a:pt x="27" y="84"/>
                    <a:pt x="26" y="83"/>
                  </a:cubicBezTo>
                  <a:cubicBezTo>
                    <a:pt x="18" y="81"/>
                    <a:pt x="12" y="73"/>
                    <a:pt x="12" y="65"/>
                  </a:cubicBezTo>
                  <a:cubicBezTo>
                    <a:pt x="12" y="54"/>
                    <a:pt x="21" y="46"/>
                    <a:pt x="31" y="46"/>
                  </a:cubicBezTo>
                  <a:cubicBezTo>
                    <a:pt x="32" y="46"/>
                    <a:pt x="34" y="46"/>
                    <a:pt x="35" y="46"/>
                  </a:cubicBezTo>
                  <a:cubicBezTo>
                    <a:pt x="42" y="48"/>
                    <a:pt x="42" y="48"/>
                    <a:pt x="42" y="48"/>
                  </a:cubicBezTo>
                  <a:cubicBezTo>
                    <a:pt x="42" y="40"/>
                    <a:pt x="42" y="40"/>
                    <a:pt x="42" y="40"/>
                  </a:cubicBezTo>
                  <a:cubicBezTo>
                    <a:pt x="43" y="25"/>
                    <a:pt x="55" y="12"/>
                    <a:pt x="71" y="12"/>
                  </a:cubicBezTo>
                  <a:cubicBezTo>
                    <a:pt x="84" y="12"/>
                    <a:pt x="95" y="21"/>
                    <a:pt x="98" y="34"/>
                  </a:cubicBezTo>
                  <a:cubicBezTo>
                    <a:pt x="100" y="41"/>
                    <a:pt x="100" y="41"/>
                    <a:pt x="100" y="41"/>
                  </a:cubicBezTo>
                  <a:cubicBezTo>
                    <a:pt x="106" y="39"/>
                    <a:pt x="106" y="39"/>
                    <a:pt x="106" y="39"/>
                  </a:cubicBezTo>
                  <a:cubicBezTo>
                    <a:pt x="109" y="38"/>
                    <a:pt x="112" y="37"/>
                    <a:pt x="114" y="37"/>
                  </a:cubicBezTo>
                  <a:cubicBezTo>
                    <a:pt x="121" y="37"/>
                    <a:pt x="127" y="40"/>
                    <a:pt x="132" y="45"/>
                  </a:cubicBezTo>
                  <a:cubicBezTo>
                    <a:pt x="132" y="45"/>
                    <a:pt x="132" y="45"/>
                    <a:pt x="132" y="45"/>
                  </a:cubicBezTo>
                  <a:cubicBezTo>
                    <a:pt x="133" y="47"/>
                    <a:pt x="135" y="48"/>
                    <a:pt x="137" y="48"/>
                  </a:cubicBezTo>
                  <a:cubicBezTo>
                    <a:pt x="141" y="48"/>
                    <a:pt x="144" y="45"/>
                    <a:pt x="144" y="42"/>
                  </a:cubicBezTo>
                  <a:cubicBezTo>
                    <a:pt x="144" y="39"/>
                    <a:pt x="138" y="25"/>
                    <a:pt x="114" y="25"/>
                  </a:cubicBezTo>
                  <a:cubicBezTo>
                    <a:pt x="112" y="25"/>
                    <a:pt x="110" y="25"/>
                    <a:pt x="108" y="26"/>
                  </a:cubicBezTo>
                  <a:cubicBezTo>
                    <a:pt x="102" y="10"/>
                    <a:pt x="88" y="0"/>
                    <a:pt x="71" y="0"/>
                  </a:cubicBezTo>
                  <a:cubicBezTo>
                    <a:pt x="51" y="0"/>
                    <a:pt x="34" y="15"/>
                    <a:pt x="31" y="34"/>
                  </a:cubicBezTo>
                  <a:cubicBezTo>
                    <a:pt x="14" y="34"/>
                    <a:pt x="0" y="48"/>
                    <a:pt x="0" y="65"/>
                  </a:cubicBezTo>
                  <a:cubicBezTo>
                    <a:pt x="0" y="79"/>
                    <a:pt x="9" y="91"/>
                    <a:pt x="22" y="95"/>
                  </a:cubicBezTo>
                  <a:cubicBezTo>
                    <a:pt x="25" y="96"/>
                    <a:pt x="28" y="96"/>
                    <a:pt x="31" y="96"/>
                  </a:cubicBezTo>
                  <a:cubicBezTo>
                    <a:pt x="39" y="96"/>
                    <a:pt x="39" y="96"/>
                    <a:pt x="39" y="96"/>
                  </a:cubicBezTo>
                  <a:cubicBezTo>
                    <a:pt x="39" y="97"/>
                    <a:pt x="38" y="98"/>
                    <a:pt x="38" y="99"/>
                  </a:cubicBezTo>
                  <a:cubicBezTo>
                    <a:pt x="38" y="102"/>
                    <a:pt x="39" y="104"/>
                    <a:pt x="40" y="107"/>
                  </a:cubicBezTo>
                  <a:cubicBezTo>
                    <a:pt x="43" y="113"/>
                    <a:pt x="48" y="116"/>
                    <a:pt x="56" y="117"/>
                  </a:cubicBezTo>
                  <a:cubicBezTo>
                    <a:pt x="121" y="117"/>
                    <a:pt x="121" y="117"/>
                    <a:pt x="121" y="117"/>
                  </a:cubicBezTo>
                  <a:cubicBezTo>
                    <a:pt x="126" y="117"/>
                    <a:pt x="129" y="119"/>
                    <a:pt x="130" y="122"/>
                  </a:cubicBezTo>
                  <a:cubicBezTo>
                    <a:pt x="130" y="123"/>
                    <a:pt x="131" y="124"/>
                    <a:pt x="131" y="125"/>
                  </a:cubicBezTo>
                  <a:cubicBezTo>
                    <a:pt x="131" y="126"/>
                    <a:pt x="130" y="127"/>
                    <a:pt x="130" y="128"/>
                  </a:cubicBezTo>
                  <a:cubicBezTo>
                    <a:pt x="129" y="130"/>
                    <a:pt x="126" y="131"/>
                    <a:pt x="122" y="131"/>
                  </a:cubicBezTo>
                  <a:cubicBezTo>
                    <a:pt x="122" y="131"/>
                    <a:pt x="122" y="131"/>
                    <a:pt x="122" y="131"/>
                  </a:cubicBezTo>
                  <a:cubicBezTo>
                    <a:pt x="118" y="131"/>
                    <a:pt x="116" y="134"/>
                    <a:pt x="116" y="137"/>
                  </a:cubicBezTo>
                  <a:cubicBezTo>
                    <a:pt x="116" y="139"/>
                    <a:pt x="116" y="140"/>
                    <a:pt x="117" y="142"/>
                  </a:cubicBezTo>
                  <a:cubicBezTo>
                    <a:pt x="118" y="143"/>
                    <a:pt x="120" y="143"/>
                    <a:pt x="121" y="143"/>
                  </a:cubicBezTo>
                  <a:cubicBezTo>
                    <a:pt x="122" y="143"/>
                    <a:pt x="122" y="143"/>
                    <a:pt x="122" y="143"/>
                  </a:cubicBezTo>
                  <a:cubicBezTo>
                    <a:pt x="131" y="143"/>
                    <a:pt x="137" y="140"/>
                    <a:pt x="141" y="133"/>
                  </a:cubicBezTo>
                  <a:cubicBezTo>
                    <a:pt x="142" y="131"/>
                    <a:pt x="143" y="128"/>
                    <a:pt x="143" y="125"/>
                  </a:cubicBezTo>
                  <a:cubicBezTo>
                    <a:pt x="143" y="122"/>
                    <a:pt x="142" y="119"/>
                    <a:pt x="141" y="117"/>
                  </a:cubicBezTo>
                  <a:cubicBezTo>
                    <a:pt x="138" y="110"/>
                    <a:pt x="131" y="106"/>
                    <a:pt x="123" y="105"/>
                  </a:cubicBezTo>
                  <a:close/>
                </a:path>
              </a:pathLst>
            </a:custGeom>
            <a:grpFill/>
            <a:ln>
              <a:noFill/>
            </a:ln>
          </p:spPr>
          <p:txBody>
            <a:bodyPr/>
            <a:lstStyle/>
            <a:p>
              <a:pPr fontAlgn="auto">
                <a:defRPr/>
              </a:pPr>
              <a:endParaRPr lang="en-AU" sz="2000" noProof="1"/>
            </a:p>
          </p:txBody>
        </p:sp>
        <p:sp>
          <p:nvSpPr>
            <p:cNvPr id="374" name="Freeform 342"/>
            <p:cNvSpPr/>
            <p:nvPr/>
          </p:nvSpPr>
          <p:spPr bwMode="auto">
            <a:xfrm>
              <a:off x="7412038" y="4987926"/>
              <a:ext cx="146050" cy="142875"/>
            </a:xfrm>
            <a:custGeom>
              <a:avLst/>
              <a:gdLst>
                <a:gd name="T0" fmla="*/ 38 w 39"/>
                <a:gd name="T1" fmla="*/ 12 h 38"/>
                <a:gd name="T2" fmla="*/ 19 w 39"/>
                <a:gd name="T3" fmla="*/ 0 h 38"/>
                <a:gd name="T4" fmla="*/ 13 w 39"/>
                <a:gd name="T5" fmla="*/ 5 h 38"/>
                <a:gd name="T6" fmla="*/ 15 w 39"/>
                <a:gd name="T7" fmla="*/ 9 h 38"/>
                <a:gd name="T8" fmla="*/ 19 w 39"/>
                <a:gd name="T9" fmla="*/ 11 h 38"/>
                <a:gd name="T10" fmla="*/ 26 w 39"/>
                <a:gd name="T11" fmla="*/ 16 h 38"/>
                <a:gd name="T12" fmla="*/ 27 w 39"/>
                <a:gd name="T13" fmla="*/ 19 h 38"/>
                <a:gd name="T14" fmla="*/ 26 w 39"/>
                <a:gd name="T15" fmla="*/ 22 h 38"/>
                <a:gd name="T16" fmla="*/ 12 w 39"/>
                <a:gd name="T17" fmla="*/ 26 h 38"/>
                <a:gd name="T18" fmla="*/ 7 w 39"/>
                <a:gd name="T19" fmla="*/ 26 h 38"/>
                <a:gd name="T20" fmla="*/ 0 w 39"/>
                <a:gd name="T21" fmla="*/ 32 h 38"/>
                <a:gd name="T22" fmla="*/ 6 w 39"/>
                <a:gd name="T23" fmla="*/ 37 h 38"/>
                <a:gd name="T24" fmla="*/ 7 w 39"/>
                <a:gd name="T25" fmla="*/ 37 h 38"/>
                <a:gd name="T26" fmla="*/ 13 w 39"/>
                <a:gd name="T27" fmla="*/ 38 h 38"/>
                <a:gd name="T28" fmla="*/ 36 w 39"/>
                <a:gd name="T29" fmla="*/ 28 h 38"/>
                <a:gd name="T30" fmla="*/ 39 w 39"/>
                <a:gd name="T31" fmla="*/ 20 h 38"/>
                <a:gd name="T32" fmla="*/ 38 w 39"/>
                <a:gd name="T33"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8">
                  <a:moveTo>
                    <a:pt x="38" y="12"/>
                  </a:moveTo>
                  <a:cubicBezTo>
                    <a:pt x="35" y="5"/>
                    <a:pt x="28" y="0"/>
                    <a:pt x="19" y="0"/>
                  </a:cubicBezTo>
                  <a:cubicBezTo>
                    <a:pt x="16" y="0"/>
                    <a:pt x="14" y="2"/>
                    <a:pt x="13" y="5"/>
                  </a:cubicBezTo>
                  <a:cubicBezTo>
                    <a:pt x="13" y="7"/>
                    <a:pt x="14" y="8"/>
                    <a:pt x="15" y="9"/>
                  </a:cubicBezTo>
                  <a:cubicBezTo>
                    <a:pt x="16" y="11"/>
                    <a:pt x="17" y="11"/>
                    <a:pt x="19" y="11"/>
                  </a:cubicBezTo>
                  <a:cubicBezTo>
                    <a:pt x="23" y="12"/>
                    <a:pt x="25" y="13"/>
                    <a:pt x="26" y="16"/>
                  </a:cubicBezTo>
                  <a:cubicBezTo>
                    <a:pt x="27" y="17"/>
                    <a:pt x="27" y="18"/>
                    <a:pt x="27" y="19"/>
                  </a:cubicBezTo>
                  <a:cubicBezTo>
                    <a:pt x="27" y="20"/>
                    <a:pt x="26" y="21"/>
                    <a:pt x="26" y="22"/>
                  </a:cubicBezTo>
                  <a:cubicBezTo>
                    <a:pt x="24" y="25"/>
                    <a:pt x="17" y="26"/>
                    <a:pt x="12" y="26"/>
                  </a:cubicBezTo>
                  <a:cubicBezTo>
                    <a:pt x="10" y="26"/>
                    <a:pt x="8" y="26"/>
                    <a:pt x="7" y="26"/>
                  </a:cubicBezTo>
                  <a:cubicBezTo>
                    <a:pt x="3" y="25"/>
                    <a:pt x="0" y="28"/>
                    <a:pt x="0" y="32"/>
                  </a:cubicBezTo>
                  <a:cubicBezTo>
                    <a:pt x="0" y="35"/>
                    <a:pt x="2" y="37"/>
                    <a:pt x="6" y="37"/>
                  </a:cubicBezTo>
                  <a:cubicBezTo>
                    <a:pt x="7" y="37"/>
                    <a:pt x="7" y="37"/>
                    <a:pt x="7" y="37"/>
                  </a:cubicBezTo>
                  <a:cubicBezTo>
                    <a:pt x="9" y="37"/>
                    <a:pt x="11" y="38"/>
                    <a:pt x="13" y="38"/>
                  </a:cubicBezTo>
                  <a:cubicBezTo>
                    <a:pt x="25" y="38"/>
                    <a:pt x="32" y="34"/>
                    <a:pt x="36" y="28"/>
                  </a:cubicBezTo>
                  <a:cubicBezTo>
                    <a:pt x="37" y="26"/>
                    <a:pt x="38" y="23"/>
                    <a:pt x="39" y="20"/>
                  </a:cubicBezTo>
                  <a:cubicBezTo>
                    <a:pt x="39" y="17"/>
                    <a:pt x="39" y="15"/>
                    <a:pt x="38" y="12"/>
                  </a:cubicBezTo>
                  <a:close/>
                </a:path>
              </a:pathLst>
            </a:custGeom>
            <a:grpFill/>
            <a:ln>
              <a:noFill/>
            </a:ln>
          </p:spPr>
          <p:txBody>
            <a:bodyPr/>
            <a:lstStyle/>
            <a:p>
              <a:pPr fontAlgn="auto">
                <a:defRPr/>
              </a:pPr>
              <a:endParaRPr lang="en-AU" sz="2000" noProof="1"/>
            </a:p>
          </p:txBody>
        </p:sp>
      </p:grpSp>
      <p:grpSp>
        <p:nvGrpSpPr>
          <p:cNvPr id="413" name="Group 412"/>
          <p:cNvGrpSpPr/>
          <p:nvPr/>
        </p:nvGrpSpPr>
        <p:grpSpPr>
          <a:xfrm>
            <a:off x="5742940" y="3056890"/>
            <a:ext cx="123825" cy="340360"/>
            <a:chOff x="8193088" y="6161088"/>
            <a:chExt cx="150813" cy="412750"/>
          </a:xfrm>
          <a:solidFill>
            <a:schemeClr val="bg1"/>
          </a:solidFill>
        </p:grpSpPr>
        <p:sp>
          <p:nvSpPr>
            <p:cNvPr id="414" name="Freeform 375"/>
            <p:cNvSpPr/>
            <p:nvPr/>
          </p:nvSpPr>
          <p:spPr bwMode="auto">
            <a:xfrm>
              <a:off x="8253413" y="6276976"/>
              <a:ext cx="30163" cy="214313"/>
            </a:xfrm>
            <a:custGeom>
              <a:avLst/>
              <a:gdLst>
                <a:gd name="T0" fmla="*/ 7 w 8"/>
                <a:gd name="T1" fmla="*/ 56 h 57"/>
                <a:gd name="T2" fmla="*/ 4 w 8"/>
                <a:gd name="T3" fmla="*/ 57 h 57"/>
                <a:gd name="T4" fmla="*/ 0 w 8"/>
                <a:gd name="T5" fmla="*/ 54 h 57"/>
                <a:gd name="T6" fmla="*/ 0 w 8"/>
                <a:gd name="T7" fmla="*/ 4 h 57"/>
                <a:gd name="T8" fmla="*/ 4 w 8"/>
                <a:gd name="T9" fmla="*/ 0 h 57"/>
                <a:gd name="T10" fmla="*/ 8 w 8"/>
                <a:gd name="T11" fmla="*/ 4 h 57"/>
                <a:gd name="T12" fmla="*/ 8 w 8"/>
                <a:gd name="T13" fmla="*/ 54 h 57"/>
                <a:gd name="T14" fmla="*/ 7 w 8"/>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7">
                  <a:moveTo>
                    <a:pt x="7" y="56"/>
                  </a:moveTo>
                  <a:cubicBezTo>
                    <a:pt x="6" y="57"/>
                    <a:pt x="5" y="57"/>
                    <a:pt x="4" y="57"/>
                  </a:cubicBezTo>
                  <a:cubicBezTo>
                    <a:pt x="2" y="57"/>
                    <a:pt x="0" y="56"/>
                    <a:pt x="0" y="54"/>
                  </a:cubicBezTo>
                  <a:cubicBezTo>
                    <a:pt x="0" y="4"/>
                    <a:pt x="0" y="4"/>
                    <a:pt x="0" y="4"/>
                  </a:cubicBezTo>
                  <a:cubicBezTo>
                    <a:pt x="0" y="2"/>
                    <a:pt x="2" y="0"/>
                    <a:pt x="4" y="0"/>
                  </a:cubicBezTo>
                  <a:cubicBezTo>
                    <a:pt x="6" y="0"/>
                    <a:pt x="8" y="2"/>
                    <a:pt x="8" y="4"/>
                  </a:cubicBezTo>
                  <a:cubicBezTo>
                    <a:pt x="8" y="54"/>
                    <a:pt x="8" y="54"/>
                    <a:pt x="8" y="54"/>
                  </a:cubicBezTo>
                  <a:cubicBezTo>
                    <a:pt x="8" y="55"/>
                    <a:pt x="7" y="56"/>
                    <a:pt x="7" y="56"/>
                  </a:cubicBezTo>
                  <a:close/>
                </a:path>
              </a:pathLst>
            </a:custGeom>
            <a:grpFill/>
            <a:ln>
              <a:noFill/>
            </a:ln>
          </p:spPr>
          <p:txBody>
            <a:bodyPr/>
            <a:lstStyle/>
            <a:p>
              <a:pPr fontAlgn="auto">
                <a:defRPr/>
              </a:pPr>
              <a:endParaRPr lang="en-AU" noProof="1"/>
            </a:p>
          </p:txBody>
        </p:sp>
        <p:sp>
          <p:nvSpPr>
            <p:cNvPr id="415" name="Freeform 376"/>
            <p:cNvSpPr/>
            <p:nvPr/>
          </p:nvSpPr>
          <p:spPr bwMode="auto">
            <a:xfrm>
              <a:off x="8235951" y="6465888"/>
              <a:ext cx="66675" cy="66675"/>
            </a:xfrm>
            <a:custGeom>
              <a:avLst/>
              <a:gdLst>
                <a:gd name="T0" fmla="*/ 3 w 18"/>
                <a:gd name="T1" fmla="*/ 3 h 18"/>
                <a:gd name="T2" fmla="*/ 0 w 18"/>
                <a:gd name="T3" fmla="*/ 9 h 18"/>
                <a:gd name="T4" fmla="*/ 9 w 18"/>
                <a:gd name="T5" fmla="*/ 18 h 18"/>
                <a:gd name="T6" fmla="*/ 15 w 18"/>
                <a:gd name="T7" fmla="*/ 15 h 18"/>
                <a:gd name="T8" fmla="*/ 18 w 18"/>
                <a:gd name="T9" fmla="*/ 9 h 18"/>
                <a:gd name="T10" fmla="*/ 9 w 18"/>
                <a:gd name="T11" fmla="*/ 0 h 18"/>
                <a:gd name="T12" fmla="*/ 3 w 18"/>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3" y="3"/>
                  </a:moveTo>
                  <a:cubicBezTo>
                    <a:pt x="1" y="4"/>
                    <a:pt x="0" y="7"/>
                    <a:pt x="0" y="9"/>
                  </a:cubicBezTo>
                  <a:cubicBezTo>
                    <a:pt x="0" y="14"/>
                    <a:pt x="4" y="18"/>
                    <a:pt x="9" y="18"/>
                  </a:cubicBezTo>
                  <a:cubicBezTo>
                    <a:pt x="11" y="18"/>
                    <a:pt x="14" y="17"/>
                    <a:pt x="15" y="15"/>
                  </a:cubicBezTo>
                  <a:cubicBezTo>
                    <a:pt x="17" y="14"/>
                    <a:pt x="18" y="11"/>
                    <a:pt x="18" y="9"/>
                  </a:cubicBezTo>
                  <a:cubicBezTo>
                    <a:pt x="18" y="4"/>
                    <a:pt x="14" y="0"/>
                    <a:pt x="9" y="0"/>
                  </a:cubicBezTo>
                  <a:cubicBezTo>
                    <a:pt x="7" y="0"/>
                    <a:pt x="4" y="1"/>
                    <a:pt x="3" y="3"/>
                  </a:cubicBezTo>
                  <a:close/>
                </a:path>
              </a:pathLst>
            </a:custGeom>
            <a:grpFill/>
            <a:ln>
              <a:noFill/>
            </a:ln>
          </p:spPr>
          <p:txBody>
            <a:bodyPr/>
            <a:lstStyle/>
            <a:p>
              <a:pPr fontAlgn="auto">
                <a:defRPr/>
              </a:pPr>
              <a:endParaRPr lang="en-AU" noProof="1"/>
            </a:p>
          </p:txBody>
        </p:sp>
        <p:sp>
          <p:nvSpPr>
            <p:cNvPr id="416" name="Freeform 377"/>
            <p:cNvSpPr>
              <a:spLocks noEditPoints="1"/>
            </p:cNvSpPr>
            <p:nvPr/>
          </p:nvSpPr>
          <p:spPr bwMode="auto">
            <a:xfrm>
              <a:off x="8193088" y="6161088"/>
              <a:ext cx="150813" cy="412750"/>
            </a:xfrm>
            <a:custGeom>
              <a:avLst/>
              <a:gdLst>
                <a:gd name="T0" fmla="*/ 34 w 40"/>
                <a:gd name="T1" fmla="*/ 104 h 110"/>
                <a:gd name="T2" fmla="*/ 34 w 40"/>
                <a:gd name="T3" fmla="*/ 104 h 110"/>
                <a:gd name="T4" fmla="*/ 20 w 40"/>
                <a:gd name="T5" fmla="*/ 110 h 110"/>
                <a:gd name="T6" fmla="*/ 0 w 40"/>
                <a:gd name="T7" fmla="*/ 90 h 110"/>
                <a:gd name="T8" fmla="*/ 5 w 40"/>
                <a:gd name="T9" fmla="*/ 77 h 110"/>
                <a:gd name="T10" fmla="*/ 5 w 40"/>
                <a:gd name="T11" fmla="*/ 15 h 110"/>
                <a:gd name="T12" fmla="*/ 9 w 40"/>
                <a:gd name="T13" fmla="*/ 5 h 110"/>
                <a:gd name="T14" fmla="*/ 20 w 40"/>
                <a:gd name="T15" fmla="*/ 0 h 110"/>
                <a:gd name="T16" fmla="*/ 35 w 40"/>
                <a:gd name="T17" fmla="*/ 15 h 110"/>
                <a:gd name="T18" fmla="*/ 35 w 40"/>
                <a:gd name="T19" fmla="*/ 77 h 110"/>
                <a:gd name="T20" fmla="*/ 40 w 40"/>
                <a:gd name="T21" fmla="*/ 90 h 110"/>
                <a:gd name="T22" fmla="*/ 34 w 40"/>
                <a:gd name="T23" fmla="*/ 104 h 110"/>
                <a:gd name="T24" fmla="*/ 14 w 40"/>
                <a:gd name="T25" fmla="*/ 10 h 110"/>
                <a:gd name="T26" fmla="*/ 12 w 40"/>
                <a:gd name="T27" fmla="*/ 15 h 110"/>
                <a:gd name="T28" fmla="*/ 12 w 40"/>
                <a:gd name="T29" fmla="*/ 78 h 110"/>
                <a:gd name="T30" fmla="*/ 11 w 40"/>
                <a:gd name="T31" fmla="*/ 81 h 110"/>
                <a:gd name="T32" fmla="*/ 7 w 40"/>
                <a:gd name="T33" fmla="*/ 90 h 110"/>
                <a:gd name="T34" fmla="*/ 20 w 40"/>
                <a:gd name="T35" fmla="*/ 103 h 110"/>
                <a:gd name="T36" fmla="*/ 29 w 40"/>
                <a:gd name="T37" fmla="*/ 99 h 110"/>
                <a:gd name="T38" fmla="*/ 29 w 40"/>
                <a:gd name="T39" fmla="*/ 99 h 110"/>
                <a:gd name="T40" fmla="*/ 33 w 40"/>
                <a:gd name="T41" fmla="*/ 90 h 110"/>
                <a:gd name="T42" fmla="*/ 29 w 40"/>
                <a:gd name="T43" fmla="*/ 81 h 110"/>
                <a:gd name="T44" fmla="*/ 28 w 40"/>
                <a:gd name="T45" fmla="*/ 78 h 110"/>
                <a:gd name="T46" fmla="*/ 28 w 40"/>
                <a:gd name="T47" fmla="*/ 15 h 110"/>
                <a:gd name="T48" fmla="*/ 20 w 40"/>
                <a:gd name="T49" fmla="*/ 8 h 110"/>
                <a:gd name="T50" fmla="*/ 14 w 40"/>
                <a:gd name="T51"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110">
                  <a:moveTo>
                    <a:pt x="34" y="104"/>
                  </a:moveTo>
                  <a:cubicBezTo>
                    <a:pt x="34" y="104"/>
                    <a:pt x="34" y="104"/>
                    <a:pt x="34" y="104"/>
                  </a:cubicBezTo>
                  <a:cubicBezTo>
                    <a:pt x="30" y="108"/>
                    <a:pt x="25" y="110"/>
                    <a:pt x="20" y="110"/>
                  </a:cubicBezTo>
                  <a:cubicBezTo>
                    <a:pt x="9" y="110"/>
                    <a:pt x="0" y="101"/>
                    <a:pt x="0" y="90"/>
                  </a:cubicBezTo>
                  <a:cubicBezTo>
                    <a:pt x="0" y="85"/>
                    <a:pt x="2" y="81"/>
                    <a:pt x="5" y="77"/>
                  </a:cubicBezTo>
                  <a:cubicBezTo>
                    <a:pt x="5" y="15"/>
                    <a:pt x="5" y="15"/>
                    <a:pt x="5" y="15"/>
                  </a:cubicBezTo>
                  <a:cubicBezTo>
                    <a:pt x="5" y="11"/>
                    <a:pt x="6" y="8"/>
                    <a:pt x="9" y="5"/>
                  </a:cubicBezTo>
                  <a:cubicBezTo>
                    <a:pt x="12" y="2"/>
                    <a:pt x="16" y="0"/>
                    <a:pt x="20" y="0"/>
                  </a:cubicBezTo>
                  <a:cubicBezTo>
                    <a:pt x="28" y="0"/>
                    <a:pt x="35" y="7"/>
                    <a:pt x="35" y="15"/>
                  </a:cubicBezTo>
                  <a:cubicBezTo>
                    <a:pt x="35" y="77"/>
                    <a:pt x="35" y="77"/>
                    <a:pt x="35" y="77"/>
                  </a:cubicBezTo>
                  <a:cubicBezTo>
                    <a:pt x="38" y="81"/>
                    <a:pt x="40" y="85"/>
                    <a:pt x="40" y="90"/>
                  </a:cubicBezTo>
                  <a:cubicBezTo>
                    <a:pt x="40" y="95"/>
                    <a:pt x="38" y="100"/>
                    <a:pt x="34" y="104"/>
                  </a:cubicBezTo>
                  <a:close/>
                  <a:moveTo>
                    <a:pt x="14" y="10"/>
                  </a:moveTo>
                  <a:cubicBezTo>
                    <a:pt x="13" y="11"/>
                    <a:pt x="12" y="13"/>
                    <a:pt x="12" y="15"/>
                  </a:cubicBezTo>
                  <a:cubicBezTo>
                    <a:pt x="12" y="78"/>
                    <a:pt x="12" y="78"/>
                    <a:pt x="12" y="78"/>
                  </a:cubicBezTo>
                  <a:cubicBezTo>
                    <a:pt x="12" y="79"/>
                    <a:pt x="12" y="80"/>
                    <a:pt x="11" y="81"/>
                  </a:cubicBezTo>
                  <a:cubicBezTo>
                    <a:pt x="9" y="83"/>
                    <a:pt x="7" y="87"/>
                    <a:pt x="7" y="90"/>
                  </a:cubicBezTo>
                  <a:cubicBezTo>
                    <a:pt x="7" y="97"/>
                    <a:pt x="13" y="103"/>
                    <a:pt x="20" y="103"/>
                  </a:cubicBezTo>
                  <a:cubicBezTo>
                    <a:pt x="23" y="103"/>
                    <a:pt x="27" y="101"/>
                    <a:pt x="29" y="99"/>
                  </a:cubicBezTo>
                  <a:cubicBezTo>
                    <a:pt x="29" y="99"/>
                    <a:pt x="29" y="99"/>
                    <a:pt x="29" y="99"/>
                  </a:cubicBezTo>
                  <a:cubicBezTo>
                    <a:pt x="31" y="97"/>
                    <a:pt x="33" y="93"/>
                    <a:pt x="33" y="90"/>
                  </a:cubicBezTo>
                  <a:cubicBezTo>
                    <a:pt x="33" y="87"/>
                    <a:pt x="31" y="83"/>
                    <a:pt x="29" y="81"/>
                  </a:cubicBezTo>
                  <a:cubicBezTo>
                    <a:pt x="28" y="80"/>
                    <a:pt x="28" y="79"/>
                    <a:pt x="28" y="78"/>
                  </a:cubicBezTo>
                  <a:cubicBezTo>
                    <a:pt x="28" y="15"/>
                    <a:pt x="28" y="15"/>
                    <a:pt x="28" y="15"/>
                  </a:cubicBezTo>
                  <a:cubicBezTo>
                    <a:pt x="28" y="11"/>
                    <a:pt x="24" y="8"/>
                    <a:pt x="20" y="8"/>
                  </a:cubicBezTo>
                  <a:cubicBezTo>
                    <a:pt x="18" y="8"/>
                    <a:pt x="16" y="8"/>
                    <a:pt x="14" y="10"/>
                  </a:cubicBezTo>
                  <a:close/>
                </a:path>
              </a:pathLst>
            </a:custGeom>
            <a:grpFill/>
            <a:ln>
              <a:noFill/>
            </a:ln>
          </p:spPr>
          <p:txBody>
            <a:bodyPr/>
            <a:lstStyle/>
            <a:p>
              <a:pPr fontAlgn="auto">
                <a:defRPr/>
              </a:pPr>
              <a:endParaRPr lang="en-AU" noProof="1"/>
            </a:p>
          </p:txBody>
        </p:sp>
      </p:grpSp>
      <p:grpSp>
        <p:nvGrpSpPr>
          <p:cNvPr id="190" name="Group 189"/>
          <p:cNvGrpSpPr/>
          <p:nvPr/>
        </p:nvGrpSpPr>
        <p:grpSpPr>
          <a:xfrm>
            <a:off x="3118485" y="3052445"/>
            <a:ext cx="271145" cy="326390"/>
            <a:chOff x="4197350" y="3013075"/>
            <a:chExt cx="334963" cy="403225"/>
          </a:xfrm>
          <a:solidFill>
            <a:schemeClr val="bg1"/>
          </a:solidFill>
        </p:grpSpPr>
        <p:sp>
          <p:nvSpPr>
            <p:cNvPr id="191" name="Freeform 300"/>
            <p:cNvSpPr>
              <a:spLocks noEditPoints="1"/>
            </p:cNvSpPr>
            <p:nvPr/>
          </p:nvSpPr>
          <p:spPr bwMode="auto">
            <a:xfrm>
              <a:off x="4197350" y="3013075"/>
              <a:ext cx="293688" cy="403225"/>
            </a:xfrm>
            <a:custGeom>
              <a:avLst/>
              <a:gdLst>
                <a:gd name="T0" fmla="*/ 317 w 391"/>
                <a:gd name="T1" fmla="*/ 220 h 536"/>
                <a:gd name="T2" fmla="*/ 196 w 391"/>
                <a:gd name="T3" fmla="*/ 0 h 536"/>
                <a:gd name="T4" fmla="*/ 74 w 391"/>
                <a:gd name="T5" fmla="*/ 220 h 536"/>
                <a:gd name="T6" fmla="*/ 19 w 391"/>
                <a:gd name="T7" fmla="*/ 416 h 536"/>
                <a:gd name="T8" fmla="*/ 196 w 391"/>
                <a:gd name="T9" fmla="*/ 536 h 536"/>
                <a:gd name="T10" fmla="*/ 373 w 391"/>
                <a:gd name="T11" fmla="*/ 416 h 536"/>
                <a:gd name="T12" fmla="*/ 317 w 391"/>
                <a:gd name="T13" fmla="*/ 220 h 536"/>
                <a:gd name="T14" fmla="*/ 78 w 391"/>
                <a:gd name="T15" fmla="*/ 431 h 536"/>
                <a:gd name="T16" fmla="*/ 150 w 391"/>
                <a:gd name="T17" fmla="*/ 509 h 536"/>
                <a:gd name="T18" fmla="*/ 42 w 391"/>
                <a:gd name="T19" fmla="*/ 410 h 536"/>
                <a:gd name="T20" fmla="*/ 89 w 391"/>
                <a:gd name="T21" fmla="*/ 239 h 536"/>
                <a:gd name="T22" fmla="*/ 181 w 391"/>
                <a:gd name="T23" fmla="*/ 76 h 536"/>
                <a:gd name="T24" fmla="*/ 108 w 391"/>
                <a:gd name="T25" fmla="*/ 239 h 536"/>
                <a:gd name="T26" fmla="*/ 78 w 391"/>
                <a:gd name="T27" fmla="*/ 43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536">
                  <a:moveTo>
                    <a:pt x="317" y="220"/>
                  </a:moveTo>
                  <a:cubicBezTo>
                    <a:pt x="253" y="144"/>
                    <a:pt x="210" y="39"/>
                    <a:pt x="196" y="0"/>
                  </a:cubicBezTo>
                  <a:cubicBezTo>
                    <a:pt x="181" y="39"/>
                    <a:pt x="138" y="144"/>
                    <a:pt x="74" y="220"/>
                  </a:cubicBezTo>
                  <a:cubicBezTo>
                    <a:pt x="0" y="308"/>
                    <a:pt x="7" y="382"/>
                    <a:pt x="19" y="416"/>
                  </a:cubicBezTo>
                  <a:cubicBezTo>
                    <a:pt x="41" y="485"/>
                    <a:pt x="104" y="534"/>
                    <a:pt x="196" y="536"/>
                  </a:cubicBezTo>
                  <a:cubicBezTo>
                    <a:pt x="287" y="534"/>
                    <a:pt x="350" y="485"/>
                    <a:pt x="373" y="416"/>
                  </a:cubicBezTo>
                  <a:cubicBezTo>
                    <a:pt x="384" y="382"/>
                    <a:pt x="391" y="308"/>
                    <a:pt x="317" y="220"/>
                  </a:cubicBezTo>
                  <a:close/>
                  <a:moveTo>
                    <a:pt x="78" y="431"/>
                  </a:moveTo>
                  <a:cubicBezTo>
                    <a:pt x="93" y="465"/>
                    <a:pt x="118" y="492"/>
                    <a:pt x="150" y="509"/>
                  </a:cubicBezTo>
                  <a:cubicBezTo>
                    <a:pt x="95" y="496"/>
                    <a:pt x="58" y="459"/>
                    <a:pt x="42" y="410"/>
                  </a:cubicBezTo>
                  <a:cubicBezTo>
                    <a:pt x="33" y="380"/>
                    <a:pt x="27" y="315"/>
                    <a:pt x="89" y="239"/>
                  </a:cubicBezTo>
                  <a:cubicBezTo>
                    <a:pt x="132" y="187"/>
                    <a:pt x="163" y="119"/>
                    <a:pt x="181" y="76"/>
                  </a:cubicBezTo>
                  <a:cubicBezTo>
                    <a:pt x="165" y="124"/>
                    <a:pt x="142" y="187"/>
                    <a:pt x="108" y="239"/>
                  </a:cubicBezTo>
                  <a:cubicBezTo>
                    <a:pt x="49" y="330"/>
                    <a:pt x="64" y="400"/>
                    <a:pt x="78" y="431"/>
                  </a:cubicBezTo>
                  <a:close/>
                </a:path>
              </a:pathLst>
            </a:custGeom>
            <a:grpFill/>
            <a:ln>
              <a:noFill/>
            </a:ln>
          </p:spPr>
          <p:txBody>
            <a:bodyPr/>
            <a:lstStyle/>
            <a:p>
              <a:pPr fontAlgn="auto">
                <a:defRPr/>
              </a:pPr>
              <a:endParaRPr lang="en-AU" noProof="1"/>
            </a:p>
          </p:txBody>
        </p:sp>
        <p:sp>
          <p:nvSpPr>
            <p:cNvPr id="192" name="Freeform 301"/>
            <p:cNvSpPr>
              <a:spLocks noEditPoints="1"/>
            </p:cNvSpPr>
            <p:nvPr/>
          </p:nvSpPr>
          <p:spPr bwMode="auto">
            <a:xfrm>
              <a:off x="4391025" y="3041650"/>
              <a:ext cx="141288" cy="193675"/>
            </a:xfrm>
            <a:custGeom>
              <a:avLst/>
              <a:gdLst>
                <a:gd name="T0" fmla="*/ 153 w 188"/>
                <a:gd name="T1" fmla="*/ 106 h 258"/>
                <a:gd name="T2" fmla="*/ 94 w 188"/>
                <a:gd name="T3" fmla="*/ 0 h 258"/>
                <a:gd name="T4" fmla="*/ 35 w 188"/>
                <a:gd name="T5" fmla="*/ 106 h 258"/>
                <a:gd name="T6" fmla="*/ 8 w 188"/>
                <a:gd name="T7" fmla="*/ 201 h 258"/>
                <a:gd name="T8" fmla="*/ 94 w 188"/>
                <a:gd name="T9" fmla="*/ 258 h 258"/>
                <a:gd name="T10" fmla="*/ 179 w 188"/>
                <a:gd name="T11" fmla="*/ 201 h 258"/>
                <a:gd name="T12" fmla="*/ 153 w 188"/>
                <a:gd name="T13" fmla="*/ 106 h 258"/>
                <a:gd name="T14" fmla="*/ 37 w 188"/>
                <a:gd name="T15" fmla="*/ 208 h 258"/>
                <a:gd name="T16" fmla="*/ 72 w 188"/>
                <a:gd name="T17" fmla="*/ 246 h 258"/>
                <a:gd name="T18" fmla="*/ 20 w 188"/>
                <a:gd name="T19" fmla="*/ 198 h 258"/>
                <a:gd name="T20" fmla="*/ 43 w 188"/>
                <a:gd name="T21" fmla="*/ 115 h 258"/>
                <a:gd name="T22" fmla="*/ 87 w 188"/>
                <a:gd name="T23" fmla="*/ 37 h 258"/>
                <a:gd name="T24" fmla="*/ 52 w 188"/>
                <a:gd name="T25" fmla="*/ 115 h 258"/>
                <a:gd name="T26" fmla="*/ 37 w 188"/>
                <a:gd name="T27" fmla="*/ 20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58">
                  <a:moveTo>
                    <a:pt x="153" y="106"/>
                  </a:moveTo>
                  <a:cubicBezTo>
                    <a:pt x="122" y="69"/>
                    <a:pt x="101" y="18"/>
                    <a:pt x="94" y="0"/>
                  </a:cubicBezTo>
                  <a:cubicBezTo>
                    <a:pt x="87" y="18"/>
                    <a:pt x="66" y="69"/>
                    <a:pt x="35" y="106"/>
                  </a:cubicBezTo>
                  <a:cubicBezTo>
                    <a:pt x="0" y="148"/>
                    <a:pt x="3" y="184"/>
                    <a:pt x="8" y="201"/>
                  </a:cubicBezTo>
                  <a:cubicBezTo>
                    <a:pt x="19" y="234"/>
                    <a:pt x="50" y="257"/>
                    <a:pt x="94" y="258"/>
                  </a:cubicBezTo>
                  <a:cubicBezTo>
                    <a:pt x="138" y="257"/>
                    <a:pt x="169" y="234"/>
                    <a:pt x="179" y="201"/>
                  </a:cubicBezTo>
                  <a:cubicBezTo>
                    <a:pt x="185" y="184"/>
                    <a:pt x="188" y="148"/>
                    <a:pt x="153" y="106"/>
                  </a:cubicBezTo>
                  <a:close/>
                  <a:moveTo>
                    <a:pt x="37" y="208"/>
                  </a:moveTo>
                  <a:cubicBezTo>
                    <a:pt x="44" y="224"/>
                    <a:pt x="56" y="238"/>
                    <a:pt x="72" y="246"/>
                  </a:cubicBezTo>
                  <a:cubicBezTo>
                    <a:pt x="46" y="239"/>
                    <a:pt x="27" y="221"/>
                    <a:pt x="20" y="198"/>
                  </a:cubicBezTo>
                  <a:cubicBezTo>
                    <a:pt x="15" y="183"/>
                    <a:pt x="12" y="152"/>
                    <a:pt x="43" y="115"/>
                  </a:cubicBezTo>
                  <a:cubicBezTo>
                    <a:pt x="63" y="90"/>
                    <a:pt x="78" y="57"/>
                    <a:pt x="87" y="37"/>
                  </a:cubicBezTo>
                  <a:cubicBezTo>
                    <a:pt x="79" y="60"/>
                    <a:pt x="68" y="90"/>
                    <a:pt x="52" y="115"/>
                  </a:cubicBezTo>
                  <a:cubicBezTo>
                    <a:pt x="23" y="159"/>
                    <a:pt x="30" y="193"/>
                    <a:pt x="37" y="208"/>
                  </a:cubicBezTo>
                  <a:close/>
                </a:path>
              </a:pathLst>
            </a:custGeom>
            <a:grpFill/>
            <a:ln>
              <a:noFill/>
            </a:ln>
          </p:spPr>
          <p:txBody>
            <a:bodyPr/>
            <a:lstStyle/>
            <a:p>
              <a:pPr fontAlgn="auto">
                <a:defRPr/>
              </a:pPr>
              <a:endParaRPr lang="en-AU" noProof="1"/>
            </a:p>
          </p:txBody>
        </p:sp>
      </p:grpSp>
      <p:grpSp>
        <p:nvGrpSpPr>
          <p:cNvPr id="88" name="组合 87"/>
          <p:cNvGrpSpPr/>
          <p:nvPr/>
        </p:nvGrpSpPr>
        <p:grpSpPr>
          <a:xfrm>
            <a:off x="4833620" y="2329815"/>
            <a:ext cx="361315" cy="361950"/>
            <a:chOff x="11618" y="5803"/>
            <a:chExt cx="769" cy="770"/>
          </a:xfrm>
        </p:grpSpPr>
        <p:sp>
          <p:nvSpPr>
            <p:cNvPr id="82" name="AutoShape 37"/>
            <p:cNvSpPr/>
            <p:nvPr/>
          </p:nvSpPr>
          <p:spPr bwMode="auto">
            <a:xfrm>
              <a:off x="11618" y="5875"/>
              <a:ext cx="700" cy="698"/>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600"/>
              <a:endParaRPr lang="en-US" sz="4400">
                <a:solidFill>
                  <a:srgbClr val="FFFFFF"/>
                </a:solidFill>
                <a:effectLst>
                  <a:outerShdw blurRad="38100" dist="38100" dir="2700000" algn="tl">
                    <a:srgbClr val="000000"/>
                  </a:outerShdw>
                </a:effectLst>
              </a:endParaRPr>
            </a:p>
          </p:txBody>
        </p:sp>
        <p:sp>
          <p:nvSpPr>
            <p:cNvPr id="83" name="AutoShape 38"/>
            <p:cNvSpPr/>
            <p:nvPr/>
          </p:nvSpPr>
          <p:spPr bwMode="auto">
            <a:xfrm>
              <a:off x="11955" y="6188"/>
              <a:ext cx="120" cy="1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600"/>
              <a:endParaRPr lang="en-US" sz="4400">
                <a:solidFill>
                  <a:srgbClr val="FFFFFF"/>
                </a:solidFill>
                <a:effectLst>
                  <a:outerShdw blurRad="38100" dist="38100" dir="2700000" algn="tl">
                    <a:srgbClr val="000000"/>
                  </a:outerShdw>
                </a:effectLst>
              </a:endParaRPr>
            </a:p>
          </p:txBody>
        </p:sp>
        <p:sp>
          <p:nvSpPr>
            <p:cNvPr id="84" name="AutoShape 39"/>
            <p:cNvSpPr/>
            <p:nvPr/>
          </p:nvSpPr>
          <p:spPr bwMode="auto">
            <a:xfrm>
              <a:off x="12267" y="5803"/>
              <a:ext cx="120" cy="1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600"/>
              <a:endParaRPr lang="en-US" sz="4400">
                <a:solidFill>
                  <a:srgbClr val="FFFFFF"/>
                </a:solidFill>
                <a:effectLst>
                  <a:outerShdw blurRad="38100" dist="38100" dir="2700000" algn="tl">
                    <a:srgbClr val="000000"/>
                  </a:outerShdw>
                </a:effectLst>
              </a:endParaRPr>
            </a:p>
          </p:txBody>
        </p:sp>
        <p:sp>
          <p:nvSpPr>
            <p:cNvPr id="85" name="AutoShape 40"/>
            <p:cNvSpPr/>
            <p:nvPr/>
          </p:nvSpPr>
          <p:spPr bwMode="auto">
            <a:xfrm>
              <a:off x="11810" y="6164"/>
              <a:ext cx="96" cy="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600"/>
              <a:endParaRPr lang="en-US" sz="4400">
                <a:solidFill>
                  <a:srgbClr val="FFFFFF"/>
                </a:solidFill>
                <a:effectLst>
                  <a:outerShdw blurRad="38100" dist="38100" dir="2700000" algn="tl">
                    <a:srgbClr val="000000"/>
                  </a:outerShdw>
                </a:effectLst>
              </a:endParaRPr>
            </a:p>
          </p:txBody>
        </p:sp>
        <p:sp>
          <p:nvSpPr>
            <p:cNvPr id="86" name="AutoShape 41"/>
            <p:cNvSpPr/>
            <p:nvPr/>
          </p:nvSpPr>
          <p:spPr bwMode="auto">
            <a:xfrm>
              <a:off x="11906" y="6332"/>
              <a:ext cx="49" cy="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600"/>
              <a:endParaRPr lang="en-US" sz="4400">
                <a:solidFill>
                  <a:srgbClr val="FFFFFF"/>
                </a:solidFill>
                <a:effectLst>
                  <a:outerShdw blurRad="38100" dist="38100" dir="2700000" algn="tl">
                    <a:srgbClr val="000000"/>
                  </a:outerShdw>
                </a:effectLst>
              </a:endParaRPr>
            </a:p>
          </p:txBody>
        </p:sp>
        <p:sp>
          <p:nvSpPr>
            <p:cNvPr id="87" name="AutoShape 42"/>
            <p:cNvSpPr/>
            <p:nvPr/>
          </p:nvSpPr>
          <p:spPr bwMode="auto">
            <a:xfrm>
              <a:off x="12291" y="5971"/>
              <a:ext cx="47" cy="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600"/>
              <a:endParaRPr lang="en-US" sz="4400">
                <a:solidFill>
                  <a:srgbClr val="FFFFFF"/>
                </a:solidFill>
                <a:effectLst>
                  <a:outerShdw blurRad="38100" dist="38100" dir="2700000" algn="tl">
                    <a:srgbClr val="000000"/>
                  </a:outerShdw>
                </a:effectLst>
              </a:endParaRPr>
            </a:p>
          </p:txBody>
        </p:sp>
      </p:gr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128395" y="267335"/>
            <a:ext cx="4968875" cy="641350"/>
          </a:xfrm>
          <a:prstGeom prst="rect">
            <a:avLst/>
          </a:prstGeom>
        </p:spPr>
        <p:txBody>
          <a:bodyPr/>
          <a:lstStyle>
            <a:lvl1pPr algn="l" rtl="0" eaLnBrk="0" fontAlgn="base" hangingPunct="0">
              <a:spcBef>
                <a:spcPct val="0"/>
              </a:spcBef>
              <a:spcAft>
                <a:spcPct val="0"/>
              </a:spcAft>
              <a:defRPr sz="3200" kern="1200">
                <a:solidFill>
                  <a:schemeClr val="tx1"/>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solidFill>
                  <a:srgbClr val="002D80"/>
                </a:solidFill>
                <a:latin typeface="微软雅黑" panose="020B0503020204020204" pitchFamily="34" charset="-122"/>
                <a:ea typeface="微软雅黑" panose="020B0503020204020204" pitchFamily="34" charset="-122"/>
              </a:rPr>
              <a:t>气候变化的成因</a:t>
            </a:r>
          </a:p>
        </p:txBody>
      </p:sp>
      <p:sp>
        <p:nvSpPr>
          <p:cNvPr id="2" name="内容占位符 2"/>
          <p:cNvSpPr>
            <a:spLocks noGrp="1"/>
          </p:cNvSpPr>
          <p:nvPr/>
        </p:nvSpPr>
        <p:spPr>
          <a:xfrm>
            <a:off x="2988945" y="916940"/>
            <a:ext cx="5817870" cy="389318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26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latinLnBrk="0">
              <a:lnSpc>
                <a:spcPts val="2600"/>
              </a:lnSpc>
              <a:spcBef>
                <a:spcPts val="0"/>
              </a:spcBef>
              <a:buFont typeface="Wingdings" panose="05000000000000000000" charset="0"/>
              <a:buChar char="n"/>
            </a:pPr>
            <a:r>
              <a:rPr lang="zh-CN" altLang="en-US" sz="1700" b="1" dirty="0">
                <a:cs typeface="微软雅黑" panose="020B0503020204020204" pitchFamily="34" charset="-122"/>
              </a:rPr>
              <a:t>联合国政府间气候变化专门委员会（</a:t>
            </a:r>
            <a:r>
              <a:rPr lang="en-US" altLang="zh-CN" sz="1700" b="1" dirty="0">
                <a:cs typeface="微软雅黑" panose="020B0503020204020204" pitchFamily="34" charset="-122"/>
              </a:rPr>
              <a:t>IPCC</a:t>
            </a:r>
            <a:r>
              <a:rPr lang="zh-CN" altLang="en-US" sz="1700" b="1" dirty="0" smtClean="0">
                <a:cs typeface="微软雅黑" panose="020B0503020204020204" pitchFamily="34" charset="-122"/>
              </a:rPr>
              <a:t>）发布</a:t>
            </a:r>
            <a:r>
              <a:rPr lang="zh-CN" altLang="en-US" sz="1700" b="1" dirty="0">
                <a:cs typeface="微软雅黑" panose="020B0503020204020204" pitchFamily="34" charset="-122"/>
              </a:rPr>
              <a:t>了第六次气候变化评估报告的综合报告</a:t>
            </a:r>
            <a:r>
              <a:rPr lang="en-US" altLang="zh-CN" sz="1700" b="1" dirty="0">
                <a:cs typeface="微软雅黑" panose="020B0503020204020204" pitchFamily="34" charset="-122"/>
              </a:rPr>
              <a:t>《</a:t>
            </a:r>
            <a:r>
              <a:rPr lang="zh-CN" altLang="en-US" sz="1700" b="1" dirty="0">
                <a:cs typeface="微软雅黑" panose="020B0503020204020204" pitchFamily="34" charset="-122"/>
              </a:rPr>
              <a:t>气候变化</a:t>
            </a:r>
            <a:r>
              <a:rPr lang="en-US" altLang="zh-CN" sz="1700" b="1" dirty="0">
                <a:cs typeface="微软雅黑" panose="020B0503020204020204" pitchFamily="34" charset="-122"/>
              </a:rPr>
              <a:t>2023》</a:t>
            </a:r>
            <a:r>
              <a:rPr lang="zh-CN" altLang="en-US" sz="1700" b="1" dirty="0">
                <a:cs typeface="微软雅黑" panose="020B0503020204020204" pitchFamily="34" charset="-122"/>
              </a:rPr>
              <a:t>（</a:t>
            </a:r>
            <a:r>
              <a:rPr lang="en-US" altLang="zh-CN" sz="1700" b="1" dirty="0">
                <a:cs typeface="微软雅黑" panose="020B0503020204020204" pitchFamily="34" charset="-122"/>
              </a:rPr>
              <a:t>AR6 Synthesis </a:t>
            </a:r>
            <a:r>
              <a:rPr lang="en-US" altLang="zh-CN" sz="1700" b="1" dirty="0" err="1">
                <a:cs typeface="微软雅黑" panose="020B0503020204020204" pitchFamily="34" charset="-122"/>
              </a:rPr>
              <a:t>Report:Climate</a:t>
            </a:r>
            <a:r>
              <a:rPr lang="en-US" altLang="zh-CN" sz="1700" b="1" dirty="0">
                <a:cs typeface="微软雅黑" panose="020B0503020204020204" pitchFamily="34" charset="-122"/>
              </a:rPr>
              <a:t> Change 2023</a:t>
            </a:r>
            <a:r>
              <a:rPr lang="zh-CN" altLang="en-US" sz="1700" b="1" dirty="0">
                <a:cs typeface="微软雅黑" panose="020B0503020204020204" pitchFamily="34" charset="-122"/>
              </a:rPr>
              <a:t>）</a:t>
            </a:r>
            <a:r>
              <a:rPr lang="zh-CN" altLang="en-US" sz="1700" b="1" dirty="0" smtClean="0">
                <a:cs typeface="微软雅黑" panose="020B0503020204020204" pitchFamily="34" charset="-122"/>
              </a:rPr>
              <a:t>。</a:t>
            </a:r>
          </a:p>
          <a:p>
            <a:pPr algn="just" latinLnBrk="0">
              <a:lnSpc>
                <a:spcPts val="2600"/>
              </a:lnSpc>
              <a:spcBef>
                <a:spcPts val="0"/>
              </a:spcBef>
              <a:buFont typeface="Wingdings" panose="05000000000000000000" charset="0"/>
              <a:buChar char="n"/>
            </a:pPr>
            <a:endParaRPr lang="zh-CN" altLang="en-US" sz="1700" b="1" dirty="0">
              <a:cs typeface="微软雅黑" panose="020B0503020204020204" pitchFamily="34" charset="-122"/>
            </a:endParaRPr>
          </a:p>
          <a:p>
            <a:pPr algn="just" latinLnBrk="0">
              <a:lnSpc>
                <a:spcPts val="2600"/>
              </a:lnSpc>
              <a:spcBef>
                <a:spcPts val="0"/>
              </a:spcBef>
              <a:buFont typeface="Wingdings" panose="05000000000000000000" charset="0"/>
              <a:buChar char="n"/>
            </a:pPr>
            <a:r>
              <a:rPr lang="zh-CN" altLang="en-US" sz="1700" b="1" dirty="0" smtClean="0">
                <a:cs typeface="微软雅黑" panose="020B0503020204020204" pitchFamily="34" charset="-122"/>
              </a:rPr>
              <a:t>报告</a:t>
            </a:r>
            <a:r>
              <a:rPr lang="zh-CN" altLang="en-US" sz="1700" b="1" dirty="0">
                <a:cs typeface="微软雅黑" panose="020B0503020204020204" pitchFamily="34" charset="-122"/>
              </a:rPr>
              <a:t>强调，一个多世纪以来，化石燃料燃烧和土地利用等人类活动导致了全球变暖，使当前全球平均温度比工业化前高出</a:t>
            </a:r>
            <a:r>
              <a:rPr lang="en-US" altLang="zh-CN" sz="1700" b="1" dirty="0">
                <a:cs typeface="微软雅黑" panose="020B0503020204020204" pitchFamily="34" charset="-122"/>
              </a:rPr>
              <a:t>1.1℃</a:t>
            </a:r>
            <a:r>
              <a:rPr lang="zh-CN" altLang="en-US" sz="1700" b="1" dirty="0">
                <a:cs typeface="微软雅黑" panose="020B0503020204020204" pitchFamily="34" charset="-122"/>
              </a:rPr>
              <a:t>，极端天气事件也因此变得更加频繁和强烈，对全球每个地区的自然环境和人员造成了越来越危险的影响。全球气温每增加一点，都会导致各种危害迅速升级。更强烈的热浪、更强的降雨和其他极端天气进一步增加，给人类健康和生态系统带来巨大风险。</a:t>
            </a:r>
          </a:p>
        </p:txBody>
      </p:sp>
      <p:sp>
        <p:nvSpPr>
          <p:cNvPr id="70" name="矩形 69"/>
          <p:cNvSpPr/>
          <p:nvPr/>
        </p:nvSpPr>
        <p:spPr>
          <a:xfrm>
            <a:off x="-16214" y="4859799"/>
            <a:ext cx="9160426" cy="284148"/>
          </a:xfrm>
          <a:prstGeom prst="rect">
            <a:avLst/>
          </a:prstGeom>
          <a:solidFill>
            <a:srgbClr val="709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p:cNvGrpSpPr/>
          <p:nvPr/>
        </p:nvGrpSpPr>
        <p:grpSpPr>
          <a:xfrm>
            <a:off x="299085" y="1303655"/>
            <a:ext cx="2824480" cy="3058795"/>
            <a:chOff x="322" y="1940"/>
            <a:chExt cx="4710" cy="5100"/>
          </a:xfrm>
        </p:grpSpPr>
        <p:grpSp>
          <p:nvGrpSpPr>
            <p:cNvPr id="68" name="Group 52"/>
            <p:cNvGrpSpPr/>
            <p:nvPr/>
          </p:nvGrpSpPr>
          <p:grpSpPr bwMode="auto">
            <a:xfrm>
              <a:off x="322" y="1940"/>
              <a:ext cx="4711" cy="5101"/>
              <a:chOff x="3160707" y="1634350"/>
              <a:chExt cx="2825746" cy="2752719"/>
            </a:xfrm>
          </p:grpSpPr>
          <p:sp>
            <p:nvSpPr>
              <p:cNvPr id="77" name="Freeform 5"/>
              <p:cNvSpPr>
                <a:spLocks noEditPoints="1"/>
              </p:cNvSpPr>
              <p:nvPr/>
            </p:nvSpPr>
            <p:spPr bwMode="auto">
              <a:xfrm>
                <a:off x="3160707" y="1912126"/>
                <a:ext cx="1180620" cy="1243163"/>
              </a:xfrm>
              <a:custGeom>
                <a:avLst/>
                <a:gdLst/>
                <a:ahLst/>
                <a:cxnLst>
                  <a:cxn ang="0">
                    <a:pos x="85" y="294"/>
                  </a:cxn>
                  <a:cxn ang="0">
                    <a:pos x="0" y="330"/>
                  </a:cxn>
                  <a:cxn ang="0">
                    <a:pos x="314" y="0"/>
                  </a:cxn>
                  <a:cxn ang="0">
                    <a:pos x="167" y="327"/>
                  </a:cxn>
                  <a:cxn ang="0">
                    <a:pos x="85" y="294"/>
                  </a:cxn>
                  <a:cxn ang="0">
                    <a:pos x="85" y="294"/>
                  </a:cxn>
                  <a:cxn ang="0">
                    <a:pos x="85" y="294"/>
                  </a:cxn>
                </a:cxnLst>
                <a:rect l="0" t="0" r="r" b="b"/>
                <a:pathLst>
                  <a:path w="314" h="330">
                    <a:moveTo>
                      <a:pt x="85" y="294"/>
                    </a:moveTo>
                    <a:cubicBezTo>
                      <a:pt x="52" y="294"/>
                      <a:pt x="21" y="307"/>
                      <a:pt x="0" y="330"/>
                    </a:cubicBezTo>
                    <a:cubicBezTo>
                      <a:pt x="19" y="162"/>
                      <a:pt x="149" y="27"/>
                      <a:pt x="314" y="0"/>
                    </a:cubicBezTo>
                    <a:cubicBezTo>
                      <a:pt x="176" y="99"/>
                      <a:pt x="167" y="274"/>
                      <a:pt x="167" y="327"/>
                    </a:cubicBezTo>
                    <a:cubicBezTo>
                      <a:pt x="146" y="306"/>
                      <a:pt x="116" y="294"/>
                      <a:pt x="85" y="294"/>
                    </a:cubicBezTo>
                    <a:close/>
                    <a:moveTo>
                      <a:pt x="85" y="294"/>
                    </a:moveTo>
                    <a:cubicBezTo>
                      <a:pt x="85" y="294"/>
                      <a:pt x="85" y="294"/>
                      <a:pt x="85" y="294"/>
                    </a:cubicBezTo>
                  </a:path>
                </a:pathLst>
              </a:custGeom>
              <a:solidFill>
                <a:srgbClr val="6691C5"/>
              </a:solidFill>
              <a:ln w="9525">
                <a:noFill/>
                <a:round/>
              </a:ln>
              <a:effectLst/>
            </p:spPr>
            <p:txBody>
              <a:bodyPr/>
              <a:lstStyle/>
              <a:p>
                <a:pPr defTabSz="713105" fontAlgn="auto">
                  <a:spcBef>
                    <a:spcPts val="0"/>
                  </a:spcBef>
                  <a:spcAft>
                    <a:spcPts val="0"/>
                  </a:spcAft>
                  <a:defRPr/>
                </a:pPr>
                <a:endParaRPr lang="en-US" dirty="0">
                  <a:latin typeface="微软雅黑" panose="020B0503020204020204" pitchFamily="34" charset="-122"/>
                  <a:ea typeface="微软雅黑" panose="020B0503020204020204" pitchFamily="34" charset="-122"/>
                </a:endParaRPr>
              </a:p>
            </p:txBody>
          </p:sp>
          <p:sp>
            <p:nvSpPr>
              <p:cNvPr id="78" name="Freeform 6"/>
              <p:cNvSpPr>
                <a:spLocks noEditPoints="1"/>
              </p:cNvSpPr>
              <p:nvPr/>
            </p:nvSpPr>
            <p:spPr bwMode="auto">
              <a:xfrm>
                <a:off x="3885929" y="1916680"/>
                <a:ext cx="636419" cy="1238610"/>
              </a:xfrm>
              <a:custGeom>
                <a:avLst/>
                <a:gdLst/>
                <a:ahLst/>
                <a:cxnLst>
                  <a:cxn ang="0">
                    <a:pos x="84" y="293"/>
                  </a:cxn>
                  <a:cxn ang="0">
                    <a:pos x="1" y="327"/>
                  </a:cxn>
                  <a:cxn ang="0">
                    <a:pos x="169" y="0"/>
                  </a:cxn>
                  <a:cxn ang="0">
                    <a:pos x="169" y="329"/>
                  </a:cxn>
                  <a:cxn ang="0">
                    <a:pos x="84" y="293"/>
                  </a:cxn>
                  <a:cxn ang="0">
                    <a:pos x="84" y="293"/>
                  </a:cxn>
                  <a:cxn ang="0">
                    <a:pos x="84" y="293"/>
                  </a:cxn>
                </a:cxnLst>
                <a:rect l="0" t="0" r="r" b="b"/>
                <a:pathLst>
                  <a:path w="169" h="329">
                    <a:moveTo>
                      <a:pt x="84" y="293"/>
                    </a:moveTo>
                    <a:cubicBezTo>
                      <a:pt x="52" y="293"/>
                      <a:pt x="22" y="306"/>
                      <a:pt x="1" y="327"/>
                    </a:cubicBezTo>
                    <a:cubicBezTo>
                      <a:pt x="0" y="276"/>
                      <a:pt x="8" y="87"/>
                      <a:pt x="169" y="0"/>
                    </a:cubicBezTo>
                    <a:cubicBezTo>
                      <a:pt x="169" y="329"/>
                      <a:pt x="169" y="329"/>
                      <a:pt x="169" y="329"/>
                    </a:cubicBezTo>
                    <a:cubicBezTo>
                      <a:pt x="147" y="306"/>
                      <a:pt x="117" y="293"/>
                      <a:pt x="84" y="293"/>
                    </a:cubicBezTo>
                    <a:close/>
                    <a:moveTo>
                      <a:pt x="84" y="293"/>
                    </a:moveTo>
                    <a:cubicBezTo>
                      <a:pt x="84" y="293"/>
                      <a:pt x="84" y="293"/>
                      <a:pt x="84" y="293"/>
                    </a:cubicBezTo>
                  </a:path>
                </a:pathLst>
              </a:custGeom>
              <a:solidFill>
                <a:srgbClr val="C7DBF2"/>
              </a:solidFill>
              <a:ln w="9525">
                <a:noFill/>
                <a:round/>
              </a:ln>
              <a:effectLst/>
            </p:spPr>
            <p:txBody>
              <a:bodyPr/>
              <a:lstStyle/>
              <a:p>
                <a:pPr defTabSz="713105" fontAlgn="auto">
                  <a:spcBef>
                    <a:spcPts val="0"/>
                  </a:spcBef>
                  <a:spcAft>
                    <a:spcPts val="0"/>
                  </a:spcAft>
                  <a:defRPr/>
                </a:pPr>
                <a:endParaRPr lang="en-US" dirty="0">
                  <a:latin typeface="微软雅黑" panose="020B0503020204020204" pitchFamily="34" charset="-122"/>
                  <a:ea typeface="微软雅黑" panose="020B0503020204020204" pitchFamily="34" charset="-122"/>
                </a:endParaRPr>
              </a:p>
            </p:txBody>
          </p:sp>
          <p:sp>
            <p:nvSpPr>
              <p:cNvPr id="79" name="Freeform 7"/>
              <p:cNvSpPr>
                <a:spLocks noEditPoints="1"/>
              </p:cNvSpPr>
              <p:nvPr/>
            </p:nvSpPr>
            <p:spPr bwMode="auto">
              <a:xfrm>
                <a:off x="4621397" y="1916680"/>
                <a:ext cx="635281" cy="1238610"/>
              </a:xfrm>
              <a:custGeom>
                <a:avLst/>
                <a:gdLst/>
                <a:ahLst/>
                <a:cxnLst>
                  <a:cxn ang="0">
                    <a:pos x="85" y="293"/>
                  </a:cxn>
                  <a:cxn ang="0">
                    <a:pos x="0" y="329"/>
                  </a:cxn>
                  <a:cxn ang="0">
                    <a:pos x="0" y="0"/>
                  </a:cxn>
                  <a:cxn ang="0">
                    <a:pos x="168" y="327"/>
                  </a:cxn>
                  <a:cxn ang="0">
                    <a:pos x="85" y="293"/>
                  </a:cxn>
                  <a:cxn ang="0">
                    <a:pos x="85" y="293"/>
                  </a:cxn>
                  <a:cxn ang="0">
                    <a:pos x="85" y="293"/>
                  </a:cxn>
                </a:cxnLst>
                <a:rect l="0" t="0" r="r" b="b"/>
                <a:pathLst>
                  <a:path w="169" h="329">
                    <a:moveTo>
                      <a:pt x="85" y="293"/>
                    </a:moveTo>
                    <a:cubicBezTo>
                      <a:pt x="52" y="293"/>
                      <a:pt x="22" y="306"/>
                      <a:pt x="0" y="329"/>
                    </a:cubicBezTo>
                    <a:cubicBezTo>
                      <a:pt x="0" y="0"/>
                      <a:pt x="0" y="0"/>
                      <a:pt x="0" y="0"/>
                    </a:cubicBezTo>
                    <a:cubicBezTo>
                      <a:pt x="161" y="87"/>
                      <a:pt x="169" y="276"/>
                      <a:pt x="168" y="327"/>
                    </a:cubicBezTo>
                    <a:cubicBezTo>
                      <a:pt x="146" y="306"/>
                      <a:pt x="116" y="293"/>
                      <a:pt x="85" y="293"/>
                    </a:cubicBezTo>
                    <a:close/>
                    <a:moveTo>
                      <a:pt x="85" y="293"/>
                    </a:moveTo>
                    <a:cubicBezTo>
                      <a:pt x="85" y="293"/>
                      <a:pt x="85" y="293"/>
                      <a:pt x="85" y="293"/>
                    </a:cubicBezTo>
                  </a:path>
                </a:pathLst>
              </a:custGeom>
              <a:solidFill>
                <a:srgbClr val="A4BFDD"/>
              </a:solidFill>
              <a:ln w="9525">
                <a:noFill/>
                <a:round/>
              </a:ln>
              <a:effectLst/>
            </p:spPr>
            <p:txBody>
              <a:bodyPr/>
              <a:lstStyle/>
              <a:p>
                <a:pPr defTabSz="713105" fontAlgn="auto">
                  <a:spcBef>
                    <a:spcPts val="0"/>
                  </a:spcBef>
                  <a:spcAft>
                    <a:spcPts val="0"/>
                  </a:spcAft>
                  <a:defRPr/>
                </a:pPr>
                <a:endParaRPr lang="en-US" dirty="0">
                  <a:latin typeface="微软雅黑" panose="020B0503020204020204" pitchFamily="34" charset="-122"/>
                  <a:ea typeface="微软雅黑" panose="020B0503020204020204" pitchFamily="34" charset="-122"/>
                </a:endParaRPr>
              </a:p>
            </p:txBody>
          </p:sp>
          <p:sp>
            <p:nvSpPr>
              <p:cNvPr id="80" name="Freeform 8"/>
              <p:cNvSpPr>
                <a:spLocks noEditPoints="1"/>
              </p:cNvSpPr>
              <p:nvPr/>
            </p:nvSpPr>
            <p:spPr bwMode="auto">
              <a:xfrm>
                <a:off x="4797864" y="1912126"/>
                <a:ext cx="1188589" cy="1251133"/>
              </a:xfrm>
              <a:custGeom>
                <a:avLst/>
                <a:gdLst/>
                <a:ahLst/>
                <a:cxnLst>
                  <a:cxn ang="0">
                    <a:pos x="229" y="294"/>
                  </a:cxn>
                  <a:cxn ang="0">
                    <a:pos x="147" y="327"/>
                  </a:cxn>
                  <a:cxn ang="0">
                    <a:pos x="0" y="0"/>
                  </a:cxn>
                  <a:cxn ang="0">
                    <a:pos x="316" y="332"/>
                  </a:cxn>
                  <a:cxn ang="0">
                    <a:pos x="229" y="294"/>
                  </a:cxn>
                  <a:cxn ang="0">
                    <a:pos x="229" y="294"/>
                  </a:cxn>
                  <a:cxn ang="0">
                    <a:pos x="229" y="294"/>
                  </a:cxn>
                </a:cxnLst>
                <a:rect l="0" t="0" r="r" b="b"/>
                <a:pathLst>
                  <a:path w="316" h="332">
                    <a:moveTo>
                      <a:pt x="229" y="294"/>
                    </a:moveTo>
                    <a:cubicBezTo>
                      <a:pt x="198" y="294"/>
                      <a:pt x="169" y="306"/>
                      <a:pt x="147" y="327"/>
                    </a:cubicBezTo>
                    <a:cubicBezTo>
                      <a:pt x="148" y="274"/>
                      <a:pt x="138" y="99"/>
                      <a:pt x="0" y="0"/>
                    </a:cubicBezTo>
                    <a:cubicBezTo>
                      <a:pt x="167" y="26"/>
                      <a:pt x="298" y="162"/>
                      <a:pt x="316" y="332"/>
                    </a:cubicBezTo>
                    <a:cubicBezTo>
                      <a:pt x="295" y="308"/>
                      <a:pt x="263" y="294"/>
                      <a:pt x="229" y="294"/>
                    </a:cubicBezTo>
                    <a:close/>
                    <a:moveTo>
                      <a:pt x="229" y="294"/>
                    </a:moveTo>
                    <a:cubicBezTo>
                      <a:pt x="229" y="294"/>
                      <a:pt x="229" y="294"/>
                      <a:pt x="229" y="294"/>
                    </a:cubicBezTo>
                  </a:path>
                </a:pathLst>
              </a:custGeom>
              <a:solidFill>
                <a:srgbClr val="6691C5"/>
              </a:solidFill>
              <a:ln w="9525">
                <a:noFill/>
                <a:round/>
              </a:ln>
              <a:effectLst/>
            </p:spPr>
            <p:txBody>
              <a:bodyPr/>
              <a:lstStyle/>
              <a:p>
                <a:pPr defTabSz="713105" fontAlgn="auto">
                  <a:spcBef>
                    <a:spcPts val="0"/>
                  </a:spcBef>
                  <a:spcAft>
                    <a:spcPts val="0"/>
                  </a:spcAft>
                  <a:defRPr/>
                </a:pPr>
                <a:endParaRPr lang="en-US" dirty="0">
                  <a:latin typeface="微软雅黑" panose="020B0503020204020204" pitchFamily="34" charset="-122"/>
                  <a:ea typeface="微软雅黑" panose="020B0503020204020204" pitchFamily="34" charset="-122"/>
                </a:endParaRPr>
              </a:p>
            </p:txBody>
          </p:sp>
          <p:sp>
            <p:nvSpPr>
              <p:cNvPr id="81" name="Freeform 9"/>
              <p:cNvSpPr>
                <a:spLocks noEditPoints="1"/>
              </p:cNvSpPr>
              <p:nvPr/>
            </p:nvSpPr>
            <p:spPr bwMode="auto">
              <a:xfrm>
                <a:off x="4522348" y="3336300"/>
                <a:ext cx="494107" cy="1050769"/>
              </a:xfrm>
              <a:custGeom>
                <a:avLst/>
                <a:gdLst/>
                <a:ahLst/>
                <a:cxnLst>
                  <a:cxn ang="0">
                    <a:pos x="13" y="7"/>
                  </a:cxn>
                  <a:cxn ang="0">
                    <a:pos x="0" y="0"/>
                  </a:cxn>
                  <a:cxn ang="0">
                    <a:pos x="0" y="214"/>
                  </a:cxn>
                  <a:cxn ang="0">
                    <a:pos x="2" y="219"/>
                  </a:cxn>
                  <a:cxn ang="0">
                    <a:pos x="66" y="279"/>
                  </a:cxn>
                  <a:cxn ang="0">
                    <a:pos x="131" y="214"/>
                  </a:cxn>
                  <a:cxn ang="0">
                    <a:pos x="118" y="201"/>
                  </a:cxn>
                  <a:cxn ang="0">
                    <a:pos x="105" y="214"/>
                  </a:cxn>
                  <a:cxn ang="0">
                    <a:pos x="66" y="253"/>
                  </a:cxn>
                  <a:cxn ang="0">
                    <a:pos x="27" y="214"/>
                  </a:cxn>
                  <a:cxn ang="0">
                    <a:pos x="26" y="211"/>
                  </a:cxn>
                  <a:cxn ang="0">
                    <a:pos x="26" y="0"/>
                  </a:cxn>
                  <a:cxn ang="0">
                    <a:pos x="13" y="7"/>
                  </a:cxn>
                  <a:cxn ang="0">
                    <a:pos x="13" y="7"/>
                  </a:cxn>
                  <a:cxn ang="0">
                    <a:pos x="13" y="7"/>
                  </a:cxn>
                </a:cxnLst>
                <a:rect l="0" t="0" r="r" b="b"/>
                <a:pathLst>
                  <a:path w="131" h="279">
                    <a:moveTo>
                      <a:pt x="13" y="7"/>
                    </a:moveTo>
                    <a:cubicBezTo>
                      <a:pt x="8" y="7"/>
                      <a:pt x="3" y="4"/>
                      <a:pt x="0" y="0"/>
                    </a:cubicBezTo>
                    <a:cubicBezTo>
                      <a:pt x="0" y="214"/>
                      <a:pt x="0" y="214"/>
                      <a:pt x="0" y="214"/>
                    </a:cubicBezTo>
                    <a:cubicBezTo>
                      <a:pt x="0" y="216"/>
                      <a:pt x="1" y="218"/>
                      <a:pt x="2" y="219"/>
                    </a:cubicBezTo>
                    <a:cubicBezTo>
                      <a:pt x="4" y="253"/>
                      <a:pt x="32" y="279"/>
                      <a:pt x="66" y="279"/>
                    </a:cubicBezTo>
                    <a:cubicBezTo>
                      <a:pt x="102" y="279"/>
                      <a:pt x="131" y="250"/>
                      <a:pt x="131" y="214"/>
                    </a:cubicBezTo>
                    <a:cubicBezTo>
                      <a:pt x="131" y="207"/>
                      <a:pt x="126" y="201"/>
                      <a:pt x="118" y="201"/>
                    </a:cubicBezTo>
                    <a:cubicBezTo>
                      <a:pt x="111" y="201"/>
                      <a:pt x="105" y="207"/>
                      <a:pt x="105" y="214"/>
                    </a:cubicBezTo>
                    <a:cubicBezTo>
                      <a:pt x="105" y="236"/>
                      <a:pt x="88" y="253"/>
                      <a:pt x="66" y="253"/>
                    </a:cubicBezTo>
                    <a:cubicBezTo>
                      <a:pt x="45" y="253"/>
                      <a:pt x="27" y="236"/>
                      <a:pt x="27" y="214"/>
                    </a:cubicBezTo>
                    <a:cubicBezTo>
                      <a:pt x="27" y="213"/>
                      <a:pt x="27" y="212"/>
                      <a:pt x="26" y="211"/>
                    </a:cubicBezTo>
                    <a:cubicBezTo>
                      <a:pt x="26" y="0"/>
                      <a:pt x="26" y="0"/>
                      <a:pt x="26" y="0"/>
                    </a:cubicBezTo>
                    <a:cubicBezTo>
                      <a:pt x="24" y="4"/>
                      <a:pt x="19" y="7"/>
                      <a:pt x="13" y="7"/>
                    </a:cubicBezTo>
                    <a:close/>
                    <a:moveTo>
                      <a:pt x="13" y="7"/>
                    </a:moveTo>
                    <a:cubicBezTo>
                      <a:pt x="13" y="7"/>
                      <a:pt x="13" y="7"/>
                      <a:pt x="13" y="7"/>
                    </a:cubicBezTo>
                  </a:path>
                </a:pathLst>
              </a:custGeom>
              <a:solidFill>
                <a:schemeClr val="tx1">
                  <a:lumMod val="50000"/>
                  <a:lumOff val="50000"/>
                </a:schemeClr>
              </a:solidFill>
              <a:ln w="9525">
                <a:noFill/>
                <a:round/>
              </a:ln>
              <a:effectLst/>
            </p:spPr>
            <p:txBody>
              <a:bodyPr/>
              <a:lstStyle/>
              <a:p>
                <a:pPr defTabSz="713105" fontAlgn="auto">
                  <a:spcBef>
                    <a:spcPts val="0"/>
                  </a:spcBef>
                  <a:spcAft>
                    <a:spcPts val="0"/>
                  </a:spcAft>
                  <a:defRPr/>
                </a:pPr>
                <a:endParaRPr lang="en-US" dirty="0">
                  <a:latin typeface="微软雅黑" panose="020B0503020204020204" pitchFamily="34" charset="-122"/>
                  <a:ea typeface="微软雅黑" panose="020B0503020204020204" pitchFamily="34" charset="-122"/>
                </a:endParaRPr>
              </a:p>
            </p:txBody>
          </p:sp>
          <p:sp>
            <p:nvSpPr>
              <p:cNvPr id="6" name="Freeform 10"/>
              <p:cNvSpPr>
                <a:spLocks noEditPoints="1"/>
              </p:cNvSpPr>
              <p:nvPr/>
            </p:nvSpPr>
            <p:spPr bwMode="auto">
              <a:xfrm>
                <a:off x="4522348" y="1634350"/>
                <a:ext cx="99049" cy="198086"/>
              </a:xfrm>
              <a:custGeom>
                <a:avLst/>
                <a:gdLst/>
                <a:ahLst/>
                <a:cxnLst>
                  <a:cxn ang="0">
                    <a:pos x="26" y="52"/>
                  </a:cxn>
                  <a:cxn ang="0">
                    <a:pos x="26" y="13"/>
                  </a:cxn>
                  <a:cxn ang="0">
                    <a:pos x="13" y="0"/>
                  </a:cxn>
                  <a:cxn ang="0">
                    <a:pos x="0" y="13"/>
                  </a:cxn>
                  <a:cxn ang="0">
                    <a:pos x="0" y="52"/>
                  </a:cxn>
                  <a:cxn ang="0">
                    <a:pos x="0" y="53"/>
                  </a:cxn>
                  <a:cxn ang="0">
                    <a:pos x="26" y="53"/>
                  </a:cxn>
                  <a:cxn ang="0">
                    <a:pos x="26" y="52"/>
                  </a:cxn>
                  <a:cxn ang="0">
                    <a:pos x="26" y="52"/>
                  </a:cxn>
                  <a:cxn ang="0">
                    <a:pos x="26" y="52"/>
                  </a:cxn>
                </a:cxnLst>
                <a:rect l="0" t="0" r="r" b="b"/>
                <a:pathLst>
                  <a:path w="26" h="53">
                    <a:moveTo>
                      <a:pt x="26" y="52"/>
                    </a:moveTo>
                    <a:cubicBezTo>
                      <a:pt x="26" y="13"/>
                      <a:pt x="26" y="13"/>
                      <a:pt x="26" y="13"/>
                    </a:cubicBezTo>
                    <a:cubicBezTo>
                      <a:pt x="26" y="6"/>
                      <a:pt x="20" y="0"/>
                      <a:pt x="13" y="0"/>
                    </a:cubicBezTo>
                    <a:cubicBezTo>
                      <a:pt x="6" y="0"/>
                      <a:pt x="0" y="6"/>
                      <a:pt x="0" y="13"/>
                    </a:cubicBezTo>
                    <a:cubicBezTo>
                      <a:pt x="0" y="52"/>
                      <a:pt x="0" y="52"/>
                      <a:pt x="0" y="52"/>
                    </a:cubicBezTo>
                    <a:cubicBezTo>
                      <a:pt x="0" y="52"/>
                      <a:pt x="0" y="52"/>
                      <a:pt x="0" y="53"/>
                    </a:cubicBezTo>
                    <a:cubicBezTo>
                      <a:pt x="26" y="53"/>
                      <a:pt x="26" y="53"/>
                      <a:pt x="26" y="53"/>
                    </a:cubicBezTo>
                    <a:cubicBezTo>
                      <a:pt x="26" y="52"/>
                      <a:pt x="26" y="52"/>
                      <a:pt x="26" y="52"/>
                    </a:cubicBezTo>
                    <a:close/>
                    <a:moveTo>
                      <a:pt x="26" y="52"/>
                    </a:moveTo>
                    <a:cubicBezTo>
                      <a:pt x="26" y="52"/>
                      <a:pt x="26" y="52"/>
                      <a:pt x="26" y="52"/>
                    </a:cubicBezTo>
                  </a:path>
                </a:pathLst>
              </a:custGeom>
              <a:solidFill>
                <a:schemeClr val="tx1">
                  <a:lumMod val="50000"/>
                  <a:lumOff val="50000"/>
                </a:schemeClr>
              </a:solidFill>
              <a:ln w="9525">
                <a:noFill/>
                <a:round/>
              </a:ln>
              <a:effectLst>
                <a:innerShdw blurRad="63500" dist="50800" dir="5400000">
                  <a:prstClr val="black">
                    <a:alpha val="50000"/>
                  </a:prstClr>
                </a:innerShdw>
              </a:effectLst>
            </p:spPr>
            <p:txBody>
              <a:bodyPr/>
              <a:lstStyle/>
              <a:p>
                <a:pPr defTabSz="713105" fontAlgn="auto">
                  <a:spcBef>
                    <a:spcPts val="0"/>
                  </a:spcBef>
                  <a:spcAft>
                    <a:spcPts val="0"/>
                  </a:spcAft>
                  <a:defRPr/>
                </a:pPr>
                <a:endParaRPr lang="en-US" dirty="0">
                  <a:latin typeface="微软雅黑" panose="020B0503020204020204" pitchFamily="34" charset="-122"/>
                  <a:ea typeface="微软雅黑" panose="020B0503020204020204" pitchFamily="34" charset="-122"/>
                </a:endParaRPr>
              </a:p>
            </p:txBody>
          </p:sp>
        </p:grpSp>
        <p:grpSp>
          <p:nvGrpSpPr>
            <p:cNvPr id="394" name="Group 393"/>
            <p:cNvGrpSpPr/>
            <p:nvPr/>
          </p:nvGrpSpPr>
          <p:grpSpPr>
            <a:xfrm>
              <a:off x="1800" y="3335"/>
              <a:ext cx="637" cy="637"/>
              <a:chOff x="11468101" y="3690938"/>
              <a:chExt cx="511175" cy="511176"/>
            </a:xfrm>
            <a:solidFill>
              <a:schemeClr val="bg1"/>
            </a:solidFill>
          </p:grpSpPr>
          <p:sp>
            <p:nvSpPr>
              <p:cNvPr id="395" name="Freeform 359"/>
              <p:cNvSpPr>
                <a:spLocks noEditPoints="1"/>
              </p:cNvSpPr>
              <p:nvPr/>
            </p:nvSpPr>
            <p:spPr bwMode="auto">
              <a:xfrm>
                <a:off x="11583988" y="3811588"/>
                <a:ext cx="271463" cy="269875"/>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12"/>
                    </a:moveTo>
                    <a:cubicBezTo>
                      <a:pt x="23" y="12"/>
                      <a:pt x="12" y="22"/>
                      <a:pt x="12" y="36"/>
                    </a:cubicBezTo>
                    <a:cubicBezTo>
                      <a:pt x="12" y="49"/>
                      <a:pt x="23" y="60"/>
                      <a:pt x="36" y="60"/>
                    </a:cubicBezTo>
                    <a:cubicBezTo>
                      <a:pt x="50" y="60"/>
                      <a:pt x="60" y="49"/>
                      <a:pt x="60" y="36"/>
                    </a:cubicBezTo>
                    <a:cubicBezTo>
                      <a:pt x="60" y="22"/>
                      <a:pt x="50" y="12"/>
                      <a:pt x="36" y="12"/>
                    </a:cubicBezTo>
                    <a:close/>
                  </a:path>
                </a:pathLst>
              </a:custGeom>
              <a:grpFill/>
              <a:ln>
                <a:noFill/>
              </a:ln>
            </p:spPr>
            <p:txBody>
              <a:bodyPr/>
              <a:lstStyle/>
              <a:p>
                <a:pPr fontAlgn="auto">
                  <a:defRPr/>
                </a:pPr>
                <a:endParaRPr lang="en-AU" noProof="1"/>
              </a:p>
            </p:txBody>
          </p:sp>
          <p:sp>
            <p:nvSpPr>
              <p:cNvPr id="396" name="Freeform 360"/>
              <p:cNvSpPr/>
              <p:nvPr/>
            </p:nvSpPr>
            <p:spPr bwMode="auto">
              <a:xfrm>
                <a:off x="11704638" y="4127501"/>
                <a:ext cx="38100" cy="74613"/>
              </a:xfrm>
              <a:custGeom>
                <a:avLst/>
                <a:gdLst>
                  <a:gd name="T0" fmla="*/ 10 w 10"/>
                  <a:gd name="T1" fmla="*/ 15 h 20"/>
                  <a:gd name="T2" fmla="*/ 5 w 10"/>
                  <a:gd name="T3" fmla="*/ 20 h 20"/>
                  <a:gd name="T4" fmla="*/ 5 w 10"/>
                  <a:gd name="T5" fmla="*/ 20 h 20"/>
                  <a:gd name="T6" fmla="*/ 0 w 10"/>
                  <a:gd name="T7" fmla="*/ 15 h 20"/>
                  <a:gd name="T8" fmla="*/ 0 w 10"/>
                  <a:gd name="T9" fmla="*/ 5 h 20"/>
                  <a:gd name="T10" fmla="*/ 5 w 10"/>
                  <a:gd name="T11" fmla="*/ 0 h 20"/>
                  <a:gd name="T12" fmla="*/ 5 w 10"/>
                  <a:gd name="T13" fmla="*/ 0 h 20"/>
                  <a:gd name="T14" fmla="*/ 10 w 10"/>
                  <a:gd name="T15" fmla="*/ 5 h 20"/>
                  <a:gd name="T16" fmla="*/ 10 w 10"/>
                  <a:gd name="T17"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0">
                    <a:moveTo>
                      <a:pt x="10" y="15"/>
                    </a:moveTo>
                    <a:cubicBezTo>
                      <a:pt x="10" y="17"/>
                      <a:pt x="8" y="20"/>
                      <a:pt x="5" y="20"/>
                    </a:cubicBezTo>
                    <a:cubicBezTo>
                      <a:pt x="5" y="20"/>
                      <a:pt x="5" y="20"/>
                      <a:pt x="5" y="20"/>
                    </a:cubicBezTo>
                    <a:cubicBezTo>
                      <a:pt x="3" y="20"/>
                      <a:pt x="0" y="17"/>
                      <a:pt x="0" y="15"/>
                    </a:cubicBezTo>
                    <a:cubicBezTo>
                      <a:pt x="0" y="5"/>
                      <a:pt x="0" y="5"/>
                      <a:pt x="0" y="5"/>
                    </a:cubicBezTo>
                    <a:cubicBezTo>
                      <a:pt x="0" y="2"/>
                      <a:pt x="3" y="0"/>
                      <a:pt x="5" y="0"/>
                    </a:cubicBezTo>
                    <a:cubicBezTo>
                      <a:pt x="5" y="0"/>
                      <a:pt x="5" y="0"/>
                      <a:pt x="5" y="0"/>
                    </a:cubicBezTo>
                    <a:cubicBezTo>
                      <a:pt x="8" y="0"/>
                      <a:pt x="10" y="2"/>
                      <a:pt x="10" y="5"/>
                    </a:cubicBezTo>
                    <a:lnTo>
                      <a:pt x="10" y="15"/>
                    </a:lnTo>
                    <a:close/>
                  </a:path>
                </a:pathLst>
              </a:custGeom>
              <a:grpFill/>
              <a:ln>
                <a:noFill/>
              </a:ln>
            </p:spPr>
            <p:txBody>
              <a:bodyPr/>
              <a:lstStyle/>
              <a:p>
                <a:pPr fontAlgn="auto">
                  <a:defRPr/>
                </a:pPr>
                <a:endParaRPr lang="en-AU" noProof="1"/>
              </a:p>
            </p:txBody>
          </p:sp>
          <p:sp>
            <p:nvSpPr>
              <p:cNvPr id="397" name="Freeform 361"/>
              <p:cNvSpPr/>
              <p:nvPr/>
            </p:nvSpPr>
            <p:spPr bwMode="auto">
              <a:xfrm>
                <a:off x="11534776" y="4067176"/>
                <a:ext cx="68263" cy="66675"/>
              </a:xfrm>
              <a:custGeom>
                <a:avLst/>
                <a:gdLst>
                  <a:gd name="T0" fmla="*/ 9 w 18"/>
                  <a:gd name="T1" fmla="*/ 16 h 18"/>
                  <a:gd name="T2" fmla="*/ 2 w 18"/>
                  <a:gd name="T3" fmla="*/ 16 h 18"/>
                  <a:gd name="T4" fmla="*/ 2 w 18"/>
                  <a:gd name="T5" fmla="*/ 16 h 18"/>
                  <a:gd name="T6" fmla="*/ 2 w 18"/>
                  <a:gd name="T7" fmla="*/ 9 h 18"/>
                  <a:gd name="T8" fmla="*/ 9 w 18"/>
                  <a:gd name="T9" fmla="*/ 2 h 18"/>
                  <a:gd name="T10" fmla="*/ 16 w 18"/>
                  <a:gd name="T11" fmla="*/ 2 h 18"/>
                  <a:gd name="T12" fmla="*/ 16 w 18"/>
                  <a:gd name="T13" fmla="*/ 2 h 18"/>
                  <a:gd name="T14" fmla="*/ 16 w 18"/>
                  <a:gd name="T15" fmla="*/ 9 h 18"/>
                  <a:gd name="T16" fmla="*/ 9 w 18"/>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9" y="16"/>
                    </a:moveTo>
                    <a:cubicBezTo>
                      <a:pt x="7" y="18"/>
                      <a:pt x="4" y="18"/>
                      <a:pt x="2" y="16"/>
                    </a:cubicBezTo>
                    <a:cubicBezTo>
                      <a:pt x="2" y="16"/>
                      <a:pt x="2" y="16"/>
                      <a:pt x="2" y="16"/>
                    </a:cubicBezTo>
                    <a:cubicBezTo>
                      <a:pt x="0" y="14"/>
                      <a:pt x="0" y="11"/>
                      <a:pt x="2" y="9"/>
                    </a:cubicBezTo>
                    <a:cubicBezTo>
                      <a:pt x="9" y="2"/>
                      <a:pt x="9" y="2"/>
                      <a:pt x="9" y="2"/>
                    </a:cubicBezTo>
                    <a:cubicBezTo>
                      <a:pt x="11" y="0"/>
                      <a:pt x="14" y="0"/>
                      <a:pt x="16" y="2"/>
                    </a:cubicBezTo>
                    <a:cubicBezTo>
                      <a:pt x="16" y="2"/>
                      <a:pt x="16" y="2"/>
                      <a:pt x="16" y="2"/>
                    </a:cubicBezTo>
                    <a:cubicBezTo>
                      <a:pt x="18" y="4"/>
                      <a:pt x="18" y="7"/>
                      <a:pt x="16" y="9"/>
                    </a:cubicBezTo>
                    <a:lnTo>
                      <a:pt x="9" y="16"/>
                    </a:lnTo>
                    <a:close/>
                  </a:path>
                </a:pathLst>
              </a:custGeom>
              <a:grpFill/>
              <a:ln>
                <a:noFill/>
              </a:ln>
            </p:spPr>
            <p:txBody>
              <a:bodyPr/>
              <a:lstStyle/>
              <a:p>
                <a:pPr fontAlgn="auto">
                  <a:defRPr/>
                </a:pPr>
                <a:endParaRPr lang="en-AU" noProof="1"/>
              </a:p>
            </p:txBody>
          </p:sp>
          <p:sp>
            <p:nvSpPr>
              <p:cNvPr id="398" name="Freeform 362"/>
              <p:cNvSpPr/>
              <p:nvPr/>
            </p:nvSpPr>
            <p:spPr bwMode="auto">
              <a:xfrm>
                <a:off x="11842751" y="4067176"/>
                <a:ext cx="68263" cy="66675"/>
              </a:xfrm>
              <a:custGeom>
                <a:avLst/>
                <a:gdLst>
                  <a:gd name="T0" fmla="*/ 2 w 18"/>
                  <a:gd name="T1" fmla="*/ 9 h 18"/>
                  <a:gd name="T2" fmla="*/ 2 w 18"/>
                  <a:gd name="T3" fmla="*/ 2 h 18"/>
                  <a:gd name="T4" fmla="*/ 2 w 18"/>
                  <a:gd name="T5" fmla="*/ 2 h 18"/>
                  <a:gd name="T6" fmla="*/ 9 w 18"/>
                  <a:gd name="T7" fmla="*/ 2 h 18"/>
                  <a:gd name="T8" fmla="*/ 16 w 18"/>
                  <a:gd name="T9" fmla="*/ 9 h 18"/>
                  <a:gd name="T10" fmla="*/ 16 w 18"/>
                  <a:gd name="T11" fmla="*/ 16 h 18"/>
                  <a:gd name="T12" fmla="*/ 16 w 18"/>
                  <a:gd name="T13" fmla="*/ 16 h 18"/>
                  <a:gd name="T14" fmla="*/ 9 w 18"/>
                  <a:gd name="T15" fmla="*/ 16 h 18"/>
                  <a:gd name="T16" fmla="*/ 2 w 18"/>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2" y="9"/>
                    </a:moveTo>
                    <a:cubicBezTo>
                      <a:pt x="0" y="7"/>
                      <a:pt x="0" y="4"/>
                      <a:pt x="2" y="2"/>
                    </a:cubicBezTo>
                    <a:cubicBezTo>
                      <a:pt x="2" y="2"/>
                      <a:pt x="2" y="2"/>
                      <a:pt x="2" y="2"/>
                    </a:cubicBezTo>
                    <a:cubicBezTo>
                      <a:pt x="4" y="0"/>
                      <a:pt x="7" y="0"/>
                      <a:pt x="9" y="2"/>
                    </a:cubicBezTo>
                    <a:cubicBezTo>
                      <a:pt x="16" y="9"/>
                      <a:pt x="16" y="9"/>
                      <a:pt x="16" y="9"/>
                    </a:cubicBezTo>
                    <a:cubicBezTo>
                      <a:pt x="18" y="11"/>
                      <a:pt x="18" y="14"/>
                      <a:pt x="16" y="16"/>
                    </a:cubicBezTo>
                    <a:cubicBezTo>
                      <a:pt x="16" y="16"/>
                      <a:pt x="16" y="16"/>
                      <a:pt x="16" y="16"/>
                    </a:cubicBezTo>
                    <a:cubicBezTo>
                      <a:pt x="14" y="18"/>
                      <a:pt x="11" y="18"/>
                      <a:pt x="9" y="16"/>
                    </a:cubicBezTo>
                    <a:lnTo>
                      <a:pt x="2" y="9"/>
                    </a:lnTo>
                    <a:close/>
                  </a:path>
                </a:pathLst>
              </a:custGeom>
              <a:grpFill/>
              <a:ln>
                <a:noFill/>
              </a:ln>
            </p:spPr>
            <p:txBody>
              <a:bodyPr/>
              <a:lstStyle/>
              <a:p>
                <a:pPr fontAlgn="auto">
                  <a:defRPr/>
                </a:pPr>
                <a:endParaRPr lang="en-AU" noProof="1"/>
              </a:p>
            </p:txBody>
          </p:sp>
          <p:sp>
            <p:nvSpPr>
              <p:cNvPr id="399" name="Freeform 363"/>
              <p:cNvSpPr/>
              <p:nvPr/>
            </p:nvSpPr>
            <p:spPr bwMode="auto">
              <a:xfrm>
                <a:off x="11704638" y="3690938"/>
                <a:ext cx="38100" cy="71438"/>
              </a:xfrm>
              <a:custGeom>
                <a:avLst/>
                <a:gdLst>
                  <a:gd name="T0" fmla="*/ 10 w 10"/>
                  <a:gd name="T1" fmla="*/ 15 h 19"/>
                  <a:gd name="T2" fmla="*/ 5 w 10"/>
                  <a:gd name="T3" fmla="*/ 19 h 19"/>
                  <a:gd name="T4" fmla="*/ 5 w 10"/>
                  <a:gd name="T5" fmla="*/ 19 h 19"/>
                  <a:gd name="T6" fmla="*/ 0 w 10"/>
                  <a:gd name="T7" fmla="*/ 15 h 19"/>
                  <a:gd name="T8" fmla="*/ 0 w 10"/>
                  <a:gd name="T9" fmla="*/ 5 h 19"/>
                  <a:gd name="T10" fmla="*/ 5 w 10"/>
                  <a:gd name="T11" fmla="*/ 0 h 19"/>
                  <a:gd name="T12" fmla="*/ 5 w 10"/>
                  <a:gd name="T13" fmla="*/ 0 h 19"/>
                  <a:gd name="T14" fmla="*/ 10 w 10"/>
                  <a:gd name="T15" fmla="*/ 5 h 19"/>
                  <a:gd name="T16" fmla="*/ 10 w 10"/>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9">
                    <a:moveTo>
                      <a:pt x="10" y="15"/>
                    </a:moveTo>
                    <a:cubicBezTo>
                      <a:pt x="10" y="17"/>
                      <a:pt x="8" y="19"/>
                      <a:pt x="5" y="19"/>
                    </a:cubicBezTo>
                    <a:cubicBezTo>
                      <a:pt x="5" y="19"/>
                      <a:pt x="5" y="19"/>
                      <a:pt x="5" y="19"/>
                    </a:cubicBezTo>
                    <a:cubicBezTo>
                      <a:pt x="3" y="19"/>
                      <a:pt x="0" y="17"/>
                      <a:pt x="0" y="15"/>
                    </a:cubicBezTo>
                    <a:cubicBezTo>
                      <a:pt x="0" y="5"/>
                      <a:pt x="0" y="5"/>
                      <a:pt x="0" y="5"/>
                    </a:cubicBezTo>
                    <a:cubicBezTo>
                      <a:pt x="0" y="2"/>
                      <a:pt x="3" y="0"/>
                      <a:pt x="5" y="0"/>
                    </a:cubicBezTo>
                    <a:cubicBezTo>
                      <a:pt x="5" y="0"/>
                      <a:pt x="5" y="0"/>
                      <a:pt x="5" y="0"/>
                    </a:cubicBezTo>
                    <a:cubicBezTo>
                      <a:pt x="8" y="0"/>
                      <a:pt x="10" y="2"/>
                      <a:pt x="10" y="5"/>
                    </a:cubicBezTo>
                    <a:lnTo>
                      <a:pt x="10" y="15"/>
                    </a:lnTo>
                    <a:close/>
                  </a:path>
                </a:pathLst>
              </a:custGeom>
              <a:grpFill/>
              <a:ln>
                <a:noFill/>
              </a:ln>
            </p:spPr>
            <p:txBody>
              <a:bodyPr/>
              <a:lstStyle/>
              <a:p>
                <a:pPr fontAlgn="auto">
                  <a:defRPr/>
                </a:pPr>
                <a:endParaRPr lang="en-AU" noProof="1"/>
              </a:p>
            </p:txBody>
          </p:sp>
          <p:sp>
            <p:nvSpPr>
              <p:cNvPr id="400" name="Freeform 364"/>
              <p:cNvSpPr/>
              <p:nvPr/>
            </p:nvSpPr>
            <p:spPr bwMode="auto">
              <a:xfrm>
                <a:off x="11842751" y="3759201"/>
                <a:ext cx="68263" cy="66675"/>
              </a:xfrm>
              <a:custGeom>
                <a:avLst/>
                <a:gdLst>
                  <a:gd name="T0" fmla="*/ 9 w 18"/>
                  <a:gd name="T1" fmla="*/ 16 h 18"/>
                  <a:gd name="T2" fmla="*/ 2 w 18"/>
                  <a:gd name="T3" fmla="*/ 16 h 18"/>
                  <a:gd name="T4" fmla="*/ 2 w 18"/>
                  <a:gd name="T5" fmla="*/ 16 h 18"/>
                  <a:gd name="T6" fmla="*/ 2 w 18"/>
                  <a:gd name="T7" fmla="*/ 9 h 18"/>
                  <a:gd name="T8" fmla="*/ 9 w 18"/>
                  <a:gd name="T9" fmla="*/ 2 h 18"/>
                  <a:gd name="T10" fmla="*/ 16 w 18"/>
                  <a:gd name="T11" fmla="*/ 2 h 18"/>
                  <a:gd name="T12" fmla="*/ 16 w 18"/>
                  <a:gd name="T13" fmla="*/ 2 h 18"/>
                  <a:gd name="T14" fmla="*/ 16 w 18"/>
                  <a:gd name="T15" fmla="*/ 9 h 18"/>
                  <a:gd name="T16" fmla="*/ 9 w 18"/>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9" y="16"/>
                    </a:moveTo>
                    <a:cubicBezTo>
                      <a:pt x="7" y="18"/>
                      <a:pt x="4" y="18"/>
                      <a:pt x="2" y="16"/>
                    </a:cubicBezTo>
                    <a:cubicBezTo>
                      <a:pt x="2" y="16"/>
                      <a:pt x="2" y="16"/>
                      <a:pt x="2" y="16"/>
                    </a:cubicBezTo>
                    <a:cubicBezTo>
                      <a:pt x="0" y="14"/>
                      <a:pt x="0" y="11"/>
                      <a:pt x="2" y="9"/>
                    </a:cubicBezTo>
                    <a:cubicBezTo>
                      <a:pt x="9" y="2"/>
                      <a:pt x="9" y="2"/>
                      <a:pt x="9" y="2"/>
                    </a:cubicBezTo>
                    <a:cubicBezTo>
                      <a:pt x="11" y="0"/>
                      <a:pt x="14" y="0"/>
                      <a:pt x="16" y="2"/>
                    </a:cubicBezTo>
                    <a:cubicBezTo>
                      <a:pt x="16" y="2"/>
                      <a:pt x="16" y="2"/>
                      <a:pt x="16" y="2"/>
                    </a:cubicBezTo>
                    <a:cubicBezTo>
                      <a:pt x="18" y="4"/>
                      <a:pt x="18" y="7"/>
                      <a:pt x="16" y="9"/>
                    </a:cubicBezTo>
                    <a:lnTo>
                      <a:pt x="9" y="16"/>
                    </a:lnTo>
                    <a:close/>
                  </a:path>
                </a:pathLst>
              </a:custGeom>
              <a:grpFill/>
              <a:ln>
                <a:noFill/>
              </a:ln>
            </p:spPr>
            <p:txBody>
              <a:bodyPr/>
              <a:lstStyle/>
              <a:p>
                <a:pPr fontAlgn="auto">
                  <a:defRPr/>
                </a:pPr>
                <a:endParaRPr lang="en-AU" noProof="1"/>
              </a:p>
            </p:txBody>
          </p:sp>
          <p:sp>
            <p:nvSpPr>
              <p:cNvPr id="401" name="Freeform 365"/>
              <p:cNvSpPr/>
              <p:nvPr/>
            </p:nvSpPr>
            <p:spPr bwMode="auto">
              <a:xfrm>
                <a:off x="11903076" y="3927476"/>
                <a:ext cx="76200" cy="38100"/>
              </a:xfrm>
              <a:custGeom>
                <a:avLst/>
                <a:gdLst>
                  <a:gd name="T0" fmla="*/ 5 w 20"/>
                  <a:gd name="T1" fmla="*/ 10 h 10"/>
                  <a:gd name="T2" fmla="*/ 0 w 20"/>
                  <a:gd name="T3" fmla="*/ 5 h 10"/>
                  <a:gd name="T4" fmla="*/ 0 w 20"/>
                  <a:gd name="T5" fmla="*/ 5 h 10"/>
                  <a:gd name="T6" fmla="*/ 5 w 20"/>
                  <a:gd name="T7" fmla="*/ 0 h 10"/>
                  <a:gd name="T8" fmla="*/ 15 w 20"/>
                  <a:gd name="T9" fmla="*/ 0 h 10"/>
                  <a:gd name="T10" fmla="*/ 20 w 20"/>
                  <a:gd name="T11" fmla="*/ 5 h 10"/>
                  <a:gd name="T12" fmla="*/ 20 w 20"/>
                  <a:gd name="T13" fmla="*/ 5 h 10"/>
                  <a:gd name="T14" fmla="*/ 15 w 20"/>
                  <a:gd name="T15" fmla="*/ 10 h 10"/>
                  <a:gd name="T16" fmla="*/ 5 w 20"/>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
                    <a:moveTo>
                      <a:pt x="5" y="10"/>
                    </a:moveTo>
                    <a:cubicBezTo>
                      <a:pt x="3" y="10"/>
                      <a:pt x="0" y="7"/>
                      <a:pt x="0" y="5"/>
                    </a:cubicBezTo>
                    <a:cubicBezTo>
                      <a:pt x="0" y="5"/>
                      <a:pt x="0" y="5"/>
                      <a:pt x="0" y="5"/>
                    </a:cubicBezTo>
                    <a:cubicBezTo>
                      <a:pt x="0" y="2"/>
                      <a:pt x="3" y="0"/>
                      <a:pt x="5" y="0"/>
                    </a:cubicBezTo>
                    <a:cubicBezTo>
                      <a:pt x="15" y="0"/>
                      <a:pt x="15" y="0"/>
                      <a:pt x="15" y="0"/>
                    </a:cubicBezTo>
                    <a:cubicBezTo>
                      <a:pt x="18" y="0"/>
                      <a:pt x="20" y="2"/>
                      <a:pt x="20" y="5"/>
                    </a:cubicBezTo>
                    <a:cubicBezTo>
                      <a:pt x="20" y="5"/>
                      <a:pt x="20" y="5"/>
                      <a:pt x="20" y="5"/>
                    </a:cubicBezTo>
                    <a:cubicBezTo>
                      <a:pt x="20" y="7"/>
                      <a:pt x="18" y="10"/>
                      <a:pt x="15" y="10"/>
                    </a:cubicBezTo>
                    <a:lnTo>
                      <a:pt x="5" y="10"/>
                    </a:lnTo>
                    <a:close/>
                  </a:path>
                </a:pathLst>
              </a:custGeom>
              <a:grpFill/>
              <a:ln>
                <a:noFill/>
              </a:ln>
            </p:spPr>
            <p:txBody>
              <a:bodyPr/>
              <a:lstStyle/>
              <a:p>
                <a:pPr fontAlgn="auto">
                  <a:defRPr/>
                </a:pPr>
                <a:endParaRPr lang="en-AU" noProof="1"/>
              </a:p>
            </p:txBody>
          </p:sp>
          <p:sp>
            <p:nvSpPr>
              <p:cNvPr id="402" name="Freeform 366"/>
              <p:cNvSpPr/>
              <p:nvPr/>
            </p:nvSpPr>
            <p:spPr bwMode="auto">
              <a:xfrm>
                <a:off x="11468101" y="3927476"/>
                <a:ext cx="74613" cy="38100"/>
              </a:xfrm>
              <a:custGeom>
                <a:avLst/>
                <a:gdLst>
                  <a:gd name="T0" fmla="*/ 5 w 20"/>
                  <a:gd name="T1" fmla="*/ 10 h 10"/>
                  <a:gd name="T2" fmla="*/ 0 w 20"/>
                  <a:gd name="T3" fmla="*/ 5 h 10"/>
                  <a:gd name="T4" fmla="*/ 0 w 20"/>
                  <a:gd name="T5" fmla="*/ 5 h 10"/>
                  <a:gd name="T6" fmla="*/ 5 w 20"/>
                  <a:gd name="T7" fmla="*/ 0 h 10"/>
                  <a:gd name="T8" fmla="*/ 15 w 20"/>
                  <a:gd name="T9" fmla="*/ 0 h 10"/>
                  <a:gd name="T10" fmla="*/ 20 w 20"/>
                  <a:gd name="T11" fmla="*/ 5 h 10"/>
                  <a:gd name="T12" fmla="*/ 20 w 20"/>
                  <a:gd name="T13" fmla="*/ 5 h 10"/>
                  <a:gd name="T14" fmla="*/ 15 w 20"/>
                  <a:gd name="T15" fmla="*/ 10 h 10"/>
                  <a:gd name="T16" fmla="*/ 5 w 20"/>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
                    <a:moveTo>
                      <a:pt x="5" y="10"/>
                    </a:moveTo>
                    <a:cubicBezTo>
                      <a:pt x="3" y="10"/>
                      <a:pt x="0" y="7"/>
                      <a:pt x="0" y="5"/>
                    </a:cubicBezTo>
                    <a:cubicBezTo>
                      <a:pt x="0" y="5"/>
                      <a:pt x="0" y="5"/>
                      <a:pt x="0" y="5"/>
                    </a:cubicBezTo>
                    <a:cubicBezTo>
                      <a:pt x="0" y="2"/>
                      <a:pt x="3" y="0"/>
                      <a:pt x="5" y="0"/>
                    </a:cubicBezTo>
                    <a:cubicBezTo>
                      <a:pt x="15" y="0"/>
                      <a:pt x="15" y="0"/>
                      <a:pt x="15" y="0"/>
                    </a:cubicBezTo>
                    <a:cubicBezTo>
                      <a:pt x="18" y="0"/>
                      <a:pt x="20" y="2"/>
                      <a:pt x="20" y="5"/>
                    </a:cubicBezTo>
                    <a:cubicBezTo>
                      <a:pt x="20" y="5"/>
                      <a:pt x="20" y="5"/>
                      <a:pt x="20" y="5"/>
                    </a:cubicBezTo>
                    <a:cubicBezTo>
                      <a:pt x="20" y="7"/>
                      <a:pt x="18" y="10"/>
                      <a:pt x="15" y="10"/>
                    </a:cubicBezTo>
                    <a:lnTo>
                      <a:pt x="5" y="10"/>
                    </a:lnTo>
                    <a:close/>
                  </a:path>
                </a:pathLst>
              </a:custGeom>
              <a:grpFill/>
              <a:ln>
                <a:noFill/>
              </a:ln>
            </p:spPr>
            <p:txBody>
              <a:bodyPr/>
              <a:lstStyle/>
              <a:p>
                <a:pPr fontAlgn="auto">
                  <a:defRPr/>
                </a:pPr>
                <a:endParaRPr lang="en-AU" noProof="1"/>
              </a:p>
            </p:txBody>
          </p:sp>
          <p:sp>
            <p:nvSpPr>
              <p:cNvPr id="403" name="Freeform 367"/>
              <p:cNvSpPr/>
              <p:nvPr/>
            </p:nvSpPr>
            <p:spPr bwMode="auto">
              <a:xfrm>
                <a:off x="11534776" y="3759201"/>
                <a:ext cx="68263" cy="66675"/>
              </a:xfrm>
              <a:custGeom>
                <a:avLst/>
                <a:gdLst>
                  <a:gd name="T0" fmla="*/ 2 w 18"/>
                  <a:gd name="T1" fmla="*/ 9 h 18"/>
                  <a:gd name="T2" fmla="*/ 2 w 18"/>
                  <a:gd name="T3" fmla="*/ 2 h 18"/>
                  <a:gd name="T4" fmla="*/ 2 w 18"/>
                  <a:gd name="T5" fmla="*/ 2 h 18"/>
                  <a:gd name="T6" fmla="*/ 9 w 18"/>
                  <a:gd name="T7" fmla="*/ 2 h 18"/>
                  <a:gd name="T8" fmla="*/ 16 w 18"/>
                  <a:gd name="T9" fmla="*/ 9 h 18"/>
                  <a:gd name="T10" fmla="*/ 16 w 18"/>
                  <a:gd name="T11" fmla="*/ 16 h 18"/>
                  <a:gd name="T12" fmla="*/ 16 w 18"/>
                  <a:gd name="T13" fmla="*/ 16 h 18"/>
                  <a:gd name="T14" fmla="*/ 9 w 18"/>
                  <a:gd name="T15" fmla="*/ 16 h 18"/>
                  <a:gd name="T16" fmla="*/ 2 w 18"/>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2" y="9"/>
                    </a:moveTo>
                    <a:cubicBezTo>
                      <a:pt x="0" y="7"/>
                      <a:pt x="0" y="4"/>
                      <a:pt x="2" y="2"/>
                    </a:cubicBezTo>
                    <a:cubicBezTo>
                      <a:pt x="2" y="2"/>
                      <a:pt x="2" y="2"/>
                      <a:pt x="2" y="2"/>
                    </a:cubicBezTo>
                    <a:cubicBezTo>
                      <a:pt x="4" y="0"/>
                      <a:pt x="7" y="0"/>
                      <a:pt x="9" y="2"/>
                    </a:cubicBezTo>
                    <a:cubicBezTo>
                      <a:pt x="16" y="9"/>
                      <a:pt x="16" y="9"/>
                      <a:pt x="16" y="9"/>
                    </a:cubicBezTo>
                    <a:cubicBezTo>
                      <a:pt x="18" y="11"/>
                      <a:pt x="18" y="14"/>
                      <a:pt x="16" y="16"/>
                    </a:cubicBezTo>
                    <a:cubicBezTo>
                      <a:pt x="16" y="16"/>
                      <a:pt x="16" y="16"/>
                      <a:pt x="16" y="16"/>
                    </a:cubicBezTo>
                    <a:cubicBezTo>
                      <a:pt x="14" y="18"/>
                      <a:pt x="11" y="18"/>
                      <a:pt x="9" y="16"/>
                    </a:cubicBezTo>
                    <a:lnTo>
                      <a:pt x="2" y="9"/>
                    </a:lnTo>
                    <a:close/>
                  </a:path>
                </a:pathLst>
              </a:custGeom>
              <a:grpFill/>
              <a:ln>
                <a:noFill/>
              </a:ln>
            </p:spPr>
            <p:txBody>
              <a:bodyPr/>
              <a:lstStyle/>
              <a:p>
                <a:pPr fontAlgn="auto">
                  <a:defRPr/>
                </a:pPr>
                <a:endParaRPr lang="en-AU" noProof="1"/>
              </a:p>
            </p:txBody>
          </p:sp>
        </p:grpSp>
        <p:grpSp>
          <p:nvGrpSpPr>
            <p:cNvPr id="383" name="Group 382"/>
            <p:cNvGrpSpPr/>
            <p:nvPr/>
          </p:nvGrpSpPr>
          <p:grpSpPr>
            <a:xfrm>
              <a:off x="2886" y="3376"/>
              <a:ext cx="629" cy="531"/>
              <a:chOff x="9170988" y="4652963"/>
              <a:chExt cx="563563" cy="488950"/>
            </a:xfrm>
            <a:solidFill>
              <a:schemeClr val="bg1"/>
            </a:solidFill>
          </p:grpSpPr>
          <p:sp>
            <p:nvSpPr>
              <p:cNvPr id="384" name="Freeform 350"/>
              <p:cNvSpPr/>
              <p:nvPr/>
            </p:nvSpPr>
            <p:spPr bwMode="auto">
              <a:xfrm>
                <a:off x="9170988" y="4652963"/>
                <a:ext cx="563563" cy="361950"/>
              </a:xfrm>
              <a:custGeom>
                <a:avLst/>
                <a:gdLst>
                  <a:gd name="T0" fmla="*/ 115 w 150"/>
                  <a:gd name="T1" fmla="*/ 24 h 96"/>
                  <a:gd name="T2" fmla="*/ 109 w 150"/>
                  <a:gd name="T3" fmla="*/ 25 h 96"/>
                  <a:gd name="T4" fmla="*/ 71 w 150"/>
                  <a:gd name="T5" fmla="*/ 0 h 96"/>
                  <a:gd name="T6" fmla="*/ 31 w 150"/>
                  <a:gd name="T7" fmla="*/ 33 h 96"/>
                  <a:gd name="T8" fmla="*/ 0 w 150"/>
                  <a:gd name="T9" fmla="*/ 64 h 96"/>
                  <a:gd name="T10" fmla="*/ 22 w 150"/>
                  <a:gd name="T11" fmla="*/ 94 h 96"/>
                  <a:gd name="T12" fmla="*/ 31 w 150"/>
                  <a:gd name="T13" fmla="*/ 96 h 96"/>
                  <a:gd name="T14" fmla="*/ 48 w 150"/>
                  <a:gd name="T15" fmla="*/ 96 h 96"/>
                  <a:gd name="T16" fmla="*/ 53 w 150"/>
                  <a:gd name="T17" fmla="*/ 90 h 96"/>
                  <a:gd name="T18" fmla="*/ 49 w 150"/>
                  <a:gd name="T19" fmla="*/ 84 h 96"/>
                  <a:gd name="T20" fmla="*/ 31 w 150"/>
                  <a:gd name="T21" fmla="*/ 84 h 96"/>
                  <a:gd name="T22" fmla="*/ 26 w 150"/>
                  <a:gd name="T23" fmla="*/ 83 h 96"/>
                  <a:gd name="T24" fmla="*/ 12 w 150"/>
                  <a:gd name="T25" fmla="*/ 64 h 96"/>
                  <a:gd name="T26" fmla="*/ 32 w 150"/>
                  <a:gd name="T27" fmla="*/ 45 h 96"/>
                  <a:gd name="T28" fmla="*/ 36 w 150"/>
                  <a:gd name="T29" fmla="*/ 45 h 96"/>
                  <a:gd name="T30" fmla="*/ 43 w 150"/>
                  <a:gd name="T31" fmla="*/ 47 h 96"/>
                  <a:gd name="T32" fmla="*/ 43 w 150"/>
                  <a:gd name="T33" fmla="*/ 40 h 96"/>
                  <a:gd name="T34" fmla="*/ 71 w 150"/>
                  <a:gd name="T35" fmla="*/ 12 h 96"/>
                  <a:gd name="T36" fmla="*/ 99 w 150"/>
                  <a:gd name="T37" fmla="*/ 34 h 96"/>
                  <a:gd name="T38" fmla="*/ 101 w 150"/>
                  <a:gd name="T39" fmla="*/ 40 h 96"/>
                  <a:gd name="T40" fmla="*/ 107 w 150"/>
                  <a:gd name="T41" fmla="*/ 38 h 96"/>
                  <a:gd name="T42" fmla="*/ 115 w 150"/>
                  <a:gd name="T43" fmla="*/ 37 h 96"/>
                  <a:gd name="T44" fmla="*/ 138 w 150"/>
                  <a:gd name="T45" fmla="*/ 60 h 96"/>
                  <a:gd name="T46" fmla="*/ 122 w 150"/>
                  <a:gd name="T47" fmla="*/ 83 h 96"/>
                  <a:gd name="T48" fmla="*/ 116 w 150"/>
                  <a:gd name="T49" fmla="*/ 84 h 96"/>
                  <a:gd name="T50" fmla="*/ 101 w 150"/>
                  <a:gd name="T51" fmla="*/ 84 h 96"/>
                  <a:gd name="T52" fmla="*/ 98 w 150"/>
                  <a:gd name="T53" fmla="*/ 90 h 96"/>
                  <a:gd name="T54" fmla="*/ 103 w 150"/>
                  <a:gd name="T55" fmla="*/ 96 h 96"/>
                  <a:gd name="T56" fmla="*/ 116 w 150"/>
                  <a:gd name="T57" fmla="*/ 96 h 96"/>
                  <a:gd name="T58" fmla="*/ 126 w 150"/>
                  <a:gd name="T59" fmla="*/ 94 h 96"/>
                  <a:gd name="T60" fmla="*/ 150 w 150"/>
                  <a:gd name="T61" fmla="*/ 60 h 96"/>
                  <a:gd name="T62" fmla="*/ 115 w 150"/>
                  <a:gd name="T63"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 h="96">
                    <a:moveTo>
                      <a:pt x="115" y="24"/>
                    </a:moveTo>
                    <a:cubicBezTo>
                      <a:pt x="113" y="24"/>
                      <a:pt x="111" y="25"/>
                      <a:pt x="109" y="25"/>
                    </a:cubicBezTo>
                    <a:cubicBezTo>
                      <a:pt x="103" y="10"/>
                      <a:pt x="88" y="0"/>
                      <a:pt x="71" y="0"/>
                    </a:cubicBezTo>
                    <a:cubicBezTo>
                      <a:pt x="52" y="0"/>
                      <a:pt x="35" y="14"/>
                      <a:pt x="31" y="33"/>
                    </a:cubicBezTo>
                    <a:cubicBezTo>
                      <a:pt x="14" y="33"/>
                      <a:pt x="0" y="47"/>
                      <a:pt x="0" y="64"/>
                    </a:cubicBezTo>
                    <a:cubicBezTo>
                      <a:pt x="0" y="78"/>
                      <a:pt x="9" y="90"/>
                      <a:pt x="22" y="94"/>
                    </a:cubicBezTo>
                    <a:cubicBezTo>
                      <a:pt x="25" y="95"/>
                      <a:pt x="28" y="96"/>
                      <a:pt x="31" y="96"/>
                    </a:cubicBezTo>
                    <a:cubicBezTo>
                      <a:pt x="48" y="96"/>
                      <a:pt x="48" y="96"/>
                      <a:pt x="48" y="96"/>
                    </a:cubicBezTo>
                    <a:cubicBezTo>
                      <a:pt x="51" y="95"/>
                      <a:pt x="53" y="93"/>
                      <a:pt x="53" y="90"/>
                    </a:cubicBezTo>
                    <a:cubicBezTo>
                      <a:pt x="53" y="87"/>
                      <a:pt x="51" y="85"/>
                      <a:pt x="49" y="84"/>
                    </a:cubicBezTo>
                    <a:cubicBezTo>
                      <a:pt x="31" y="84"/>
                      <a:pt x="31" y="84"/>
                      <a:pt x="31" y="84"/>
                    </a:cubicBezTo>
                    <a:cubicBezTo>
                      <a:pt x="29" y="84"/>
                      <a:pt x="28" y="83"/>
                      <a:pt x="26" y="83"/>
                    </a:cubicBezTo>
                    <a:cubicBezTo>
                      <a:pt x="18" y="80"/>
                      <a:pt x="12" y="73"/>
                      <a:pt x="12" y="64"/>
                    </a:cubicBezTo>
                    <a:cubicBezTo>
                      <a:pt x="12" y="54"/>
                      <a:pt x="21" y="45"/>
                      <a:pt x="32" y="45"/>
                    </a:cubicBezTo>
                    <a:cubicBezTo>
                      <a:pt x="33" y="45"/>
                      <a:pt x="34" y="45"/>
                      <a:pt x="36" y="45"/>
                    </a:cubicBezTo>
                    <a:cubicBezTo>
                      <a:pt x="43" y="47"/>
                      <a:pt x="43" y="47"/>
                      <a:pt x="43" y="47"/>
                    </a:cubicBezTo>
                    <a:cubicBezTo>
                      <a:pt x="43" y="40"/>
                      <a:pt x="43" y="40"/>
                      <a:pt x="43" y="40"/>
                    </a:cubicBezTo>
                    <a:cubicBezTo>
                      <a:pt x="43" y="24"/>
                      <a:pt x="56" y="12"/>
                      <a:pt x="71" y="12"/>
                    </a:cubicBezTo>
                    <a:cubicBezTo>
                      <a:pt x="85" y="12"/>
                      <a:pt x="96" y="21"/>
                      <a:pt x="99" y="34"/>
                    </a:cubicBezTo>
                    <a:cubicBezTo>
                      <a:pt x="101" y="40"/>
                      <a:pt x="101" y="40"/>
                      <a:pt x="101" y="40"/>
                    </a:cubicBezTo>
                    <a:cubicBezTo>
                      <a:pt x="107" y="38"/>
                      <a:pt x="107" y="38"/>
                      <a:pt x="107" y="38"/>
                    </a:cubicBezTo>
                    <a:cubicBezTo>
                      <a:pt x="110" y="37"/>
                      <a:pt x="112" y="37"/>
                      <a:pt x="115" y="37"/>
                    </a:cubicBezTo>
                    <a:cubicBezTo>
                      <a:pt x="128" y="37"/>
                      <a:pt x="138" y="47"/>
                      <a:pt x="138" y="60"/>
                    </a:cubicBezTo>
                    <a:cubicBezTo>
                      <a:pt x="138" y="70"/>
                      <a:pt x="132" y="79"/>
                      <a:pt x="122" y="83"/>
                    </a:cubicBezTo>
                    <a:cubicBezTo>
                      <a:pt x="120" y="83"/>
                      <a:pt x="118" y="84"/>
                      <a:pt x="116" y="84"/>
                    </a:cubicBezTo>
                    <a:cubicBezTo>
                      <a:pt x="101" y="84"/>
                      <a:pt x="101" y="84"/>
                      <a:pt x="101" y="84"/>
                    </a:cubicBezTo>
                    <a:cubicBezTo>
                      <a:pt x="99" y="85"/>
                      <a:pt x="98" y="87"/>
                      <a:pt x="98" y="90"/>
                    </a:cubicBezTo>
                    <a:cubicBezTo>
                      <a:pt x="98" y="93"/>
                      <a:pt x="100" y="95"/>
                      <a:pt x="103" y="96"/>
                    </a:cubicBezTo>
                    <a:cubicBezTo>
                      <a:pt x="116" y="96"/>
                      <a:pt x="116" y="96"/>
                      <a:pt x="116" y="96"/>
                    </a:cubicBezTo>
                    <a:cubicBezTo>
                      <a:pt x="120" y="96"/>
                      <a:pt x="123" y="95"/>
                      <a:pt x="126" y="94"/>
                    </a:cubicBezTo>
                    <a:cubicBezTo>
                      <a:pt x="140" y="89"/>
                      <a:pt x="150" y="76"/>
                      <a:pt x="150" y="60"/>
                    </a:cubicBezTo>
                    <a:cubicBezTo>
                      <a:pt x="150" y="40"/>
                      <a:pt x="134" y="24"/>
                      <a:pt x="115" y="24"/>
                    </a:cubicBezTo>
                    <a:close/>
                  </a:path>
                </a:pathLst>
              </a:custGeom>
              <a:grpFill/>
              <a:ln>
                <a:noFill/>
              </a:ln>
            </p:spPr>
            <p:txBody>
              <a:bodyPr/>
              <a:lstStyle/>
              <a:p>
                <a:pPr fontAlgn="auto">
                  <a:defRPr/>
                </a:pPr>
                <a:endParaRPr lang="en-AU" noProof="1"/>
              </a:p>
            </p:txBody>
          </p:sp>
          <p:sp>
            <p:nvSpPr>
              <p:cNvPr id="385" name="Freeform 351"/>
              <p:cNvSpPr/>
              <p:nvPr/>
            </p:nvSpPr>
            <p:spPr bwMode="auto">
              <a:xfrm>
                <a:off x="9377363" y="4875213"/>
                <a:ext cx="158750" cy="266700"/>
              </a:xfrm>
              <a:custGeom>
                <a:avLst/>
                <a:gdLst>
                  <a:gd name="T0" fmla="*/ 26 w 100"/>
                  <a:gd name="T1" fmla="*/ 0 h 168"/>
                  <a:gd name="T2" fmla="*/ 100 w 100"/>
                  <a:gd name="T3" fmla="*/ 0 h 168"/>
                  <a:gd name="T4" fmla="*/ 57 w 100"/>
                  <a:gd name="T5" fmla="*/ 66 h 168"/>
                  <a:gd name="T6" fmla="*/ 95 w 100"/>
                  <a:gd name="T7" fmla="*/ 66 h 168"/>
                  <a:gd name="T8" fmla="*/ 26 w 100"/>
                  <a:gd name="T9" fmla="*/ 168 h 168"/>
                  <a:gd name="T10" fmla="*/ 38 w 100"/>
                  <a:gd name="T11" fmla="*/ 102 h 168"/>
                  <a:gd name="T12" fmla="*/ 0 w 100"/>
                  <a:gd name="T13" fmla="*/ 102 h 168"/>
                  <a:gd name="T14" fmla="*/ 26 w 100"/>
                  <a:gd name="T15" fmla="*/ 0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68">
                    <a:moveTo>
                      <a:pt x="26" y="0"/>
                    </a:moveTo>
                    <a:lnTo>
                      <a:pt x="100" y="0"/>
                    </a:lnTo>
                    <a:lnTo>
                      <a:pt x="57" y="66"/>
                    </a:lnTo>
                    <a:lnTo>
                      <a:pt x="95" y="66"/>
                    </a:lnTo>
                    <a:lnTo>
                      <a:pt x="26" y="168"/>
                    </a:lnTo>
                    <a:lnTo>
                      <a:pt x="38" y="102"/>
                    </a:lnTo>
                    <a:lnTo>
                      <a:pt x="0" y="102"/>
                    </a:lnTo>
                    <a:lnTo>
                      <a:pt x="26" y="0"/>
                    </a:lnTo>
                    <a:close/>
                  </a:path>
                </a:pathLst>
              </a:custGeom>
              <a:grpFill/>
              <a:ln>
                <a:noFill/>
              </a:ln>
            </p:spPr>
            <p:txBody>
              <a:bodyPr/>
              <a:lstStyle/>
              <a:p>
                <a:pPr fontAlgn="auto">
                  <a:defRPr/>
                </a:pPr>
                <a:endParaRPr lang="en-AU" noProof="1"/>
              </a:p>
            </p:txBody>
          </p:sp>
        </p:grpSp>
        <p:grpSp>
          <p:nvGrpSpPr>
            <p:cNvPr id="295" name="Group 294"/>
            <p:cNvGrpSpPr/>
            <p:nvPr/>
          </p:nvGrpSpPr>
          <p:grpSpPr>
            <a:xfrm>
              <a:off x="818" y="3339"/>
              <a:ext cx="651" cy="610"/>
              <a:chOff x="9170988" y="3754438"/>
              <a:chExt cx="563563" cy="527051"/>
            </a:xfrm>
            <a:solidFill>
              <a:schemeClr val="bg1"/>
            </a:solidFill>
          </p:grpSpPr>
          <p:sp>
            <p:nvSpPr>
              <p:cNvPr id="296" name="Freeform 273"/>
              <p:cNvSpPr/>
              <p:nvPr/>
            </p:nvSpPr>
            <p:spPr bwMode="auto">
              <a:xfrm>
                <a:off x="9170988" y="3754438"/>
                <a:ext cx="563563" cy="361950"/>
              </a:xfrm>
              <a:custGeom>
                <a:avLst/>
                <a:gdLst>
                  <a:gd name="T0" fmla="*/ 115 w 150"/>
                  <a:gd name="T1" fmla="*/ 24 h 96"/>
                  <a:gd name="T2" fmla="*/ 109 w 150"/>
                  <a:gd name="T3" fmla="*/ 25 h 96"/>
                  <a:gd name="T4" fmla="*/ 71 w 150"/>
                  <a:gd name="T5" fmla="*/ 0 h 96"/>
                  <a:gd name="T6" fmla="*/ 31 w 150"/>
                  <a:gd name="T7" fmla="*/ 33 h 96"/>
                  <a:gd name="T8" fmla="*/ 0 w 150"/>
                  <a:gd name="T9" fmla="*/ 64 h 96"/>
                  <a:gd name="T10" fmla="*/ 22 w 150"/>
                  <a:gd name="T11" fmla="*/ 94 h 96"/>
                  <a:gd name="T12" fmla="*/ 31 w 150"/>
                  <a:gd name="T13" fmla="*/ 96 h 96"/>
                  <a:gd name="T14" fmla="*/ 48 w 150"/>
                  <a:gd name="T15" fmla="*/ 96 h 96"/>
                  <a:gd name="T16" fmla="*/ 53 w 150"/>
                  <a:gd name="T17" fmla="*/ 89 h 96"/>
                  <a:gd name="T18" fmla="*/ 49 w 150"/>
                  <a:gd name="T19" fmla="*/ 83 h 96"/>
                  <a:gd name="T20" fmla="*/ 31 w 150"/>
                  <a:gd name="T21" fmla="*/ 83 h 96"/>
                  <a:gd name="T22" fmla="*/ 26 w 150"/>
                  <a:gd name="T23" fmla="*/ 83 h 96"/>
                  <a:gd name="T24" fmla="*/ 12 w 150"/>
                  <a:gd name="T25" fmla="*/ 64 h 96"/>
                  <a:gd name="T26" fmla="*/ 32 w 150"/>
                  <a:gd name="T27" fmla="*/ 45 h 96"/>
                  <a:gd name="T28" fmla="*/ 36 w 150"/>
                  <a:gd name="T29" fmla="*/ 45 h 96"/>
                  <a:gd name="T30" fmla="*/ 43 w 150"/>
                  <a:gd name="T31" fmla="*/ 47 h 96"/>
                  <a:gd name="T32" fmla="*/ 43 w 150"/>
                  <a:gd name="T33" fmla="*/ 40 h 96"/>
                  <a:gd name="T34" fmla="*/ 71 w 150"/>
                  <a:gd name="T35" fmla="*/ 12 h 96"/>
                  <a:gd name="T36" fmla="*/ 99 w 150"/>
                  <a:gd name="T37" fmla="*/ 34 h 96"/>
                  <a:gd name="T38" fmla="*/ 101 w 150"/>
                  <a:gd name="T39" fmla="*/ 40 h 96"/>
                  <a:gd name="T40" fmla="*/ 107 w 150"/>
                  <a:gd name="T41" fmla="*/ 38 h 96"/>
                  <a:gd name="T42" fmla="*/ 115 w 150"/>
                  <a:gd name="T43" fmla="*/ 36 h 96"/>
                  <a:gd name="T44" fmla="*/ 138 w 150"/>
                  <a:gd name="T45" fmla="*/ 60 h 96"/>
                  <a:gd name="T46" fmla="*/ 122 w 150"/>
                  <a:gd name="T47" fmla="*/ 82 h 96"/>
                  <a:gd name="T48" fmla="*/ 116 w 150"/>
                  <a:gd name="T49" fmla="*/ 83 h 96"/>
                  <a:gd name="T50" fmla="*/ 101 w 150"/>
                  <a:gd name="T51" fmla="*/ 83 h 96"/>
                  <a:gd name="T52" fmla="*/ 98 w 150"/>
                  <a:gd name="T53" fmla="*/ 89 h 96"/>
                  <a:gd name="T54" fmla="*/ 103 w 150"/>
                  <a:gd name="T55" fmla="*/ 96 h 96"/>
                  <a:gd name="T56" fmla="*/ 116 w 150"/>
                  <a:gd name="T57" fmla="*/ 96 h 96"/>
                  <a:gd name="T58" fmla="*/ 126 w 150"/>
                  <a:gd name="T59" fmla="*/ 94 h 96"/>
                  <a:gd name="T60" fmla="*/ 150 w 150"/>
                  <a:gd name="T61" fmla="*/ 60 h 96"/>
                  <a:gd name="T62" fmla="*/ 115 w 150"/>
                  <a:gd name="T63"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 h="96">
                    <a:moveTo>
                      <a:pt x="115" y="24"/>
                    </a:moveTo>
                    <a:cubicBezTo>
                      <a:pt x="113" y="24"/>
                      <a:pt x="111" y="25"/>
                      <a:pt x="109" y="25"/>
                    </a:cubicBezTo>
                    <a:cubicBezTo>
                      <a:pt x="103" y="10"/>
                      <a:pt x="88" y="0"/>
                      <a:pt x="71" y="0"/>
                    </a:cubicBezTo>
                    <a:cubicBezTo>
                      <a:pt x="52" y="0"/>
                      <a:pt x="35" y="14"/>
                      <a:pt x="31" y="33"/>
                    </a:cubicBezTo>
                    <a:cubicBezTo>
                      <a:pt x="14" y="33"/>
                      <a:pt x="0" y="47"/>
                      <a:pt x="0" y="64"/>
                    </a:cubicBezTo>
                    <a:cubicBezTo>
                      <a:pt x="0" y="78"/>
                      <a:pt x="9" y="90"/>
                      <a:pt x="22" y="94"/>
                    </a:cubicBezTo>
                    <a:cubicBezTo>
                      <a:pt x="25" y="95"/>
                      <a:pt x="28" y="96"/>
                      <a:pt x="31" y="96"/>
                    </a:cubicBezTo>
                    <a:cubicBezTo>
                      <a:pt x="48" y="96"/>
                      <a:pt x="48" y="96"/>
                      <a:pt x="48" y="96"/>
                    </a:cubicBezTo>
                    <a:cubicBezTo>
                      <a:pt x="51" y="95"/>
                      <a:pt x="53" y="92"/>
                      <a:pt x="53" y="89"/>
                    </a:cubicBezTo>
                    <a:cubicBezTo>
                      <a:pt x="53" y="87"/>
                      <a:pt x="51" y="84"/>
                      <a:pt x="49" y="83"/>
                    </a:cubicBezTo>
                    <a:cubicBezTo>
                      <a:pt x="31" y="83"/>
                      <a:pt x="31" y="83"/>
                      <a:pt x="31" y="83"/>
                    </a:cubicBezTo>
                    <a:cubicBezTo>
                      <a:pt x="29" y="83"/>
                      <a:pt x="28" y="83"/>
                      <a:pt x="26" y="83"/>
                    </a:cubicBezTo>
                    <a:cubicBezTo>
                      <a:pt x="18" y="80"/>
                      <a:pt x="12" y="73"/>
                      <a:pt x="12" y="64"/>
                    </a:cubicBezTo>
                    <a:cubicBezTo>
                      <a:pt x="12" y="54"/>
                      <a:pt x="21" y="45"/>
                      <a:pt x="32" y="45"/>
                    </a:cubicBezTo>
                    <a:cubicBezTo>
                      <a:pt x="33" y="45"/>
                      <a:pt x="34" y="45"/>
                      <a:pt x="36" y="45"/>
                    </a:cubicBezTo>
                    <a:cubicBezTo>
                      <a:pt x="43" y="47"/>
                      <a:pt x="43" y="47"/>
                      <a:pt x="43" y="47"/>
                    </a:cubicBezTo>
                    <a:cubicBezTo>
                      <a:pt x="43" y="40"/>
                      <a:pt x="43" y="40"/>
                      <a:pt x="43" y="40"/>
                    </a:cubicBezTo>
                    <a:cubicBezTo>
                      <a:pt x="43" y="24"/>
                      <a:pt x="56" y="12"/>
                      <a:pt x="71" y="12"/>
                    </a:cubicBezTo>
                    <a:cubicBezTo>
                      <a:pt x="85" y="12"/>
                      <a:pt x="96" y="21"/>
                      <a:pt x="99" y="34"/>
                    </a:cubicBezTo>
                    <a:cubicBezTo>
                      <a:pt x="101" y="40"/>
                      <a:pt x="101" y="40"/>
                      <a:pt x="101" y="40"/>
                    </a:cubicBezTo>
                    <a:cubicBezTo>
                      <a:pt x="107" y="38"/>
                      <a:pt x="107" y="38"/>
                      <a:pt x="107" y="38"/>
                    </a:cubicBezTo>
                    <a:cubicBezTo>
                      <a:pt x="110" y="37"/>
                      <a:pt x="112" y="36"/>
                      <a:pt x="115" y="36"/>
                    </a:cubicBezTo>
                    <a:cubicBezTo>
                      <a:pt x="128" y="36"/>
                      <a:pt x="138" y="47"/>
                      <a:pt x="138" y="60"/>
                    </a:cubicBezTo>
                    <a:cubicBezTo>
                      <a:pt x="138" y="70"/>
                      <a:pt x="132" y="79"/>
                      <a:pt x="122" y="82"/>
                    </a:cubicBezTo>
                    <a:cubicBezTo>
                      <a:pt x="120" y="83"/>
                      <a:pt x="118" y="83"/>
                      <a:pt x="116" y="83"/>
                    </a:cubicBezTo>
                    <a:cubicBezTo>
                      <a:pt x="101" y="83"/>
                      <a:pt x="101" y="83"/>
                      <a:pt x="101" y="83"/>
                    </a:cubicBezTo>
                    <a:cubicBezTo>
                      <a:pt x="99" y="84"/>
                      <a:pt x="98" y="87"/>
                      <a:pt x="98" y="89"/>
                    </a:cubicBezTo>
                    <a:cubicBezTo>
                      <a:pt x="98" y="92"/>
                      <a:pt x="100" y="95"/>
                      <a:pt x="103" y="96"/>
                    </a:cubicBezTo>
                    <a:cubicBezTo>
                      <a:pt x="116" y="96"/>
                      <a:pt x="116" y="96"/>
                      <a:pt x="116" y="96"/>
                    </a:cubicBezTo>
                    <a:cubicBezTo>
                      <a:pt x="120" y="96"/>
                      <a:pt x="123" y="95"/>
                      <a:pt x="126" y="94"/>
                    </a:cubicBezTo>
                    <a:cubicBezTo>
                      <a:pt x="140" y="89"/>
                      <a:pt x="150" y="76"/>
                      <a:pt x="150" y="60"/>
                    </a:cubicBezTo>
                    <a:cubicBezTo>
                      <a:pt x="150" y="40"/>
                      <a:pt x="134" y="24"/>
                      <a:pt x="115" y="24"/>
                    </a:cubicBezTo>
                    <a:close/>
                  </a:path>
                </a:pathLst>
              </a:custGeom>
              <a:grpFill/>
              <a:ln>
                <a:noFill/>
              </a:ln>
            </p:spPr>
            <p:txBody>
              <a:bodyPr/>
              <a:lstStyle/>
              <a:p>
                <a:pPr fontAlgn="auto">
                  <a:defRPr/>
                </a:pPr>
                <a:endParaRPr lang="en-AU" noProof="1"/>
              </a:p>
            </p:txBody>
          </p:sp>
          <p:sp>
            <p:nvSpPr>
              <p:cNvPr id="297" name="Freeform 274"/>
              <p:cNvSpPr/>
              <p:nvPr/>
            </p:nvSpPr>
            <p:spPr bwMode="auto">
              <a:xfrm>
                <a:off x="9429751" y="4122738"/>
                <a:ext cx="60325" cy="49213"/>
              </a:xfrm>
              <a:custGeom>
                <a:avLst/>
                <a:gdLst>
                  <a:gd name="T0" fmla="*/ 8 w 16"/>
                  <a:gd name="T1" fmla="*/ 0 h 13"/>
                  <a:gd name="T2" fmla="*/ 7 w 16"/>
                  <a:gd name="T3" fmla="*/ 13 h 13"/>
                  <a:gd name="T4" fmla="*/ 8 w 16"/>
                  <a:gd name="T5" fmla="*/ 0 h 13"/>
                </a:gdLst>
                <a:ahLst/>
                <a:cxnLst>
                  <a:cxn ang="0">
                    <a:pos x="T0" y="T1"/>
                  </a:cxn>
                  <a:cxn ang="0">
                    <a:pos x="T2" y="T3"/>
                  </a:cxn>
                  <a:cxn ang="0">
                    <a:pos x="T4" y="T5"/>
                  </a:cxn>
                </a:cxnLst>
                <a:rect l="0" t="0" r="r" b="b"/>
                <a:pathLst>
                  <a:path w="16" h="13">
                    <a:moveTo>
                      <a:pt x="8" y="0"/>
                    </a:moveTo>
                    <a:cubicBezTo>
                      <a:pt x="4" y="4"/>
                      <a:pt x="0" y="13"/>
                      <a:pt x="7" y="13"/>
                    </a:cubicBezTo>
                    <a:cubicBezTo>
                      <a:pt x="16" y="13"/>
                      <a:pt x="11" y="4"/>
                      <a:pt x="8" y="0"/>
                    </a:cubicBezTo>
                    <a:close/>
                  </a:path>
                </a:pathLst>
              </a:custGeom>
              <a:grpFill/>
              <a:ln>
                <a:noFill/>
              </a:ln>
            </p:spPr>
            <p:txBody>
              <a:bodyPr/>
              <a:lstStyle/>
              <a:p>
                <a:pPr fontAlgn="auto">
                  <a:defRPr/>
                </a:pPr>
                <a:endParaRPr lang="en-AU" noProof="1"/>
              </a:p>
            </p:txBody>
          </p:sp>
          <p:sp>
            <p:nvSpPr>
              <p:cNvPr id="298" name="Freeform 275"/>
              <p:cNvSpPr/>
              <p:nvPr/>
            </p:nvSpPr>
            <p:spPr bwMode="auto">
              <a:xfrm>
                <a:off x="9429751" y="4229101"/>
                <a:ext cx="60325" cy="52388"/>
              </a:xfrm>
              <a:custGeom>
                <a:avLst/>
                <a:gdLst>
                  <a:gd name="T0" fmla="*/ 8 w 16"/>
                  <a:gd name="T1" fmla="*/ 0 h 14"/>
                  <a:gd name="T2" fmla="*/ 7 w 16"/>
                  <a:gd name="T3" fmla="*/ 14 h 14"/>
                  <a:gd name="T4" fmla="*/ 8 w 16"/>
                  <a:gd name="T5" fmla="*/ 0 h 14"/>
                </a:gdLst>
                <a:ahLst/>
                <a:cxnLst>
                  <a:cxn ang="0">
                    <a:pos x="T0" y="T1"/>
                  </a:cxn>
                  <a:cxn ang="0">
                    <a:pos x="T2" y="T3"/>
                  </a:cxn>
                  <a:cxn ang="0">
                    <a:pos x="T4" y="T5"/>
                  </a:cxn>
                </a:cxnLst>
                <a:rect l="0" t="0" r="r" b="b"/>
                <a:pathLst>
                  <a:path w="16" h="14">
                    <a:moveTo>
                      <a:pt x="8" y="0"/>
                    </a:moveTo>
                    <a:cubicBezTo>
                      <a:pt x="4" y="4"/>
                      <a:pt x="0" y="13"/>
                      <a:pt x="7" y="14"/>
                    </a:cubicBezTo>
                    <a:cubicBezTo>
                      <a:pt x="16" y="14"/>
                      <a:pt x="11" y="4"/>
                      <a:pt x="8" y="0"/>
                    </a:cubicBezTo>
                    <a:close/>
                  </a:path>
                </a:pathLst>
              </a:custGeom>
              <a:grpFill/>
              <a:ln>
                <a:noFill/>
              </a:ln>
            </p:spPr>
            <p:txBody>
              <a:bodyPr/>
              <a:lstStyle/>
              <a:p>
                <a:pPr fontAlgn="auto">
                  <a:defRPr/>
                </a:pPr>
                <a:endParaRPr lang="en-AU" noProof="1"/>
              </a:p>
            </p:txBody>
          </p:sp>
          <p:sp>
            <p:nvSpPr>
              <p:cNvPr id="299" name="Freeform 276"/>
              <p:cNvSpPr/>
              <p:nvPr/>
            </p:nvSpPr>
            <p:spPr bwMode="auto">
              <a:xfrm>
                <a:off x="9336088" y="4175126"/>
                <a:ext cx="60325" cy="53975"/>
              </a:xfrm>
              <a:custGeom>
                <a:avLst/>
                <a:gdLst>
                  <a:gd name="T0" fmla="*/ 8 w 16"/>
                  <a:gd name="T1" fmla="*/ 0 h 14"/>
                  <a:gd name="T2" fmla="*/ 8 w 16"/>
                  <a:gd name="T3" fmla="*/ 14 h 14"/>
                  <a:gd name="T4" fmla="*/ 8 w 16"/>
                  <a:gd name="T5" fmla="*/ 0 h 14"/>
                </a:gdLst>
                <a:ahLst/>
                <a:cxnLst>
                  <a:cxn ang="0">
                    <a:pos x="T0" y="T1"/>
                  </a:cxn>
                  <a:cxn ang="0">
                    <a:pos x="T2" y="T3"/>
                  </a:cxn>
                  <a:cxn ang="0">
                    <a:pos x="T4" y="T5"/>
                  </a:cxn>
                </a:cxnLst>
                <a:rect l="0" t="0" r="r" b="b"/>
                <a:pathLst>
                  <a:path w="16" h="14">
                    <a:moveTo>
                      <a:pt x="8" y="0"/>
                    </a:moveTo>
                    <a:cubicBezTo>
                      <a:pt x="4" y="4"/>
                      <a:pt x="0" y="13"/>
                      <a:pt x="8" y="14"/>
                    </a:cubicBezTo>
                    <a:cubicBezTo>
                      <a:pt x="16" y="14"/>
                      <a:pt x="11" y="4"/>
                      <a:pt x="8" y="0"/>
                    </a:cubicBezTo>
                    <a:close/>
                  </a:path>
                </a:pathLst>
              </a:custGeom>
              <a:grpFill/>
              <a:ln>
                <a:noFill/>
              </a:ln>
            </p:spPr>
            <p:txBody>
              <a:bodyPr/>
              <a:lstStyle/>
              <a:p>
                <a:pPr fontAlgn="auto">
                  <a:defRPr/>
                </a:pPr>
                <a:endParaRPr lang="en-AU" noProof="1"/>
              </a:p>
            </p:txBody>
          </p:sp>
          <p:sp>
            <p:nvSpPr>
              <p:cNvPr id="300" name="Freeform 277"/>
              <p:cNvSpPr/>
              <p:nvPr/>
            </p:nvSpPr>
            <p:spPr bwMode="auto">
              <a:xfrm>
                <a:off x="9525001" y="4175126"/>
                <a:ext cx="60325" cy="53975"/>
              </a:xfrm>
              <a:custGeom>
                <a:avLst/>
                <a:gdLst>
                  <a:gd name="T0" fmla="*/ 7 w 16"/>
                  <a:gd name="T1" fmla="*/ 0 h 14"/>
                  <a:gd name="T2" fmla="*/ 7 w 16"/>
                  <a:gd name="T3" fmla="*/ 14 h 14"/>
                  <a:gd name="T4" fmla="*/ 7 w 16"/>
                  <a:gd name="T5" fmla="*/ 0 h 14"/>
                </a:gdLst>
                <a:ahLst/>
                <a:cxnLst>
                  <a:cxn ang="0">
                    <a:pos x="T0" y="T1"/>
                  </a:cxn>
                  <a:cxn ang="0">
                    <a:pos x="T2" y="T3"/>
                  </a:cxn>
                  <a:cxn ang="0">
                    <a:pos x="T4" y="T5"/>
                  </a:cxn>
                </a:cxnLst>
                <a:rect l="0" t="0" r="r" b="b"/>
                <a:pathLst>
                  <a:path w="16" h="14">
                    <a:moveTo>
                      <a:pt x="7" y="0"/>
                    </a:moveTo>
                    <a:cubicBezTo>
                      <a:pt x="4" y="4"/>
                      <a:pt x="0" y="13"/>
                      <a:pt x="7" y="14"/>
                    </a:cubicBezTo>
                    <a:cubicBezTo>
                      <a:pt x="16" y="14"/>
                      <a:pt x="11" y="4"/>
                      <a:pt x="7" y="0"/>
                    </a:cubicBezTo>
                    <a:close/>
                  </a:path>
                </a:pathLst>
              </a:custGeom>
              <a:grpFill/>
              <a:ln>
                <a:noFill/>
              </a:ln>
            </p:spPr>
            <p:txBody>
              <a:bodyPr/>
              <a:lstStyle/>
              <a:p>
                <a:pPr fontAlgn="auto">
                  <a:defRPr/>
                </a:pPr>
                <a:endParaRPr lang="en-AU" noProof="1"/>
              </a:p>
            </p:txBody>
          </p:sp>
        </p:grpSp>
        <p:sp>
          <p:nvSpPr>
            <p:cNvPr id="49215" name="Freeform 393"/>
            <p:cNvSpPr>
              <a:spLocks noEditPoints="1" noChangeArrowheads="1"/>
            </p:cNvSpPr>
            <p:nvPr/>
          </p:nvSpPr>
          <p:spPr bwMode="auto">
            <a:xfrm>
              <a:off x="3928" y="3424"/>
              <a:ext cx="587" cy="366"/>
            </a:xfrm>
            <a:custGeom>
              <a:avLst/>
              <a:gdLst>
                <a:gd name="T0" fmla="*/ 353505 w 150"/>
                <a:gd name="T1" fmla="*/ 77721 h 96"/>
                <a:gd name="T2" fmla="*/ 334899 w 150"/>
                <a:gd name="T3" fmla="*/ 80830 h 96"/>
                <a:gd name="T4" fmla="*/ 220165 w 150"/>
                <a:gd name="T5" fmla="*/ 0 h 96"/>
                <a:gd name="T6" fmla="*/ 96129 w 150"/>
                <a:gd name="T7" fmla="*/ 105701 h 96"/>
                <a:gd name="T8" fmla="*/ 0 w 150"/>
                <a:gd name="T9" fmla="*/ 202076 h 96"/>
                <a:gd name="T10" fmla="*/ 68220 w 150"/>
                <a:gd name="T11" fmla="*/ 295341 h 96"/>
                <a:gd name="T12" fmla="*/ 93028 w 150"/>
                <a:gd name="T13" fmla="*/ 298450 h 96"/>
                <a:gd name="T14" fmla="*/ 359707 w 150"/>
                <a:gd name="T15" fmla="*/ 298450 h 96"/>
                <a:gd name="T16" fmla="*/ 387615 w 150"/>
                <a:gd name="T17" fmla="*/ 295341 h 96"/>
                <a:gd name="T18" fmla="*/ 465138 w 150"/>
                <a:gd name="T19" fmla="*/ 189640 h 96"/>
                <a:gd name="T20" fmla="*/ 353505 w 150"/>
                <a:gd name="T21" fmla="*/ 77721 h 96"/>
                <a:gd name="T22" fmla="*/ 235670 w 150"/>
                <a:gd name="T23" fmla="*/ 49742 h 96"/>
                <a:gd name="T24" fmla="*/ 145743 w 150"/>
                <a:gd name="T25" fmla="*/ 133681 h 96"/>
                <a:gd name="T26" fmla="*/ 145743 w 150"/>
                <a:gd name="T27" fmla="*/ 158552 h 96"/>
                <a:gd name="T28" fmla="*/ 124037 w 150"/>
                <a:gd name="T29" fmla="*/ 152334 h 96"/>
                <a:gd name="T30" fmla="*/ 111633 w 150"/>
                <a:gd name="T31" fmla="*/ 152334 h 96"/>
                <a:gd name="T32" fmla="*/ 52716 w 150"/>
                <a:gd name="T33" fmla="*/ 211402 h 96"/>
                <a:gd name="T34" fmla="*/ 74422 w 150"/>
                <a:gd name="T35" fmla="*/ 258035 h 96"/>
                <a:gd name="T36" fmla="*/ 37211 w 150"/>
                <a:gd name="T37" fmla="*/ 202076 h 96"/>
                <a:gd name="T38" fmla="*/ 96129 w 150"/>
                <a:gd name="T39" fmla="*/ 143007 h 96"/>
                <a:gd name="T40" fmla="*/ 108532 w 150"/>
                <a:gd name="T41" fmla="*/ 143007 h 96"/>
                <a:gd name="T42" fmla="*/ 130239 w 150"/>
                <a:gd name="T43" fmla="*/ 149225 h 96"/>
                <a:gd name="T44" fmla="*/ 130239 w 150"/>
                <a:gd name="T45" fmla="*/ 124354 h 96"/>
                <a:gd name="T46" fmla="*/ 220165 w 150"/>
                <a:gd name="T47" fmla="*/ 37306 h 96"/>
                <a:gd name="T48" fmla="*/ 272881 w 150"/>
                <a:gd name="T49" fmla="*/ 55959 h 96"/>
                <a:gd name="T50" fmla="*/ 235670 w 150"/>
                <a:gd name="T51" fmla="*/ 49742 h 96"/>
                <a:gd name="T52" fmla="*/ 369009 w 150"/>
                <a:gd name="T53" fmla="*/ 124354 h 96"/>
                <a:gd name="T54" fmla="*/ 344202 w 150"/>
                <a:gd name="T55" fmla="*/ 130572 h 96"/>
                <a:gd name="T56" fmla="*/ 325597 w 150"/>
                <a:gd name="T57" fmla="*/ 136790 h 96"/>
                <a:gd name="T58" fmla="*/ 322496 w 150"/>
                <a:gd name="T59" fmla="*/ 124354 h 96"/>
                <a:gd name="T60" fmla="*/ 328698 w 150"/>
                <a:gd name="T61" fmla="*/ 121245 h 96"/>
                <a:gd name="T62" fmla="*/ 353505 w 150"/>
                <a:gd name="T63" fmla="*/ 115028 h 96"/>
                <a:gd name="T64" fmla="*/ 400019 w 150"/>
                <a:gd name="T65" fmla="*/ 130572 h 96"/>
                <a:gd name="T66" fmla="*/ 369009 w 150"/>
                <a:gd name="T67" fmla="*/ 124354 h 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0" h="96">
                  <a:moveTo>
                    <a:pt x="114" y="25"/>
                  </a:moveTo>
                  <a:cubicBezTo>
                    <a:pt x="112" y="25"/>
                    <a:pt x="110" y="25"/>
                    <a:pt x="108" y="26"/>
                  </a:cubicBezTo>
                  <a:cubicBezTo>
                    <a:pt x="102" y="11"/>
                    <a:pt x="87" y="0"/>
                    <a:pt x="71" y="0"/>
                  </a:cubicBezTo>
                  <a:cubicBezTo>
                    <a:pt x="51" y="0"/>
                    <a:pt x="34" y="15"/>
                    <a:pt x="31" y="34"/>
                  </a:cubicBezTo>
                  <a:cubicBezTo>
                    <a:pt x="14" y="34"/>
                    <a:pt x="0" y="48"/>
                    <a:pt x="0" y="65"/>
                  </a:cubicBezTo>
                  <a:cubicBezTo>
                    <a:pt x="0" y="79"/>
                    <a:pt x="9" y="91"/>
                    <a:pt x="22" y="95"/>
                  </a:cubicBezTo>
                  <a:cubicBezTo>
                    <a:pt x="25" y="96"/>
                    <a:pt x="27" y="96"/>
                    <a:pt x="30" y="96"/>
                  </a:cubicBezTo>
                  <a:cubicBezTo>
                    <a:pt x="116" y="96"/>
                    <a:pt x="116" y="96"/>
                    <a:pt x="116" y="96"/>
                  </a:cubicBezTo>
                  <a:cubicBezTo>
                    <a:pt x="119" y="96"/>
                    <a:pt x="122" y="96"/>
                    <a:pt x="125" y="95"/>
                  </a:cubicBezTo>
                  <a:cubicBezTo>
                    <a:pt x="140" y="90"/>
                    <a:pt x="150" y="76"/>
                    <a:pt x="150" y="61"/>
                  </a:cubicBezTo>
                  <a:cubicBezTo>
                    <a:pt x="150" y="41"/>
                    <a:pt x="134" y="25"/>
                    <a:pt x="114" y="25"/>
                  </a:cubicBezTo>
                  <a:close/>
                  <a:moveTo>
                    <a:pt x="76" y="16"/>
                  </a:moveTo>
                  <a:cubicBezTo>
                    <a:pt x="60" y="16"/>
                    <a:pt x="48" y="28"/>
                    <a:pt x="47" y="43"/>
                  </a:cubicBezTo>
                  <a:cubicBezTo>
                    <a:pt x="47" y="51"/>
                    <a:pt x="47" y="51"/>
                    <a:pt x="47" y="51"/>
                  </a:cubicBezTo>
                  <a:cubicBezTo>
                    <a:pt x="40" y="49"/>
                    <a:pt x="40" y="49"/>
                    <a:pt x="40" y="49"/>
                  </a:cubicBezTo>
                  <a:cubicBezTo>
                    <a:pt x="39" y="49"/>
                    <a:pt x="37" y="49"/>
                    <a:pt x="36" y="49"/>
                  </a:cubicBezTo>
                  <a:cubicBezTo>
                    <a:pt x="25" y="49"/>
                    <a:pt x="17" y="57"/>
                    <a:pt x="17" y="68"/>
                  </a:cubicBezTo>
                  <a:cubicBezTo>
                    <a:pt x="17" y="74"/>
                    <a:pt x="19" y="79"/>
                    <a:pt x="24" y="83"/>
                  </a:cubicBezTo>
                  <a:cubicBezTo>
                    <a:pt x="17" y="80"/>
                    <a:pt x="12" y="73"/>
                    <a:pt x="12" y="65"/>
                  </a:cubicBezTo>
                  <a:cubicBezTo>
                    <a:pt x="12" y="54"/>
                    <a:pt x="20" y="46"/>
                    <a:pt x="31" y="46"/>
                  </a:cubicBezTo>
                  <a:cubicBezTo>
                    <a:pt x="32" y="46"/>
                    <a:pt x="34" y="46"/>
                    <a:pt x="35" y="46"/>
                  </a:cubicBezTo>
                  <a:cubicBezTo>
                    <a:pt x="42" y="48"/>
                    <a:pt x="42" y="48"/>
                    <a:pt x="42" y="48"/>
                  </a:cubicBezTo>
                  <a:cubicBezTo>
                    <a:pt x="42" y="40"/>
                    <a:pt x="42" y="40"/>
                    <a:pt x="42" y="40"/>
                  </a:cubicBezTo>
                  <a:cubicBezTo>
                    <a:pt x="42" y="25"/>
                    <a:pt x="55" y="12"/>
                    <a:pt x="71" y="12"/>
                  </a:cubicBezTo>
                  <a:cubicBezTo>
                    <a:pt x="77" y="12"/>
                    <a:pt x="83" y="15"/>
                    <a:pt x="88" y="18"/>
                  </a:cubicBezTo>
                  <a:cubicBezTo>
                    <a:pt x="84" y="17"/>
                    <a:pt x="80" y="16"/>
                    <a:pt x="76" y="16"/>
                  </a:cubicBezTo>
                  <a:close/>
                  <a:moveTo>
                    <a:pt x="119" y="40"/>
                  </a:moveTo>
                  <a:cubicBezTo>
                    <a:pt x="117" y="40"/>
                    <a:pt x="114" y="41"/>
                    <a:pt x="111" y="42"/>
                  </a:cubicBezTo>
                  <a:cubicBezTo>
                    <a:pt x="105" y="44"/>
                    <a:pt x="105" y="44"/>
                    <a:pt x="105" y="44"/>
                  </a:cubicBezTo>
                  <a:cubicBezTo>
                    <a:pt x="104" y="40"/>
                    <a:pt x="104" y="40"/>
                    <a:pt x="104" y="40"/>
                  </a:cubicBezTo>
                  <a:cubicBezTo>
                    <a:pt x="106" y="39"/>
                    <a:pt x="106" y="39"/>
                    <a:pt x="106" y="39"/>
                  </a:cubicBezTo>
                  <a:cubicBezTo>
                    <a:pt x="109" y="38"/>
                    <a:pt x="111" y="37"/>
                    <a:pt x="114" y="37"/>
                  </a:cubicBezTo>
                  <a:cubicBezTo>
                    <a:pt x="120" y="37"/>
                    <a:pt x="125" y="39"/>
                    <a:pt x="129" y="42"/>
                  </a:cubicBezTo>
                  <a:cubicBezTo>
                    <a:pt x="126" y="41"/>
                    <a:pt x="123" y="40"/>
                    <a:pt x="119" y="4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69"/>
          <p:cNvSpPr/>
          <p:nvPr/>
        </p:nvSpPr>
        <p:spPr>
          <a:xfrm>
            <a:off x="-16510" y="4063365"/>
            <a:ext cx="9160510" cy="1080135"/>
          </a:xfrm>
          <a:prstGeom prst="rect">
            <a:avLst/>
          </a:prstGeom>
          <a:solidFill>
            <a:srgbClr val="709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标题 1"/>
          <p:cNvSpPr txBox="1"/>
          <p:nvPr/>
        </p:nvSpPr>
        <p:spPr>
          <a:xfrm>
            <a:off x="1128395" y="267335"/>
            <a:ext cx="4968875" cy="641350"/>
          </a:xfrm>
          <a:prstGeom prst="rect">
            <a:avLst/>
          </a:prstGeom>
        </p:spPr>
        <p:txBody>
          <a:bodyPr/>
          <a:lstStyle>
            <a:lvl1pPr algn="l" rtl="0" eaLnBrk="0" fontAlgn="base" hangingPunct="0">
              <a:spcBef>
                <a:spcPct val="0"/>
              </a:spcBef>
              <a:spcAft>
                <a:spcPct val="0"/>
              </a:spcAft>
              <a:defRPr sz="3200" kern="1200">
                <a:solidFill>
                  <a:schemeClr val="tx1"/>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solidFill>
                  <a:srgbClr val="002D80"/>
                </a:solidFill>
                <a:latin typeface="微软雅黑" panose="020B0503020204020204" pitchFamily="34" charset="-122"/>
                <a:ea typeface="微软雅黑" panose="020B0503020204020204" pitchFamily="34" charset="-122"/>
              </a:rPr>
              <a:t>气候变化的成因</a:t>
            </a:r>
          </a:p>
        </p:txBody>
      </p:sp>
      <p:sp>
        <p:nvSpPr>
          <p:cNvPr id="2" name="内容占位符 2"/>
          <p:cNvSpPr>
            <a:spLocks noGrp="1"/>
          </p:cNvSpPr>
          <p:nvPr/>
        </p:nvSpPr>
        <p:spPr>
          <a:xfrm>
            <a:off x="341630" y="4371975"/>
            <a:ext cx="8748395" cy="932180"/>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26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latinLnBrk="0">
              <a:lnSpc>
                <a:spcPts val="2600"/>
              </a:lnSpc>
              <a:spcBef>
                <a:spcPts val="0"/>
              </a:spcBef>
              <a:buFont typeface="Wingdings" panose="05000000000000000000" charset="0"/>
              <a:buNone/>
            </a:pPr>
            <a:r>
              <a:rPr sz="2000" b="1">
                <a:solidFill>
                  <a:schemeClr val="bg1"/>
                </a:solidFill>
                <a:cs typeface="微软雅黑" panose="020B0503020204020204" pitchFamily="34" charset="-122"/>
              </a:rPr>
              <a:t>关于“人类活动在全球变暖中究竟起到多大作用”，IPCC报告措辞的变化。</a:t>
            </a:r>
          </a:p>
        </p:txBody>
      </p:sp>
      <p:sp>
        <p:nvSpPr>
          <p:cNvPr id="10" name="燕尾形箭头 9"/>
          <p:cNvSpPr/>
          <p:nvPr>
            <p:custDataLst>
              <p:tags r:id="rId2"/>
            </p:custDataLst>
          </p:nvPr>
        </p:nvSpPr>
        <p:spPr>
          <a:xfrm>
            <a:off x="1340023" y="1925174"/>
            <a:ext cx="1491751" cy="880998"/>
          </a:xfrm>
          <a:prstGeom prst="notchedRightArrow">
            <a:avLst/>
          </a:prstGeom>
          <a:gradFill>
            <a:gsLst>
              <a:gs pos="16000">
                <a:schemeClr val="accent1">
                  <a:lumMod val="60000"/>
                  <a:lumOff val="40000"/>
                  <a:alpha val="100000"/>
                </a:schemeClr>
              </a:gs>
              <a:gs pos="100000">
                <a:schemeClr val="accent1">
                  <a:alpha val="100000"/>
                </a:schemeClr>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22691" tIns="61075" rIns="61075" bIns="30807"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190" b="1">
                <a:solidFill>
                  <a:schemeClr val="lt1"/>
                </a:solidFill>
                <a:latin typeface="微软雅黑" panose="020B0503020204020204" pitchFamily="34" charset="-122"/>
                <a:ea typeface="微软雅黑" panose="020B0503020204020204" pitchFamily="34" charset="-122"/>
                <a:cs typeface="+mn-ea"/>
                <a:sym typeface="+mn-ea"/>
              </a:rPr>
              <a:t>2001</a:t>
            </a:r>
          </a:p>
        </p:txBody>
      </p:sp>
      <p:sp>
        <p:nvSpPr>
          <p:cNvPr id="18" name="燕尾形箭头 17"/>
          <p:cNvSpPr/>
          <p:nvPr>
            <p:custDataLst>
              <p:tags r:id="rId3"/>
            </p:custDataLst>
          </p:nvPr>
        </p:nvSpPr>
        <p:spPr>
          <a:xfrm>
            <a:off x="2804750" y="1925174"/>
            <a:ext cx="1491751" cy="880998"/>
          </a:xfrm>
          <a:prstGeom prst="notchedRightArrow">
            <a:avLst/>
          </a:prstGeom>
          <a:gradFill>
            <a:gsLst>
              <a:gs pos="16000">
                <a:schemeClr val="accent2">
                  <a:lumMod val="60000"/>
                  <a:lumOff val="40000"/>
                  <a:alpha val="100000"/>
                </a:schemeClr>
              </a:gs>
              <a:gs pos="100000">
                <a:schemeClr val="accent2">
                  <a:alpha val="100000"/>
                </a:schemeClr>
              </a:gs>
            </a:gsLst>
            <a:lin ang="2700000" scaled="0"/>
          </a:gradFill>
          <a:ln>
            <a:noFill/>
          </a:ln>
          <a:effectLst>
            <a:outerShdw blurRad="63500" dist="635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22691" tIns="61075" rIns="61075" bIns="30807"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190" b="1">
                <a:solidFill>
                  <a:schemeClr val="lt1"/>
                </a:solidFill>
                <a:latin typeface="微软雅黑" panose="020B0503020204020204" pitchFamily="34" charset="-122"/>
                <a:ea typeface="微软雅黑" panose="020B0503020204020204" pitchFamily="34" charset="-122"/>
                <a:cs typeface="+mn-ea"/>
                <a:sym typeface="+mn-ea"/>
              </a:rPr>
              <a:t>2007</a:t>
            </a:r>
          </a:p>
        </p:txBody>
      </p:sp>
      <p:sp>
        <p:nvSpPr>
          <p:cNvPr id="19" name="矩形 18"/>
          <p:cNvSpPr/>
          <p:nvPr>
            <p:custDataLst>
              <p:tags r:id="rId4"/>
            </p:custDataLst>
          </p:nvPr>
        </p:nvSpPr>
        <p:spPr>
          <a:xfrm>
            <a:off x="1487167" y="707992"/>
            <a:ext cx="2294378" cy="546975"/>
          </a:xfrm>
          <a:prstGeom prst="rect">
            <a:avLst/>
          </a:prstGeom>
          <a:noFill/>
        </p:spPr>
        <p:txBody>
          <a:bodyPr wrap="square" lIns="0" tIns="0" rIns="0" bIns="0" rtlCol="0" anchor="b" anchorCtr="0">
            <a:noAutofit/>
          </a:bodyPr>
          <a:lstStyle/>
          <a:p>
            <a:pPr>
              <a:spcBef>
                <a:spcPct val="0"/>
              </a:spcBef>
              <a:spcAft>
                <a:spcPct val="0"/>
              </a:spcAft>
            </a:pPr>
            <a:r>
              <a:rPr lang="en-US" altLang="zh-CN" sz="1530" b="1">
                <a:solidFill>
                  <a:schemeClr val="accent1"/>
                </a:solidFill>
                <a:latin typeface="微软雅黑" panose="020B0503020204020204" pitchFamily="34" charset="-122"/>
                <a:ea typeface="微软雅黑" panose="020B0503020204020204" pitchFamily="34" charset="-122"/>
                <a:cs typeface="+mn-ea"/>
                <a:sym typeface="+mn-ea"/>
              </a:rPr>
              <a:t>IPCC AR3,2001</a:t>
            </a:r>
          </a:p>
        </p:txBody>
      </p:sp>
      <p:sp>
        <p:nvSpPr>
          <p:cNvPr id="20" name="矩形 19"/>
          <p:cNvSpPr/>
          <p:nvPr>
            <p:custDataLst>
              <p:tags r:id="rId5"/>
            </p:custDataLst>
          </p:nvPr>
        </p:nvSpPr>
        <p:spPr>
          <a:xfrm>
            <a:off x="1487167" y="1275506"/>
            <a:ext cx="2294378" cy="624265"/>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可能</a:t>
            </a:r>
          </a:p>
        </p:txBody>
      </p:sp>
      <p:sp>
        <p:nvSpPr>
          <p:cNvPr id="21" name="燕尾形箭头 20"/>
          <p:cNvSpPr/>
          <p:nvPr>
            <p:custDataLst>
              <p:tags r:id="rId6"/>
            </p:custDataLst>
          </p:nvPr>
        </p:nvSpPr>
        <p:spPr>
          <a:xfrm>
            <a:off x="4259207" y="1925174"/>
            <a:ext cx="1491751" cy="880998"/>
          </a:xfrm>
          <a:prstGeom prst="notchedRightArrow">
            <a:avLst/>
          </a:prstGeom>
          <a:gradFill>
            <a:gsLst>
              <a:gs pos="16000">
                <a:schemeClr val="accent1">
                  <a:lumMod val="60000"/>
                  <a:lumOff val="40000"/>
                  <a:alpha val="100000"/>
                </a:schemeClr>
              </a:gs>
              <a:gs pos="100000">
                <a:schemeClr val="accent1">
                  <a:alpha val="100000"/>
                </a:schemeClr>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22691" tIns="61075" rIns="61075" bIns="30807"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190" b="1">
                <a:solidFill>
                  <a:schemeClr val="lt1"/>
                </a:solidFill>
                <a:latin typeface="微软雅黑" panose="020B0503020204020204" pitchFamily="34" charset="-122"/>
                <a:ea typeface="微软雅黑" panose="020B0503020204020204" pitchFamily="34" charset="-122"/>
                <a:cs typeface="+mn-ea"/>
                <a:sym typeface="+mn-ea"/>
              </a:rPr>
              <a:t>2013</a:t>
            </a:r>
          </a:p>
        </p:txBody>
      </p:sp>
      <p:sp>
        <p:nvSpPr>
          <p:cNvPr id="22" name="燕尾形箭头 21"/>
          <p:cNvSpPr/>
          <p:nvPr>
            <p:custDataLst>
              <p:tags r:id="rId7"/>
            </p:custDataLst>
          </p:nvPr>
        </p:nvSpPr>
        <p:spPr>
          <a:xfrm>
            <a:off x="5723933" y="1925174"/>
            <a:ext cx="1491751" cy="880998"/>
          </a:xfrm>
          <a:prstGeom prst="notchedRightArrow">
            <a:avLst/>
          </a:prstGeom>
          <a:gradFill>
            <a:gsLst>
              <a:gs pos="16000">
                <a:schemeClr val="accent2">
                  <a:lumMod val="60000"/>
                  <a:lumOff val="40000"/>
                  <a:alpha val="100000"/>
                </a:schemeClr>
              </a:gs>
              <a:gs pos="100000">
                <a:schemeClr val="accent2">
                  <a:alpha val="100000"/>
                </a:schemeClr>
              </a:gs>
            </a:gsLst>
            <a:lin ang="2700000" scaled="0"/>
          </a:gradFill>
          <a:ln>
            <a:noFill/>
          </a:ln>
          <a:effectLst>
            <a:outerShdw blurRad="63500" dist="635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22691" tIns="61075" rIns="61075" bIns="30807"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1190" b="1">
                <a:solidFill>
                  <a:schemeClr val="lt1"/>
                </a:solidFill>
                <a:latin typeface="微软雅黑" panose="020B0503020204020204" pitchFamily="34" charset="-122"/>
                <a:ea typeface="微软雅黑" panose="020B0503020204020204" pitchFamily="34" charset="-122"/>
                <a:cs typeface="+mn-ea"/>
                <a:sym typeface="+mn-ea"/>
              </a:rPr>
              <a:t>2023</a:t>
            </a:r>
          </a:p>
        </p:txBody>
      </p:sp>
      <p:cxnSp>
        <p:nvCxnSpPr>
          <p:cNvPr id="23" name="直接连接符 22"/>
          <p:cNvCxnSpPr/>
          <p:nvPr>
            <p:custDataLst>
              <p:tags r:id="rId8"/>
            </p:custDataLst>
          </p:nvPr>
        </p:nvCxnSpPr>
        <p:spPr>
          <a:xfrm>
            <a:off x="1348131" y="981480"/>
            <a:ext cx="0" cy="1164393"/>
          </a:xfrm>
          <a:prstGeom prst="line">
            <a:avLst/>
          </a:prstGeom>
          <a:ln w="3175">
            <a:solidFill>
              <a:schemeClr val="accent1"/>
            </a:solidFill>
            <a:headEnd type="oval" w="sm" len="sm"/>
            <a:tailEnd type="none" w="sm" len="sm"/>
          </a:ln>
        </p:spPr>
        <p:style>
          <a:lnRef idx="2">
            <a:schemeClr val="accent1"/>
          </a:lnRef>
          <a:fillRef idx="0">
            <a:srgbClr val="FFFFFF"/>
          </a:fillRef>
          <a:effectRef idx="0">
            <a:srgbClr val="FFFFFF"/>
          </a:effectRef>
          <a:fontRef idx="minor">
            <a:schemeClr val="tx1"/>
          </a:fontRef>
        </p:style>
      </p:cxnSp>
      <p:sp>
        <p:nvSpPr>
          <p:cNvPr id="24" name="矩形 23"/>
          <p:cNvSpPr/>
          <p:nvPr>
            <p:custDataLst>
              <p:tags r:id="rId9"/>
            </p:custDataLst>
          </p:nvPr>
        </p:nvSpPr>
        <p:spPr>
          <a:xfrm>
            <a:off x="2955676" y="2805091"/>
            <a:ext cx="2294378" cy="546975"/>
          </a:xfrm>
          <a:prstGeom prst="rect">
            <a:avLst/>
          </a:prstGeom>
          <a:noFill/>
        </p:spPr>
        <p:txBody>
          <a:bodyPr wrap="square" lIns="0" tIns="0" rIns="0" bIns="0" rtlCol="0" anchor="b" anchorCtr="0">
            <a:noAutofit/>
          </a:bodyPr>
          <a:lstStyle/>
          <a:p>
            <a:pPr>
              <a:spcBef>
                <a:spcPct val="0"/>
              </a:spcBef>
              <a:spcAft>
                <a:spcPct val="0"/>
              </a:spcAft>
            </a:pPr>
            <a:r>
              <a:rPr lang="en-US" altLang="zh-CN" sz="1530" b="1">
                <a:solidFill>
                  <a:schemeClr val="accent2"/>
                </a:solidFill>
                <a:latin typeface="微软雅黑" panose="020B0503020204020204" pitchFamily="34" charset="-122"/>
                <a:ea typeface="微软雅黑" panose="020B0503020204020204" pitchFamily="34" charset="-122"/>
                <a:cs typeface="+mn-ea"/>
                <a:sym typeface="+mn-ea"/>
              </a:rPr>
              <a:t>IPCC AR4,2007</a:t>
            </a:r>
          </a:p>
        </p:txBody>
      </p:sp>
      <p:sp>
        <p:nvSpPr>
          <p:cNvPr id="25" name="矩形 24"/>
          <p:cNvSpPr/>
          <p:nvPr>
            <p:custDataLst>
              <p:tags r:id="rId10"/>
            </p:custDataLst>
          </p:nvPr>
        </p:nvSpPr>
        <p:spPr>
          <a:xfrm>
            <a:off x="2955676" y="3372605"/>
            <a:ext cx="2294378" cy="624265"/>
          </a:xfrm>
          <a:prstGeom prst="rect">
            <a:avLst/>
          </a:prstGeom>
          <a:noFill/>
        </p:spPr>
        <p:txBody>
          <a:bodyPr wrap="square" lIns="0" tIns="0" rIns="0" bIns="0" rtlCol="0" anchor="t" anchorCtr="0">
            <a:noAutofit/>
          </a:bodyPr>
          <a:lstStyle/>
          <a:p>
            <a:pPr algn="l">
              <a:lnSpc>
                <a:spcPct val="130000"/>
              </a:lnSpc>
              <a:buClrTx/>
              <a:buSzTx/>
              <a:buFontTx/>
            </a:pP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很可能</a:t>
            </a:r>
          </a:p>
        </p:txBody>
      </p:sp>
      <p:cxnSp>
        <p:nvCxnSpPr>
          <p:cNvPr id="26" name="直接连接符 25"/>
          <p:cNvCxnSpPr/>
          <p:nvPr>
            <p:custDataLst>
              <p:tags r:id="rId11"/>
            </p:custDataLst>
          </p:nvPr>
        </p:nvCxnSpPr>
        <p:spPr>
          <a:xfrm>
            <a:off x="2816641" y="2575924"/>
            <a:ext cx="0" cy="1164393"/>
          </a:xfrm>
          <a:prstGeom prst="line">
            <a:avLst/>
          </a:prstGeom>
          <a:ln w="3175">
            <a:solidFill>
              <a:schemeClr val="accent2"/>
            </a:solidFill>
            <a:headEnd type="none" w="sm" len="sm"/>
            <a:tailEnd type="oval" w="sm" len="sm"/>
          </a:ln>
        </p:spPr>
        <p:style>
          <a:lnRef idx="2">
            <a:schemeClr val="accent1"/>
          </a:lnRef>
          <a:fillRef idx="0">
            <a:srgbClr val="FFFFFF"/>
          </a:fillRef>
          <a:effectRef idx="0">
            <a:srgbClr val="FFFFFF"/>
          </a:effectRef>
          <a:fontRef idx="minor">
            <a:schemeClr val="tx1"/>
          </a:fontRef>
        </p:style>
      </p:cxnSp>
      <p:sp>
        <p:nvSpPr>
          <p:cNvPr id="27" name="矩形 26"/>
          <p:cNvSpPr/>
          <p:nvPr>
            <p:custDataLst>
              <p:tags r:id="rId12"/>
            </p:custDataLst>
          </p:nvPr>
        </p:nvSpPr>
        <p:spPr>
          <a:xfrm>
            <a:off x="4400945" y="707992"/>
            <a:ext cx="2294378" cy="546975"/>
          </a:xfrm>
          <a:prstGeom prst="rect">
            <a:avLst/>
          </a:prstGeom>
          <a:noFill/>
        </p:spPr>
        <p:txBody>
          <a:bodyPr wrap="square" lIns="0" tIns="0" rIns="0" bIns="0" rtlCol="0" anchor="b" anchorCtr="0">
            <a:noAutofit/>
          </a:bodyPr>
          <a:lstStyle/>
          <a:p>
            <a:pPr>
              <a:spcBef>
                <a:spcPct val="0"/>
              </a:spcBef>
              <a:spcAft>
                <a:spcPct val="0"/>
              </a:spcAft>
            </a:pPr>
            <a:r>
              <a:rPr lang="en-US" altLang="zh-CN" sz="1530" b="1">
                <a:solidFill>
                  <a:schemeClr val="accent1"/>
                </a:solidFill>
                <a:latin typeface="微软雅黑" panose="020B0503020204020204" pitchFamily="34" charset="-122"/>
                <a:ea typeface="微软雅黑" panose="020B0503020204020204" pitchFamily="34" charset="-122"/>
                <a:cs typeface="+mn-ea"/>
                <a:sym typeface="+mn-ea"/>
              </a:rPr>
              <a:t>IPCC AR5,2013</a:t>
            </a:r>
          </a:p>
        </p:txBody>
      </p:sp>
      <p:sp>
        <p:nvSpPr>
          <p:cNvPr id="28" name="矩形 27"/>
          <p:cNvSpPr/>
          <p:nvPr>
            <p:custDataLst>
              <p:tags r:id="rId13"/>
            </p:custDataLst>
          </p:nvPr>
        </p:nvSpPr>
        <p:spPr>
          <a:xfrm>
            <a:off x="4400945" y="1275506"/>
            <a:ext cx="2294378" cy="624265"/>
          </a:xfrm>
          <a:prstGeom prst="rect">
            <a:avLst/>
          </a:prstGeom>
          <a:noFill/>
        </p:spPr>
        <p:txBody>
          <a:bodyPr wrap="square" lIns="0" tIns="0" rIns="0" bIns="0" rtlCol="0" anchor="t" anchorCtr="0">
            <a:noAutofit/>
          </a:bodyPr>
          <a:lstStyle/>
          <a:p>
            <a:pPr algn="l">
              <a:lnSpc>
                <a:spcPct val="130000"/>
              </a:lnSpc>
              <a:buClrTx/>
              <a:buSzTx/>
              <a:buFontTx/>
            </a:pP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极有可能</a:t>
            </a:r>
          </a:p>
        </p:txBody>
      </p:sp>
      <p:cxnSp>
        <p:nvCxnSpPr>
          <p:cNvPr id="29" name="直接连接符 28"/>
          <p:cNvCxnSpPr/>
          <p:nvPr>
            <p:custDataLst>
              <p:tags r:id="rId14"/>
            </p:custDataLst>
          </p:nvPr>
        </p:nvCxnSpPr>
        <p:spPr>
          <a:xfrm>
            <a:off x="4261909" y="981480"/>
            <a:ext cx="0" cy="1164393"/>
          </a:xfrm>
          <a:prstGeom prst="line">
            <a:avLst/>
          </a:prstGeom>
          <a:ln w="3175">
            <a:solidFill>
              <a:schemeClr val="accent1"/>
            </a:solidFill>
            <a:headEnd type="oval" w="sm" len="sm"/>
            <a:tailEnd type="none" w="sm" len="sm"/>
          </a:ln>
        </p:spPr>
        <p:style>
          <a:lnRef idx="2">
            <a:schemeClr val="accent1"/>
          </a:lnRef>
          <a:fillRef idx="0">
            <a:srgbClr val="FFFFFF"/>
          </a:fillRef>
          <a:effectRef idx="0">
            <a:srgbClr val="FFFFFF"/>
          </a:effectRef>
          <a:fontRef idx="minor">
            <a:schemeClr val="tx1"/>
          </a:fontRef>
        </p:style>
      </p:cxnSp>
      <p:sp>
        <p:nvSpPr>
          <p:cNvPr id="30" name="矩形 29"/>
          <p:cNvSpPr/>
          <p:nvPr>
            <p:custDataLst>
              <p:tags r:id="rId15"/>
            </p:custDataLst>
          </p:nvPr>
        </p:nvSpPr>
        <p:spPr>
          <a:xfrm>
            <a:off x="5941210" y="2813739"/>
            <a:ext cx="2294378" cy="546975"/>
          </a:xfrm>
          <a:prstGeom prst="rect">
            <a:avLst/>
          </a:prstGeom>
          <a:noFill/>
        </p:spPr>
        <p:txBody>
          <a:bodyPr wrap="square" lIns="0" tIns="0" rIns="0" bIns="0" rtlCol="0" anchor="b" anchorCtr="0">
            <a:noAutofit/>
          </a:bodyPr>
          <a:lstStyle/>
          <a:p>
            <a:pPr algn="l">
              <a:buClrTx/>
              <a:buSzTx/>
              <a:buFontTx/>
            </a:pPr>
            <a:r>
              <a:rPr lang="en-US" altLang="zh-CN" sz="1530" b="1">
                <a:solidFill>
                  <a:schemeClr val="accent2"/>
                </a:solidFill>
                <a:latin typeface="微软雅黑" panose="020B0503020204020204" pitchFamily="34" charset="-122"/>
                <a:ea typeface="微软雅黑" panose="020B0503020204020204" pitchFamily="34" charset="-122"/>
                <a:cs typeface="+mn-ea"/>
                <a:sym typeface="+mn-ea"/>
              </a:rPr>
              <a:t>IPCC AR6,2023</a:t>
            </a:r>
          </a:p>
        </p:txBody>
      </p:sp>
      <p:sp>
        <p:nvSpPr>
          <p:cNvPr id="31" name="矩形 30"/>
          <p:cNvSpPr/>
          <p:nvPr>
            <p:custDataLst>
              <p:tags r:id="rId16"/>
            </p:custDataLst>
          </p:nvPr>
        </p:nvSpPr>
        <p:spPr>
          <a:xfrm>
            <a:off x="5869305" y="3381375"/>
            <a:ext cx="3148965" cy="624205"/>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2400" b="1">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既定事实，毋庸置疑</a:t>
            </a:r>
          </a:p>
        </p:txBody>
      </p:sp>
      <p:cxnSp>
        <p:nvCxnSpPr>
          <p:cNvPr id="32" name="直接连接符 31"/>
          <p:cNvCxnSpPr/>
          <p:nvPr>
            <p:custDataLst>
              <p:tags r:id="rId17"/>
            </p:custDataLst>
          </p:nvPr>
        </p:nvCxnSpPr>
        <p:spPr>
          <a:xfrm>
            <a:off x="5730419" y="2584572"/>
            <a:ext cx="0" cy="1164393"/>
          </a:xfrm>
          <a:prstGeom prst="line">
            <a:avLst/>
          </a:prstGeom>
          <a:ln w="3175">
            <a:solidFill>
              <a:schemeClr val="accent2"/>
            </a:solidFill>
            <a:headEnd type="none" w="sm" len="sm"/>
            <a:tailEnd type="oval" w="sm" len="sm"/>
          </a:ln>
        </p:spPr>
        <p:style>
          <a:lnRef idx="2">
            <a:schemeClr val="accent1"/>
          </a:lnRef>
          <a:fillRef idx="0">
            <a:srgbClr val="FFFFFF"/>
          </a:fillRef>
          <a:effectRef idx="0">
            <a:srgbClr val="FFFFFF"/>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69"/>
          <p:cNvSpPr/>
          <p:nvPr/>
        </p:nvSpPr>
        <p:spPr>
          <a:xfrm>
            <a:off x="-635" y="1068070"/>
            <a:ext cx="9162415" cy="4076065"/>
          </a:xfrm>
          <a:prstGeom prst="rect">
            <a:avLst/>
          </a:prstGeom>
          <a:solidFill>
            <a:srgbClr val="BE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占位符 2"/>
          <p:cNvSpPr txBox="1"/>
          <p:nvPr/>
        </p:nvSpPr>
        <p:spPr>
          <a:xfrm>
            <a:off x="587770" y="315940"/>
            <a:ext cx="7716915" cy="507828"/>
          </a:xfrm>
          <a:prstGeom prst="rect">
            <a:avLst/>
          </a:prstGeom>
          <a:noFill/>
        </p:spPr>
        <p:txBody>
          <a:bodyPr wrap="square" lIns="91438" tIns="45719" rIns="91438" bIns="45719"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3000" b="1" dirty="0">
                <a:solidFill>
                  <a:srgbClr val="002060"/>
                </a:solidFill>
                <a:latin typeface="+mj-ea"/>
                <a:sym typeface="Arial" panose="020B0604020202020204"/>
              </a:rPr>
              <a:t>人类活动导致变暖毋庸置疑</a:t>
            </a:r>
            <a:endParaRPr lang="zh-CN" altLang="en-US" sz="3000" b="1" dirty="0">
              <a:solidFill>
                <a:srgbClr val="002060"/>
              </a:solidFill>
              <a:latin typeface="+mj-ea"/>
            </a:endParaRPr>
          </a:p>
        </p:txBody>
      </p:sp>
      <p:sp>
        <p:nvSpPr>
          <p:cNvPr id="5" name="矩形 4"/>
          <p:cNvSpPr/>
          <p:nvPr/>
        </p:nvSpPr>
        <p:spPr>
          <a:xfrm>
            <a:off x="395605" y="1203598"/>
            <a:ext cx="2670175" cy="3426577"/>
          </a:xfrm>
          <a:prstGeom prst="rect">
            <a:avLst/>
          </a:prstGeom>
          <a:noFill/>
          <a:extLst>
            <a:ext uri="{909E8E84-426E-40DD-AFC4-6F175D3DCCD1}">
              <a14:hiddenFill xmlns:a14="http://schemas.microsoft.com/office/drawing/2010/main">
                <a:solidFill>
                  <a:srgbClr val="7098C9"/>
                </a:solidFill>
              </a14:hiddenFill>
            </a:ext>
          </a:extLst>
        </p:spPr>
        <p:txBody>
          <a:bodyPr wrap="square" lIns="91438" tIns="45719" rIns="91438" bIns="45719">
            <a:spAutoFit/>
          </a:bodyPr>
          <a:lstStyle/>
          <a:p>
            <a:pPr marL="0" indent="0" algn="just" eaLnBrk="1" latinLnBrk="0" hangingPunct="1">
              <a:lnSpc>
                <a:spcPts val="2600"/>
              </a:lnSpc>
            </a:pPr>
            <a:r>
              <a:rPr lang="en-US" altLang="zh-CN" sz="1700" b="1" dirty="0"/>
              <a:t>     </a:t>
            </a:r>
            <a:r>
              <a:rPr lang="en-US" altLang="zh-CN" sz="1700" b="1" dirty="0">
                <a:solidFill>
                  <a:schemeClr val="tx1"/>
                </a:solidFill>
              </a:rPr>
              <a:t>  </a:t>
            </a:r>
            <a:r>
              <a:rPr lang="en-US" altLang="zh-CN"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7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相对于</a:t>
            </a:r>
            <a:r>
              <a:rPr lang="en-US" altLang="zh-CN" sz="17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1850-1900</a:t>
            </a:r>
            <a:r>
              <a:rPr lang="zh-CN" altLang="en-US" sz="17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7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2010—2019</a:t>
            </a:r>
            <a:r>
              <a:rPr lang="zh-CN" altLang="en-US" sz="17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年人类</a:t>
            </a:r>
            <a:r>
              <a:rPr lang="zh-CN" alt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活动对温升的贡献约为</a:t>
            </a:r>
            <a:r>
              <a:rPr lang="en-US" altLang="zh-CN"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1.07</a:t>
            </a:r>
            <a:r>
              <a:rPr lang="zh-CN" alt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，其中温室气体造成了约</a:t>
            </a:r>
            <a:r>
              <a:rPr lang="en-US" altLang="zh-CN"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1.5</a:t>
            </a:r>
            <a:r>
              <a:rPr lang="zh-CN" alt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℃的升温，气溶胶等其他人类活动造成了约</a:t>
            </a:r>
            <a:r>
              <a:rPr lang="en-US" altLang="zh-CN"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0.4</a:t>
            </a:r>
            <a:r>
              <a:rPr lang="zh-CN" alt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℃的降温；太阳活动等自然强迫因素和气候系统内部变率对温升的贡献近似为零。</a:t>
            </a:r>
          </a:p>
        </p:txBody>
      </p:sp>
      <p:pic>
        <p:nvPicPr>
          <p:cNvPr id="2" name="图片 1"/>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150995" y="1085215"/>
            <a:ext cx="4902835" cy="3814445"/>
          </a:xfrm>
          <a:prstGeom prst="rect">
            <a:avLst/>
          </a:prstGeom>
        </p:spPr>
      </p:pic>
      <p:grpSp>
        <p:nvGrpSpPr>
          <p:cNvPr id="40" name="组合 39"/>
          <p:cNvGrpSpPr/>
          <p:nvPr/>
        </p:nvGrpSpPr>
        <p:grpSpPr>
          <a:xfrm>
            <a:off x="3252988" y="2643505"/>
            <a:ext cx="802320" cy="650927"/>
            <a:chOff x="2540943" y="3149231"/>
            <a:chExt cx="705127" cy="514838"/>
          </a:xfrm>
          <a:solidFill>
            <a:schemeClr val="bg1"/>
          </a:solidFill>
        </p:grpSpPr>
        <p:sp>
          <p:nvSpPr>
            <p:cNvPr id="41" name="燕尾形 40"/>
            <p:cNvSpPr/>
            <p:nvPr/>
          </p:nvSpPr>
          <p:spPr>
            <a:xfrm>
              <a:off x="2540943" y="3161887"/>
              <a:ext cx="368485" cy="502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317" tIns="22659" rIns="45317" bIns="22659" rtlCol="0" anchor="ctr"/>
            <a:lstStyle/>
            <a:p>
              <a:pPr algn="ctr"/>
              <a:endParaRPr lang="zh-CN" altLang="en-US">
                <a:solidFill>
                  <a:schemeClr val="tx1"/>
                </a:solidFill>
                <a:ea typeface="微软雅黑" panose="020B0503020204020204" pitchFamily="34" charset="-122"/>
              </a:endParaRPr>
            </a:p>
          </p:txBody>
        </p:sp>
        <p:sp>
          <p:nvSpPr>
            <p:cNvPr id="42" name="燕尾形 41"/>
            <p:cNvSpPr/>
            <p:nvPr/>
          </p:nvSpPr>
          <p:spPr>
            <a:xfrm>
              <a:off x="2877585" y="3149231"/>
              <a:ext cx="368485" cy="502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317" tIns="22659" rIns="45317" bIns="22659" rtlCol="0" anchor="ctr"/>
            <a:lstStyle/>
            <a:p>
              <a:pPr algn="ctr"/>
              <a:endParaRPr lang="zh-CN" altLang="en-US">
                <a:solidFill>
                  <a:schemeClr val="tx1"/>
                </a:solidFill>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69"/>
          <p:cNvSpPr/>
          <p:nvPr/>
        </p:nvSpPr>
        <p:spPr>
          <a:xfrm>
            <a:off x="-635" y="1068070"/>
            <a:ext cx="9162415" cy="4076065"/>
          </a:xfrm>
          <a:prstGeom prst="rect">
            <a:avLst/>
          </a:prstGeom>
          <a:solidFill>
            <a:srgbClr val="BE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占位符 2"/>
          <p:cNvSpPr txBox="1"/>
          <p:nvPr/>
        </p:nvSpPr>
        <p:spPr>
          <a:xfrm>
            <a:off x="888058" y="51790"/>
            <a:ext cx="7813460" cy="953135"/>
          </a:xfrm>
          <a:prstGeom prst="rect">
            <a:avLst/>
          </a:prstGeom>
          <a:noFill/>
        </p:spPr>
        <p:txBody>
          <a:bodyPr wrap="square" lIns="91438" tIns="45719" rIns="91438" bIns="45719"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gn="ctr" defTabSz="913765">
              <a:lnSpc>
                <a:spcPct val="117000"/>
              </a:lnSpc>
              <a:buNone/>
            </a:pPr>
            <a:r>
              <a:rPr lang="zh-CN" altLang="en-US" sz="2400" b="1" dirty="0">
                <a:solidFill>
                  <a:srgbClr val="002060"/>
                </a:solidFill>
                <a:latin typeface="微软雅黑" panose="020B0503020204020204" pitchFamily="34" charset="-122"/>
                <a:cs typeface="微软雅黑" panose="020B0503020204020204" pitchFamily="34" charset="-122"/>
              </a:rPr>
              <a:t>气候变化已经影响到人类居住的每一区域， </a:t>
            </a:r>
            <a:r>
              <a:rPr lang="en-US" altLang="zh-CN" sz="2400" b="1" dirty="0">
                <a:solidFill>
                  <a:srgbClr val="002060"/>
                </a:solidFill>
                <a:latin typeface="微软雅黑" panose="020B0503020204020204" pitchFamily="34" charset="-122"/>
                <a:cs typeface="微软雅黑" panose="020B0503020204020204" pitchFamily="34" charset="-122"/>
              </a:rPr>
              <a:t/>
            </a:r>
            <a:br>
              <a:rPr lang="en-US" altLang="zh-CN" sz="2400" b="1" dirty="0">
                <a:solidFill>
                  <a:srgbClr val="002060"/>
                </a:solidFill>
                <a:latin typeface="微软雅黑" panose="020B0503020204020204" pitchFamily="34" charset="-122"/>
                <a:cs typeface="微软雅黑" panose="020B0503020204020204" pitchFamily="34" charset="-122"/>
              </a:rPr>
            </a:br>
            <a:r>
              <a:rPr lang="zh-CN" altLang="en-US" sz="2400" b="1" dirty="0">
                <a:solidFill>
                  <a:srgbClr val="002060"/>
                </a:solidFill>
                <a:latin typeface="微软雅黑" panose="020B0503020204020204" pitchFamily="34" charset="-122"/>
                <a:cs typeface="微软雅黑" panose="020B0503020204020204" pitchFamily="34" charset="-122"/>
              </a:rPr>
              <a:t>人类活动对所有区域极端热事件变化具有重要贡献</a:t>
            </a:r>
          </a:p>
        </p:txBody>
      </p:sp>
      <p:sp>
        <p:nvSpPr>
          <p:cNvPr id="6" name="TextBox 3"/>
          <p:cNvSpPr txBox="1"/>
          <p:nvPr/>
        </p:nvSpPr>
        <p:spPr>
          <a:xfrm>
            <a:off x="358414" y="4587923"/>
            <a:ext cx="8518252" cy="397510"/>
          </a:xfrm>
          <a:prstGeom prst="rect">
            <a:avLst/>
          </a:prstGeom>
          <a:noFill/>
        </p:spPr>
        <p:txBody>
          <a:bodyPr wrap="square" lIns="91438" tIns="45719" rIns="91438" bIns="45719"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zh-CN" altLang="en-US" sz="2000" b="1" dirty="0">
                <a:solidFill>
                  <a:srgbClr val="002D80"/>
                </a:solidFill>
                <a:latin typeface="微软雅黑" panose="020B0503020204020204" pitchFamily="34" charset="-122"/>
                <a:ea typeface="微软雅黑" panose="020B0503020204020204" pitchFamily="34" charset="-122"/>
                <a:cs typeface="黑体" panose="02010609060101010101" pitchFamily="49" charset="-122"/>
              </a:rPr>
              <a:t>没有人类活动的影响，近些年一些极端热事件</a:t>
            </a:r>
            <a:r>
              <a:rPr lang="zh-CN" altLang="en-US" sz="2000" b="1" dirty="0">
                <a:solidFill>
                  <a:srgbClr val="C00000"/>
                </a:solidFill>
                <a:latin typeface="微软雅黑" panose="020B0503020204020204" pitchFamily="34" charset="-122"/>
                <a:ea typeface="微软雅黑" panose="020B0503020204020204" pitchFamily="34" charset="-122"/>
                <a:cs typeface="黑体" panose="02010609060101010101" pitchFamily="49" charset="-122"/>
              </a:rPr>
              <a:t>极不可能</a:t>
            </a:r>
            <a:r>
              <a:rPr lang="zh-CN" altLang="en-US" sz="2000" b="1" dirty="0">
                <a:solidFill>
                  <a:srgbClr val="002D80"/>
                </a:solidFill>
                <a:latin typeface="微软雅黑" panose="020B0503020204020204" pitchFamily="34" charset="-122"/>
                <a:ea typeface="微软雅黑" panose="020B0503020204020204" pitchFamily="34" charset="-122"/>
                <a:cs typeface="黑体" panose="02010609060101010101" pitchFamily="49" charset="-122"/>
              </a:rPr>
              <a:t>发生。</a:t>
            </a:r>
          </a:p>
        </p:txBody>
      </p:sp>
      <p:sp>
        <p:nvSpPr>
          <p:cNvPr id="7" name="Title 2"/>
          <p:cNvSpPr txBox="1"/>
          <p:nvPr/>
        </p:nvSpPr>
        <p:spPr>
          <a:xfrm>
            <a:off x="1979537" y="1275945"/>
            <a:ext cx="5079413" cy="180000"/>
          </a:xfrm>
          <a:prstGeom prst="rect">
            <a:avLst/>
          </a:prstGeom>
          <a:noFill/>
          <a:ln>
            <a:noFill/>
          </a:ln>
          <a:extLst>
            <a:ext uri="{909E8E84-426E-40DD-AFC4-6F175D3DCCD1}">
              <a14:hiddenFill xmlns:a14="http://schemas.microsoft.com/office/drawing/2010/main">
                <a:solidFill>
                  <a:schemeClr val="bg1"/>
                </a:solidFill>
              </a14:hiddenFill>
            </a:ext>
          </a:ex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87000"/>
              </a:lnSpc>
              <a:spcBef>
                <a:spcPts val="0"/>
              </a:spcBef>
              <a:spcAft>
                <a:spcPts val="0"/>
              </a:spcAft>
              <a:buClr>
                <a:srgbClr val="003466"/>
              </a:buClr>
              <a:buSzPts val="2250"/>
              <a:buFont typeface="Arial" panose="020B0604020202020204"/>
              <a:buNone/>
              <a:defRPr sz="2250" b="1" i="0" u="none" strike="noStrike" cap="none">
                <a:solidFill>
                  <a:srgbClr val="00346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zh-CN" altLang="en-US" sz="1800" dirty="0">
                <a:solidFill>
                  <a:srgbClr val="C00000"/>
                </a:solidFill>
                <a:latin typeface="微软雅黑" panose="020B0503020204020204" pitchFamily="34" charset="-122"/>
                <a:ea typeface="微软雅黑" panose="020B0503020204020204" pitchFamily="34" charset="-122"/>
              </a:rPr>
              <a:t>极端热事件的变化和人类活动作用的信度</a:t>
            </a:r>
          </a:p>
        </p:txBody>
      </p:sp>
      <p:pic>
        <p:nvPicPr>
          <p:cNvPr id="8" name="Picture 6"/>
          <p:cNvPicPr/>
          <p:nvPr/>
        </p:nvPicPr>
        <p:blipFill>
          <a:blip r:embed="rId2"/>
          <a:srcRect l="235" t="32164" r="7064" b="2741"/>
          <a:stretch>
            <a:fillRect/>
          </a:stretch>
        </p:blipFill>
        <p:spPr>
          <a:xfrm>
            <a:off x="611505" y="1635760"/>
            <a:ext cx="7973060" cy="279273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69"/>
          <p:cNvSpPr/>
          <p:nvPr/>
        </p:nvSpPr>
        <p:spPr>
          <a:xfrm>
            <a:off x="-635" y="1068070"/>
            <a:ext cx="9162415" cy="4076065"/>
          </a:xfrm>
          <a:prstGeom prst="rect">
            <a:avLst/>
          </a:prstGeom>
          <a:solidFill>
            <a:srgbClr val="BE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占位符 2"/>
          <p:cNvSpPr txBox="1"/>
          <p:nvPr/>
        </p:nvSpPr>
        <p:spPr>
          <a:xfrm>
            <a:off x="1259632" y="123731"/>
            <a:ext cx="6973298" cy="859155"/>
          </a:xfrm>
          <a:prstGeom prst="rect">
            <a:avLst/>
          </a:prstGeom>
          <a:noFill/>
        </p:spPr>
        <p:txBody>
          <a:bodyPr wrap="square" lIns="91438" tIns="45719" rIns="91438" bIns="45719"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latinLnBrk="0">
              <a:lnSpc>
                <a:spcPts val="2500"/>
              </a:lnSpc>
              <a:buNone/>
            </a:pPr>
            <a:r>
              <a:rPr lang="zh-CN" altLang="en-US" sz="2400" b="1" dirty="0">
                <a:solidFill>
                  <a:srgbClr val="002060"/>
                </a:solidFill>
                <a:latin typeface="微软雅黑" panose="020B0503020204020204" pitchFamily="34" charset="-122"/>
                <a:cs typeface="微软雅黑" panose="020B0503020204020204" pitchFamily="34" charset="-122"/>
              </a:rPr>
              <a:t>人为影响特别是温室气体排放，</a:t>
            </a:r>
          </a:p>
          <a:p>
            <a:pPr marL="0" indent="0" algn="ctr" latinLnBrk="0">
              <a:lnSpc>
                <a:spcPts val="2500"/>
              </a:lnSpc>
              <a:buNone/>
            </a:pPr>
            <a:r>
              <a:rPr lang="zh-CN" altLang="en-US" sz="2400" b="1" dirty="0">
                <a:solidFill>
                  <a:srgbClr val="002060"/>
                </a:solidFill>
                <a:latin typeface="微软雅黑" panose="020B0503020204020204" pitchFamily="34" charset="-122"/>
                <a:cs typeface="微软雅黑" panose="020B0503020204020204" pitchFamily="34" charset="-122"/>
              </a:rPr>
              <a:t>可能是观测到的陆地区域强降水增强的主要因素</a:t>
            </a:r>
          </a:p>
        </p:txBody>
      </p:sp>
      <p:pic>
        <p:nvPicPr>
          <p:cNvPr id="5" name="Picture 2"/>
          <p:cNvPicPr/>
          <p:nvPr/>
        </p:nvPicPr>
        <p:blipFill rotWithShape="1">
          <a:blip r:embed="rId2"/>
          <a:srcRect l="2776" t="15776" r="8703"/>
          <a:stretch>
            <a:fillRect/>
          </a:stretch>
        </p:blipFill>
        <p:spPr>
          <a:xfrm>
            <a:off x="584119" y="1684536"/>
            <a:ext cx="7995038" cy="2856389"/>
          </a:xfrm>
          <a:prstGeom prst="rect">
            <a:avLst/>
          </a:prstGeom>
        </p:spPr>
      </p:pic>
      <p:sp>
        <p:nvSpPr>
          <p:cNvPr id="6" name="Title 2"/>
          <p:cNvSpPr txBox="1"/>
          <p:nvPr/>
        </p:nvSpPr>
        <p:spPr>
          <a:xfrm>
            <a:off x="1875397" y="1289370"/>
            <a:ext cx="5079413" cy="180000"/>
          </a:xfrm>
          <a:prstGeom prst="rect">
            <a:avLst/>
          </a:prstGeom>
          <a:noFill/>
          <a:ln>
            <a:noFill/>
          </a:ln>
          <a:extLst>
            <a:ext uri="{909E8E84-426E-40DD-AFC4-6F175D3DCCD1}">
              <a14:hiddenFill xmlns:a14="http://schemas.microsoft.com/office/drawing/2010/main">
                <a:solidFill>
                  <a:schemeClr val="bg1"/>
                </a:solidFill>
              </a14:hiddenFill>
            </a:ext>
          </a:ex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87000"/>
              </a:lnSpc>
              <a:spcBef>
                <a:spcPts val="0"/>
              </a:spcBef>
              <a:spcAft>
                <a:spcPts val="0"/>
              </a:spcAft>
              <a:buClr>
                <a:srgbClr val="003466"/>
              </a:buClr>
              <a:buSzPts val="2250"/>
              <a:buFont typeface="Arial" panose="020B0604020202020204"/>
              <a:buNone/>
              <a:defRPr sz="2250" b="1" i="0" u="none" strike="noStrike" cap="none">
                <a:solidFill>
                  <a:srgbClr val="00346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zh-CN" altLang="en-US" sz="1800" dirty="0">
                <a:solidFill>
                  <a:srgbClr val="C00000"/>
                </a:solidFill>
                <a:latin typeface="微软雅黑" panose="020B0503020204020204" pitchFamily="34" charset="-122"/>
                <a:ea typeface="微软雅黑" panose="020B0503020204020204" pitchFamily="34" charset="-122"/>
              </a:rPr>
              <a:t>极端降雨事件的变化和人类活动作用的信度</a:t>
            </a:r>
          </a:p>
        </p:txBody>
      </p:sp>
      <p:sp>
        <p:nvSpPr>
          <p:cNvPr id="7" name="TextBox 3"/>
          <p:cNvSpPr txBox="1"/>
          <p:nvPr/>
        </p:nvSpPr>
        <p:spPr>
          <a:xfrm>
            <a:off x="81915" y="4612640"/>
            <a:ext cx="9151620" cy="382270"/>
          </a:xfrm>
          <a:prstGeom prst="rect">
            <a:avLst/>
          </a:prstGeom>
          <a:noFill/>
        </p:spPr>
        <p:txBody>
          <a:bodyPr wrap="square" lIns="91438" tIns="45719" rIns="91438" bIns="45719"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zh-CN" altLang="en-US" sz="1900" b="1" dirty="0">
                <a:solidFill>
                  <a:srgbClr val="002D80"/>
                </a:solidFill>
                <a:latin typeface="微软雅黑" panose="020B0503020204020204" pitchFamily="34" charset="-122"/>
                <a:ea typeface="微软雅黑" panose="020B0503020204020204" pitchFamily="34" charset="-122"/>
                <a:cs typeface="黑体" panose="02010609060101010101" pitchFamily="49" charset="-122"/>
              </a:rPr>
              <a:t>人类活动的影响，在有充分数据的区域，被证明增加了极端降雨事件的发生概率。</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1115695" y="339725"/>
            <a:ext cx="3959860" cy="692150"/>
          </a:xfrm>
          <a:prstGeom prst="parallelogram">
            <a:avLst>
              <a:gd name="adj" fmla="val 0"/>
            </a:avLst>
          </a:prstGeom>
          <a:solidFill>
            <a:schemeClr val="accent1">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33507" tIns="16755" rIns="33507" bIns="16755" rtlCol="0" anchor="ctr"/>
          <a:lstStyle/>
          <a:p>
            <a:pPr algn="ctr"/>
            <a:endParaRPr lang="zh-CN" altLang="en-US" sz="700" dirty="0">
              <a:solidFill>
                <a:schemeClr val="bg2"/>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67995" y="1427480"/>
            <a:ext cx="4572000" cy="2963545"/>
          </a:xfrm>
          <a:prstGeom prst="rect">
            <a:avLst/>
          </a:prstGeom>
          <a:noFill/>
        </p:spPr>
        <p:txBody>
          <a:bodyPr wrap="square" rtlCol="0" anchor="t">
            <a:spAutoFit/>
          </a:bodyPr>
          <a:lstStyle/>
          <a:p>
            <a:pPr marL="0" indent="0" eaLnBrk="1" latinLnBrk="0" hangingPunct="1">
              <a:lnSpc>
                <a:spcPts val="2800"/>
              </a:lnSpc>
              <a:spcBef>
                <a:spcPct val="0"/>
              </a:spcBef>
              <a:buNone/>
            </a:pPr>
            <a:r>
              <a:rPr lang="en-US" altLang="zh-CN"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江西大部属中亚热带湿润季风气候，四季较分明，春秋短而夏冬长。一年四季天气复杂多变。冬季冷空气活动频繁；春季多对流性天气；4-6月降水集中，易发生洪涝灾害；雨季结束后常有干旱发生。7-8月有时受台风影响，会出现较明显降水。秋季晴天多、湿度较小、气温适中，是江西省一年中最宜人的季节。其特点为：</a:t>
            </a:r>
            <a:r>
              <a:rPr lang="zh-CN" altLang="en-US" sz="17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sym typeface="+mn-ea"/>
              </a:rPr>
              <a:t>春多雨、夏炎热、秋干燥、冬阴冷</a:t>
            </a:r>
            <a:r>
              <a:rPr lang="zh-CN" alt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5" name="文本框 4"/>
          <p:cNvSpPr txBox="1"/>
          <p:nvPr/>
        </p:nvSpPr>
        <p:spPr>
          <a:xfrm>
            <a:off x="1571625" y="418465"/>
            <a:ext cx="3048000" cy="521970"/>
          </a:xfrm>
          <a:prstGeom prst="rect">
            <a:avLst/>
          </a:prstGeom>
          <a:noFill/>
        </p:spPr>
        <p:txBody>
          <a:bodyPr wrap="square" rtlCol="0">
            <a:spAutoFit/>
          </a:bodyPr>
          <a:lstStyle/>
          <a:p>
            <a:pPr algn="ctr"/>
            <a:r>
              <a:rPr lang="zh-CN" altLang="en-US" sz="28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江西省气候概况</a:t>
            </a:r>
          </a:p>
        </p:txBody>
      </p:sp>
      <p:pic>
        <p:nvPicPr>
          <p:cNvPr id="6148" name="图片 1"/>
          <p:cNvPicPr>
            <a:picLocks noChangeAspect="1"/>
          </p:cNvPicPr>
          <p:nvPr/>
        </p:nvPicPr>
        <p:blipFill>
          <a:blip r:embed="rId2"/>
          <a:stretch>
            <a:fillRect/>
          </a:stretch>
        </p:blipFill>
        <p:spPr>
          <a:xfrm>
            <a:off x="5363845" y="411480"/>
            <a:ext cx="3204210" cy="4268470"/>
          </a:xfrm>
          <a:prstGeom prst="rect">
            <a:avLst/>
          </a:prstGeom>
          <a:noFill/>
          <a:ln w="9525">
            <a:noFill/>
          </a:ln>
        </p:spPr>
      </p:pic>
      <p:sp>
        <p:nvSpPr>
          <p:cNvPr id="3" name="矩形 2"/>
          <p:cNvSpPr/>
          <p:nvPr/>
        </p:nvSpPr>
        <p:spPr>
          <a:xfrm>
            <a:off x="-43815" y="4893945"/>
            <a:ext cx="9206230" cy="266065"/>
          </a:xfrm>
          <a:prstGeom prst="rect">
            <a:avLst/>
          </a:prstGeom>
          <a:solidFill>
            <a:srgbClr val="002D8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4953635" y="1313180"/>
            <a:ext cx="3813175" cy="3260725"/>
          </a:xfrm>
          <a:prstGeom prst="parallelogram">
            <a:avLst>
              <a:gd name="adj" fmla="val 0"/>
            </a:avLst>
          </a:prstGeom>
          <a:noFill/>
          <a:ln>
            <a:solidFill>
              <a:schemeClr val="accent1"/>
            </a:solidFill>
          </a:ln>
          <a:extLst>
            <a:ext uri="{909E8E84-426E-40DD-AFC4-6F175D3DCCD1}">
              <a14:hiddenFill xmlns:a14="http://schemas.microsoft.com/office/drawing/2010/main">
                <a:solidFill>
                  <a:schemeClr val="tx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3507" tIns="16755" rIns="33507" bIns="16755" rtlCol="0" anchor="ctr"/>
          <a:lstStyle/>
          <a:p>
            <a:pPr algn="ctr"/>
            <a:endParaRPr lang="zh-CN" altLang="en-US" sz="700" dirty="0">
              <a:latin typeface="微软雅黑" panose="020B0503020204020204" pitchFamily="34" charset="-122"/>
              <a:ea typeface="微软雅黑" panose="020B0503020204020204" pitchFamily="34" charset="-122"/>
            </a:endParaRPr>
          </a:p>
        </p:txBody>
      </p:sp>
      <p:pic>
        <p:nvPicPr>
          <p:cNvPr id="12" name="图片 12"/>
          <p:cNvPicPr>
            <a:picLocks noChangeAspect="1" noChangeArrowheads="1"/>
          </p:cNvPicPr>
          <p:nvPr/>
        </p:nvPicPr>
        <p:blipFill>
          <a:blip r:embed="rId2">
            <a:extLst>
              <a:ext uri="{28A0092B-C50C-407E-A947-70E740481C1C}">
                <a14:useLocalDpi xmlns:a14="http://schemas.microsoft.com/office/drawing/2010/main" val="0"/>
              </a:ext>
            </a:extLst>
          </a:blip>
          <a:srcRect l="1619" t="3503" r="3393" b="3750"/>
          <a:stretch>
            <a:fillRect/>
          </a:stretch>
        </p:blipFill>
        <p:spPr>
          <a:xfrm>
            <a:off x="424180" y="1313815"/>
            <a:ext cx="3723640" cy="3212465"/>
          </a:xfrm>
          <a:prstGeom prst="rect">
            <a:avLst/>
          </a:prstGeom>
          <a:noFill/>
          <a:ln w="19050">
            <a:solidFill>
              <a:schemeClr val="accent1"/>
            </a:solidFill>
          </a:ln>
        </p:spPr>
      </p:pic>
      <p:sp>
        <p:nvSpPr>
          <p:cNvPr id="5" name="文本框 4"/>
          <p:cNvSpPr txBox="1"/>
          <p:nvPr/>
        </p:nvSpPr>
        <p:spPr>
          <a:xfrm>
            <a:off x="5055870" y="1347470"/>
            <a:ext cx="3609975" cy="3169285"/>
          </a:xfrm>
          <a:prstGeom prst="rect">
            <a:avLst/>
          </a:prstGeom>
        </p:spPr>
        <p:txBody>
          <a:bodyPr wrap="square">
            <a:spAutoFit/>
          </a:bodyPr>
          <a:lstStyle/>
          <a:p>
            <a:pPr marL="0" indent="0" algn="just" defTabSz="266700" eaLnBrk="1" latinLnBrk="0" hangingPunct="1">
              <a:lnSpc>
                <a:spcPts val="2400"/>
              </a:lnSpc>
              <a:spcBef>
                <a:spcPts val="0"/>
              </a:spcBef>
              <a:spcAft>
                <a:spcPts val="0"/>
              </a:spcAft>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1961-2022年，江西省年平均气温18.2℃，呈显著的上升趋势，平均每十年增加0.22℃（图1.2-1）。进入21世纪，增温有加快的趋势，2000年以来升温率达0.40℃/10年。1997年之前年平均气温大多低于气候平均值（18.2℃），之后总体偏高。排名第一位的高值年为2021年，2022年排第二，2007年和2020年排名并列第三。</a:t>
            </a:r>
          </a:p>
        </p:txBody>
      </p:sp>
      <p:sp>
        <p:nvSpPr>
          <p:cNvPr id="4" name="矩形 3"/>
          <p:cNvSpPr/>
          <p:nvPr/>
        </p:nvSpPr>
        <p:spPr>
          <a:xfrm>
            <a:off x="-36195" y="4906645"/>
            <a:ext cx="9206230" cy="266065"/>
          </a:xfrm>
          <a:prstGeom prst="rect">
            <a:avLst/>
          </a:prstGeom>
          <a:solidFill>
            <a:srgbClr val="002D8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3" name="组合 32"/>
          <p:cNvGrpSpPr/>
          <p:nvPr/>
        </p:nvGrpSpPr>
        <p:grpSpPr>
          <a:xfrm flipV="1">
            <a:off x="4273550" y="2545080"/>
            <a:ext cx="539115" cy="561975"/>
            <a:chOff x="2540943" y="3149231"/>
            <a:chExt cx="705127" cy="514838"/>
          </a:xfrm>
          <a:solidFill>
            <a:srgbClr val="638FC4"/>
          </a:solidFill>
        </p:grpSpPr>
        <p:sp>
          <p:nvSpPr>
            <p:cNvPr id="34" name="燕尾形 33"/>
            <p:cNvSpPr/>
            <p:nvPr/>
          </p:nvSpPr>
          <p:spPr>
            <a:xfrm>
              <a:off x="2540943" y="3161887"/>
              <a:ext cx="368485" cy="502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317" tIns="22659" rIns="45317" bIns="22659" rtlCol="0" anchor="ctr"/>
            <a:lstStyle/>
            <a:p>
              <a:pPr algn="ctr"/>
              <a:endParaRPr lang="zh-CN" altLang="en-US">
                <a:solidFill>
                  <a:schemeClr val="tx1"/>
                </a:solidFill>
                <a:ea typeface="微软雅黑" panose="020B0503020204020204" pitchFamily="34" charset="-122"/>
              </a:endParaRPr>
            </a:p>
          </p:txBody>
        </p:sp>
        <p:sp>
          <p:nvSpPr>
            <p:cNvPr id="35" name="燕尾形 34"/>
            <p:cNvSpPr/>
            <p:nvPr/>
          </p:nvSpPr>
          <p:spPr>
            <a:xfrm>
              <a:off x="2877585" y="3149231"/>
              <a:ext cx="368485" cy="502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317" tIns="22659" rIns="45317" bIns="22659" rtlCol="0" anchor="ctr"/>
            <a:lstStyle/>
            <a:p>
              <a:pPr algn="ctr"/>
              <a:endParaRPr lang="zh-CN" altLang="en-US">
                <a:solidFill>
                  <a:schemeClr val="tx1"/>
                </a:solidFill>
                <a:ea typeface="微软雅黑" panose="020B0503020204020204" pitchFamily="34" charset="-122"/>
              </a:endParaRPr>
            </a:p>
          </p:txBody>
        </p:sp>
      </p:grpSp>
      <p:sp>
        <p:nvSpPr>
          <p:cNvPr id="6" name="矩形 5"/>
          <p:cNvSpPr/>
          <p:nvPr/>
        </p:nvSpPr>
        <p:spPr>
          <a:xfrm>
            <a:off x="396240" y="1059180"/>
            <a:ext cx="3761740" cy="133350"/>
          </a:xfrm>
          <a:prstGeom prst="rect">
            <a:avLst/>
          </a:prstGeom>
          <a:solidFill>
            <a:srgbClr val="63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3" name="组合 42"/>
          <p:cNvGrpSpPr/>
          <p:nvPr/>
        </p:nvGrpSpPr>
        <p:grpSpPr>
          <a:xfrm rot="21302113">
            <a:off x="1735504" y="498487"/>
            <a:ext cx="1036083" cy="606152"/>
            <a:chOff x="2930246" y="1692660"/>
            <a:chExt cx="1977601" cy="1157649"/>
          </a:xfrm>
        </p:grpSpPr>
        <p:cxnSp>
          <p:nvCxnSpPr>
            <p:cNvPr id="45" name="直接连接符 44"/>
            <p:cNvCxnSpPr>
              <a:endCxn id="47" idx="3"/>
            </p:cNvCxnSpPr>
            <p:nvPr/>
          </p:nvCxnSpPr>
          <p:spPr>
            <a:xfrm rot="297887" flipV="1">
              <a:off x="2930246" y="2262559"/>
              <a:ext cx="853285" cy="496958"/>
            </a:xfrm>
            <a:prstGeom prst="line">
              <a:avLst/>
            </a:prstGeom>
            <a:noFill/>
            <a:ln w="9525" cap="flat">
              <a:solidFill>
                <a:schemeClr val="accent1"/>
              </a:solidFill>
              <a:prstDash val="solid"/>
              <a:miter lim="400000"/>
            </a:ln>
            <a:effectLst/>
          </p:spPr>
          <p:style>
            <a:lnRef idx="0">
              <a:scrgbClr r="0" g="0" b="0"/>
            </a:lnRef>
            <a:fillRef idx="0">
              <a:scrgbClr r="0" g="0" b="0"/>
            </a:fillRef>
            <a:effectRef idx="0">
              <a:scrgbClr r="0" g="0" b="0"/>
            </a:effectRef>
            <a:fontRef idx="none"/>
          </p:style>
        </p:cxnSp>
        <p:cxnSp>
          <p:nvCxnSpPr>
            <p:cNvPr id="46" name="直接连接符 45"/>
            <p:cNvCxnSpPr>
              <a:stCxn id="47" idx="5"/>
            </p:cNvCxnSpPr>
            <p:nvPr/>
          </p:nvCxnSpPr>
          <p:spPr>
            <a:xfrm rot="297887">
              <a:off x="4174828" y="2330616"/>
              <a:ext cx="733019" cy="519693"/>
            </a:xfrm>
            <a:prstGeom prst="line">
              <a:avLst/>
            </a:prstGeom>
            <a:noFill/>
            <a:ln w="9525" cap="flat">
              <a:solidFill>
                <a:schemeClr val="accent1"/>
              </a:solidFill>
              <a:prstDash val="solid"/>
              <a:miter lim="400000"/>
            </a:ln>
            <a:effectLst/>
          </p:spPr>
          <p:style>
            <a:lnRef idx="0">
              <a:scrgbClr r="0" g="0" b="0"/>
            </a:lnRef>
            <a:fillRef idx="0">
              <a:scrgbClr r="0" g="0" b="0"/>
            </a:fillRef>
            <a:effectRef idx="0">
              <a:scrgbClr r="0" g="0" b="0"/>
            </a:effectRef>
            <a:fontRef idx="none"/>
          </p:style>
        </p:cxnSp>
        <p:sp>
          <p:nvSpPr>
            <p:cNvPr id="47" name="椭圆 46"/>
            <p:cNvSpPr/>
            <p:nvPr/>
          </p:nvSpPr>
          <p:spPr>
            <a:xfrm>
              <a:off x="3720758" y="1692660"/>
              <a:ext cx="561175" cy="711880"/>
            </a:xfrm>
            <a:prstGeom prst="ellipse">
              <a:avLst/>
            </a:prstGeom>
            <a:solidFill>
              <a:schemeClr val="accent1"/>
            </a:solidFill>
            <a:ln>
              <a:solidFill>
                <a:schemeClr val="accent1"/>
              </a:solidFill>
            </a:ln>
            <a:scene3d>
              <a:camera prst="orthographicFront"/>
              <a:lightRig rig="threePt" dir="t"/>
            </a:scene3d>
            <a:sp3d>
              <a:bevelT w="152400" h="50800" prst="softRound"/>
            </a:sp3d>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300" dirty="0">
                <a:latin typeface="Nexa Light" panose="02000000000000000000" pitchFamily="50" charset="0"/>
              </a:endParaRPr>
            </a:p>
          </p:txBody>
        </p:sp>
      </p:grpSp>
      <p:sp>
        <p:nvSpPr>
          <p:cNvPr id="7" name="矩形 6"/>
          <p:cNvSpPr/>
          <p:nvPr/>
        </p:nvSpPr>
        <p:spPr>
          <a:xfrm>
            <a:off x="4953000" y="1060450"/>
            <a:ext cx="3813810" cy="125730"/>
          </a:xfrm>
          <a:prstGeom prst="rect">
            <a:avLst/>
          </a:prstGeom>
          <a:solidFill>
            <a:srgbClr val="63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p:cNvGrpSpPr/>
          <p:nvPr/>
        </p:nvGrpSpPr>
        <p:grpSpPr>
          <a:xfrm rot="21302113">
            <a:off x="6344334" y="492137"/>
            <a:ext cx="1036083" cy="606152"/>
            <a:chOff x="2930246" y="1692660"/>
            <a:chExt cx="1977601" cy="1157649"/>
          </a:xfrm>
        </p:grpSpPr>
        <p:cxnSp>
          <p:nvCxnSpPr>
            <p:cNvPr id="9" name="直接连接符 8"/>
            <p:cNvCxnSpPr>
              <a:endCxn id="11" idx="3"/>
            </p:cNvCxnSpPr>
            <p:nvPr/>
          </p:nvCxnSpPr>
          <p:spPr>
            <a:xfrm rot="297887" flipV="1">
              <a:off x="2930246" y="2262559"/>
              <a:ext cx="853285" cy="496958"/>
            </a:xfrm>
            <a:prstGeom prst="line">
              <a:avLst/>
            </a:prstGeom>
            <a:noFill/>
            <a:ln w="9525" cap="flat">
              <a:solidFill>
                <a:schemeClr val="accent1"/>
              </a:solidFill>
              <a:prstDash val="solid"/>
              <a:miter lim="400000"/>
            </a:ln>
            <a:effectLst/>
          </p:spPr>
          <p:style>
            <a:lnRef idx="0">
              <a:scrgbClr r="0" g="0" b="0"/>
            </a:lnRef>
            <a:fillRef idx="0">
              <a:scrgbClr r="0" g="0" b="0"/>
            </a:fillRef>
            <a:effectRef idx="0">
              <a:scrgbClr r="0" g="0" b="0"/>
            </a:effectRef>
            <a:fontRef idx="none"/>
          </p:style>
        </p:cxnSp>
        <p:cxnSp>
          <p:nvCxnSpPr>
            <p:cNvPr id="10" name="直接连接符 9"/>
            <p:cNvCxnSpPr>
              <a:stCxn id="11" idx="5"/>
            </p:cNvCxnSpPr>
            <p:nvPr/>
          </p:nvCxnSpPr>
          <p:spPr>
            <a:xfrm rot="297887">
              <a:off x="4174828" y="2330616"/>
              <a:ext cx="733019" cy="519693"/>
            </a:xfrm>
            <a:prstGeom prst="line">
              <a:avLst/>
            </a:prstGeom>
            <a:noFill/>
            <a:ln w="9525" cap="flat">
              <a:solidFill>
                <a:schemeClr val="accent1"/>
              </a:solidFill>
              <a:prstDash val="solid"/>
              <a:miter lim="400000"/>
            </a:ln>
            <a:effectLst/>
          </p:spPr>
          <p:style>
            <a:lnRef idx="0">
              <a:scrgbClr r="0" g="0" b="0"/>
            </a:lnRef>
            <a:fillRef idx="0">
              <a:scrgbClr r="0" g="0" b="0"/>
            </a:fillRef>
            <a:effectRef idx="0">
              <a:scrgbClr r="0" g="0" b="0"/>
            </a:effectRef>
            <a:fontRef idx="none"/>
          </p:style>
        </p:cxnSp>
        <p:sp>
          <p:nvSpPr>
            <p:cNvPr id="11" name="椭圆 10"/>
            <p:cNvSpPr/>
            <p:nvPr/>
          </p:nvSpPr>
          <p:spPr>
            <a:xfrm>
              <a:off x="3720758" y="1692660"/>
              <a:ext cx="561175" cy="711880"/>
            </a:xfrm>
            <a:prstGeom prst="ellipse">
              <a:avLst/>
            </a:prstGeom>
            <a:solidFill>
              <a:schemeClr val="accent1"/>
            </a:solidFill>
            <a:ln>
              <a:solidFill>
                <a:schemeClr val="accent1"/>
              </a:solidFill>
            </a:ln>
            <a:scene3d>
              <a:camera prst="orthographicFront"/>
              <a:lightRig rig="threePt" dir="t"/>
            </a:scene3d>
            <a:sp3d>
              <a:bevelT w="152400" h="50800" prst="softRound"/>
            </a:sp3d>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300" dirty="0">
                <a:latin typeface="Nexa Light" panose="02000000000000000000" pitchFamily="50"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3815" y="3865880"/>
            <a:ext cx="9206230" cy="1294130"/>
          </a:xfrm>
          <a:prstGeom prst="rect">
            <a:avLst/>
          </a:prstGeom>
          <a:solidFill>
            <a:srgbClr val="BE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p:cNvSpPr txBox="1"/>
          <p:nvPr/>
        </p:nvSpPr>
        <p:spPr>
          <a:xfrm>
            <a:off x="681990" y="3938270"/>
            <a:ext cx="7753985" cy="1071880"/>
          </a:xfrm>
          <a:prstGeom prst="rect">
            <a:avLst/>
          </a:prstGeom>
        </p:spPr>
        <p:txBody>
          <a:bodyPr wrap="square">
            <a:spAutoFit/>
          </a:bodyPr>
          <a:lstStyle/>
          <a:p>
            <a:pPr marL="0" indent="0" algn="just" defTabSz="266700">
              <a:lnSpc>
                <a:spcPct val="125000"/>
              </a:lnSpc>
              <a:spcBef>
                <a:spcPts val="0"/>
              </a:spcBef>
              <a:spcAft>
                <a:spcPts val="0"/>
              </a:spcAft>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1961-2022年，江西省平均年降水量1656毫米，无显著的线性变化趋势，但年际和年代际变化明显。1961</a:t>
            </a: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1970年和2001-2010年平均降水量总体偏少，1991</a:t>
            </a: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2000年和2011</a:t>
            </a: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2021年平均降水量总体偏多。</a:t>
            </a:r>
          </a:p>
        </p:txBody>
      </p:sp>
      <p:pic>
        <p:nvPicPr>
          <p:cNvPr id="18"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98420" y="186055"/>
            <a:ext cx="3884295" cy="3605530"/>
          </a:xfrm>
          <a:prstGeom prst="rect">
            <a:avLst/>
          </a:prstGeom>
          <a:noFill/>
          <a:ln w="19050">
            <a:solidFill>
              <a:schemeClr val="tx2">
                <a:lumMod val="40000"/>
                <a:lumOff val="60000"/>
              </a:schemeClr>
            </a:solidFill>
          </a:ln>
        </p:spPr>
      </p:pic>
      <p:grpSp>
        <p:nvGrpSpPr>
          <p:cNvPr id="36" name="组合 35"/>
          <p:cNvGrpSpPr/>
          <p:nvPr/>
        </p:nvGrpSpPr>
        <p:grpSpPr>
          <a:xfrm>
            <a:off x="7877175" y="2538095"/>
            <a:ext cx="956945" cy="1369060"/>
            <a:chOff x="1991501" y="1968565"/>
            <a:chExt cx="2640947" cy="3544737"/>
          </a:xfrm>
        </p:grpSpPr>
        <p:sp>
          <p:nvSpPr>
            <p:cNvPr id="37" name="Freeform 7"/>
            <p:cNvSpPr/>
            <p:nvPr/>
          </p:nvSpPr>
          <p:spPr bwMode="auto">
            <a:xfrm>
              <a:off x="2485093" y="2238389"/>
              <a:ext cx="664999" cy="721291"/>
            </a:xfrm>
            <a:custGeom>
              <a:avLst/>
              <a:gdLst>
                <a:gd name="T0" fmla="*/ 158 w 524"/>
                <a:gd name="T1" fmla="*/ 0 h 423"/>
                <a:gd name="T2" fmla="*/ 365 w 524"/>
                <a:gd name="T3" fmla="*/ 0 h 423"/>
                <a:gd name="T4" fmla="*/ 366 w 524"/>
                <a:gd name="T5" fmla="*/ 0 h 423"/>
                <a:gd name="T6" fmla="*/ 366 w 524"/>
                <a:gd name="T7" fmla="*/ 0 h 423"/>
                <a:gd name="T8" fmla="*/ 523 w 524"/>
                <a:gd name="T9" fmla="*/ 157 h 423"/>
                <a:gd name="T10" fmla="*/ 524 w 524"/>
                <a:gd name="T11" fmla="*/ 423 h 423"/>
                <a:gd name="T12" fmla="*/ 388 w 524"/>
                <a:gd name="T13" fmla="*/ 321 h 423"/>
                <a:gd name="T14" fmla="*/ 158 w 524"/>
                <a:gd name="T15" fmla="*/ 316 h 423"/>
                <a:gd name="T16" fmla="*/ 0 w 524"/>
                <a:gd name="T17" fmla="*/ 158 h 423"/>
                <a:gd name="T18" fmla="*/ 158 w 524"/>
                <a:gd name="T1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423">
                  <a:moveTo>
                    <a:pt x="158" y="0"/>
                  </a:moveTo>
                  <a:cubicBezTo>
                    <a:pt x="365" y="0"/>
                    <a:pt x="365" y="0"/>
                    <a:pt x="365" y="0"/>
                  </a:cubicBezTo>
                  <a:cubicBezTo>
                    <a:pt x="365" y="0"/>
                    <a:pt x="365" y="0"/>
                    <a:pt x="366" y="0"/>
                  </a:cubicBezTo>
                  <a:cubicBezTo>
                    <a:pt x="366" y="0"/>
                    <a:pt x="366" y="0"/>
                    <a:pt x="366" y="0"/>
                  </a:cubicBezTo>
                  <a:cubicBezTo>
                    <a:pt x="453" y="0"/>
                    <a:pt x="523" y="71"/>
                    <a:pt x="523" y="157"/>
                  </a:cubicBezTo>
                  <a:cubicBezTo>
                    <a:pt x="523" y="244"/>
                    <a:pt x="524" y="423"/>
                    <a:pt x="524" y="423"/>
                  </a:cubicBezTo>
                  <a:cubicBezTo>
                    <a:pt x="524" y="423"/>
                    <a:pt x="484" y="335"/>
                    <a:pt x="388" y="321"/>
                  </a:cubicBezTo>
                  <a:cubicBezTo>
                    <a:pt x="376" y="319"/>
                    <a:pt x="158" y="316"/>
                    <a:pt x="158" y="316"/>
                  </a:cubicBezTo>
                  <a:cubicBezTo>
                    <a:pt x="70" y="316"/>
                    <a:pt x="0" y="246"/>
                    <a:pt x="0" y="158"/>
                  </a:cubicBezTo>
                  <a:cubicBezTo>
                    <a:pt x="0" y="71"/>
                    <a:pt x="70" y="0"/>
                    <a:pt x="158" y="0"/>
                  </a:cubicBezTo>
                </a:path>
              </a:pathLst>
            </a:custGeom>
            <a:solidFill>
              <a:schemeClr val="tx2">
                <a:lumMod val="20000"/>
                <a:lumOff val="80000"/>
              </a:schemeClr>
            </a:solidFill>
            <a:ln>
              <a:noFill/>
            </a:ln>
            <a:effectLst/>
          </p:spPr>
          <p:txBody>
            <a:bodyPr lIns="64161" tIns="32080" rIns="64161" bIns="32080" anchor="ctr"/>
            <a:lstStyle/>
            <a:p>
              <a:pPr algn="ctr" defTabSz="950595" fontAlgn="auto">
                <a:spcBef>
                  <a:spcPts val="0"/>
                </a:spcBef>
                <a:spcAft>
                  <a:spcPts val="0"/>
                </a:spcAft>
                <a:defRPr/>
              </a:pPr>
              <a:endParaRPr lang="en-AU" sz="990" kern="0" dirty="0">
                <a:solidFill>
                  <a:schemeClr val="bg1"/>
                </a:solidFill>
                <a:latin typeface="Roboto Bold" charset="0"/>
              </a:endParaRPr>
            </a:p>
          </p:txBody>
        </p:sp>
        <p:sp>
          <p:nvSpPr>
            <p:cNvPr id="38" name="Freeform 8"/>
            <p:cNvSpPr/>
            <p:nvPr/>
          </p:nvSpPr>
          <p:spPr bwMode="auto">
            <a:xfrm>
              <a:off x="1991501" y="2869742"/>
              <a:ext cx="1158589" cy="1253883"/>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6" y="0"/>
                    <a:pt x="637" y="0"/>
                    <a:pt x="637" y="0"/>
                  </a:cubicBezTo>
                  <a:cubicBezTo>
                    <a:pt x="637" y="0"/>
                    <a:pt x="638" y="0"/>
                    <a:pt x="638" y="0"/>
                  </a:cubicBezTo>
                  <a:cubicBezTo>
                    <a:pt x="789" y="0"/>
                    <a:pt x="911" y="122"/>
                    <a:pt x="911" y="273"/>
                  </a:cubicBezTo>
                  <a:cubicBezTo>
                    <a:pt x="911" y="424"/>
                    <a:pt x="913" y="735"/>
                    <a:pt x="913" y="735"/>
                  </a:cubicBezTo>
                  <a:cubicBezTo>
                    <a:pt x="913" y="735"/>
                    <a:pt x="844" y="582"/>
                    <a:pt x="677" y="557"/>
                  </a:cubicBezTo>
                  <a:cubicBezTo>
                    <a:pt x="656" y="554"/>
                    <a:pt x="275" y="550"/>
                    <a:pt x="275" y="550"/>
                  </a:cubicBezTo>
                  <a:cubicBezTo>
                    <a:pt x="123" y="550"/>
                    <a:pt x="0" y="427"/>
                    <a:pt x="0" y="275"/>
                  </a:cubicBezTo>
                  <a:cubicBezTo>
                    <a:pt x="0" y="123"/>
                    <a:pt x="123" y="0"/>
                    <a:pt x="275" y="0"/>
                  </a:cubicBezTo>
                </a:path>
              </a:pathLst>
            </a:custGeom>
            <a:solidFill>
              <a:schemeClr val="tx2">
                <a:lumMod val="40000"/>
                <a:lumOff val="60000"/>
              </a:schemeClr>
            </a:solidFill>
            <a:ln>
              <a:noFill/>
            </a:ln>
            <a:effectLst/>
          </p:spPr>
          <p:txBody>
            <a:bodyPr lIns="64161" tIns="32080" rIns="64161" bIns="32080" anchor="ctr"/>
            <a:lstStyle/>
            <a:p>
              <a:pPr algn="ctr" defTabSz="950595" fontAlgn="auto">
                <a:spcBef>
                  <a:spcPts val="0"/>
                </a:spcBef>
                <a:spcAft>
                  <a:spcPts val="0"/>
                </a:spcAft>
                <a:defRPr/>
              </a:pPr>
              <a:endParaRPr lang="en-AU" sz="2070" kern="0" dirty="0">
                <a:solidFill>
                  <a:schemeClr val="bg1"/>
                </a:solidFill>
                <a:latin typeface="Roboto Bold" charset="0"/>
              </a:endParaRPr>
            </a:p>
          </p:txBody>
        </p:sp>
        <p:sp>
          <p:nvSpPr>
            <p:cNvPr id="39" name="Freeform 9"/>
            <p:cNvSpPr/>
            <p:nvPr/>
          </p:nvSpPr>
          <p:spPr bwMode="auto">
            <a:xfrm>
              <a:off x="1991501" y="3933162"/>
              <a:ext cx="1158589" cy="1253886"/>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6" y="0"/>
                    <a:pt x="637" y="0"/>
                    <a:pt x="637" y="0"/>
                  </a:cubicBezTo>
                  <a:cubicBezTo>
                    <a:pt x="637" y="0"/>
                    <a:pt x="638" y="0"/>
                    <a:pt x="638" y="0"/>
                  </a:cubicBezTo>
                  <a:cubicBezTo>
                    <a:pt x="789" y="0"/>
                    <a:pt x="911" y="122"/>
                    <a:pt x="911" y="273"/>
                  </a:cubicBezTo>
                  <a:cubicBezTo>
                    <a:pt x="911" y="424"/>
                    <a:pt x="913" y="735"/>
                    <a:pt x="913" y="735"/>
                  </a:cubicBezTo>
                  <a:cubicBezTo>
                    <a:pt x="913" y="735"/>
                    <a:pt x="844" y="582"/>
                    <a:pt x="677" y="557"/>
                  </a:cubicBezTo>
                  <a:cubicBezTo>
                    <a:pt x="656" y="554"/>
                    <a:pt x="275" y="550"/>
                    <a:pt x="275" y="550"/>
                  </a:cubicBezTo>
                  <a:cubicBezTo>
                    <a:pt x="123" y="550"/>
                    <a:pt x="0" y="427"/>
                    <a:pt x="0" y="275"/>
                  </a:cubicBezTo>
                  <a:cubicBezTo>
                    <a:pt x="0" y="123"/>
                    <a:pt x="123" y="0"/>
                    <a:pt x="275" y="0"/>
                  </a:cubicBezTo>
                </a:path>
              </a:pathLst>
            </a:custGeom>
            <a:solidFill>
              <a:srgbClr val="72A2DC"/>
            </a:solidFill>
            <a:ln>
              <a:noFill/>
            </a:ln>
            <a:effectLst/>
          </p:spPr>
          <p:txBody>
            <a:bodyPr lIns="64161" tIns="32080" rIns="64161" bIns="32080" anchor="ctr"/>
            <a:lstStyle/>
            <a:p>
              <a:pPr algn="ctr" defTabSz="950595" fontAlgn="auto">
                <a:spcBef>
                  <a:spcPts val="0"/>
                </a:spcBef>
                <a:spcAft>
                  <a:spcPts val="0"/>
                </a:spcAft>
                <a:defRPr/>
              </a:pPr>
              <a:endParaRPr lang="en-AU" sz="2430" kern="0" dirty="0">
                <a:solidFill>
                  <a:schemeClr val="bg1"/>
                </a:solidFill>
                <a:latin typeface="Roboto Bold" charset="0"/>
              </a:endParaRPr>
            </a:p>
          </p:txBody>
        </p:sp>
        <p:sp>
          <p:nvSpPr>
            <p:cNvPr id="40" name="Freeform 10"/>
            <p:cNvSpPr/>
            <p:nvPr/>
          </p:nvSpPr>
          <p:spPr bwMode="auto">
            <a:xfrm>
              <a:off x="3172309" y="3934926"/>
              <a:ext cx="1460139" cy="1578376"/>
            </a:xfrm>
            <a:custGeom>
              <a:avLst/>
              <a:gdLst>
                <a:gd name="T0" fmla="*/ 1020384 w 1151"/>
                <a:gd name="T1" fmla="*/ 0 h 926"/>
                <a:gd name="T2" fmla="*/ 442928 w 1151"/>
                <a:gd name="T3" fmla="*/ 0 h 926"/>
                <a:gd name="T4" fmla="*/ 441659 w 1151"/>
                <a:gd name="T5" fmla="*/ 0 h 926"/>
                <a:gd name="T6" fmla="*/ 440390 w 1151"/>
                <a:gd name="T7" fmla="*/ 0 h 926"/>
                <a:gd name="T8" fmla="*/ 3807 w 1151"/>
                <a:gd name="T9" fmla="*/ 529890 h 926"/>
                <a:gd name="T10" fmla="*/ 0 w 1151"/>
                <a:gd name="T11" fmla="*/ 1422256 h 926"/>
                <a:gd name="T12" fmla="*/ 378202 w 1151"/>
                <a:gd name="T13" fmla="*/ 1079747 h 926"/>
                <a:gd name="T14" fmla="*/ 1020384 w 1151"/>
                <a:gd name="T15" fmla="*/ 1064388 h 926"/>
                <a:gd name="T16" fmla="*/ 1460774 w 1151"/>
                <a:gd name="T17" fmla="*/ 532962 h 926"/>
                <a:gd name="T18" fmla="*/ 1020384 w 1151"/>
                <a:gd name="T19" fmla="*/ 0 h 9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1"/>
                <a:gd name="T31" fmla="*/ 0 h 926"/>
                <a:gd name="T32" fmla="*/ 1151 w 1151"/>
                <a:gd name="T33" fmla="*/ 926 h 9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1" h="926">
                  <a:moveTo>
                    <a:pt x="804" y="0"/>
                  </a:moveTo>
                  <a:cubicBezTo>
                    <a:pt x="349" y="0"/>
                    <a:pt x="349" y="0"/>
                    <a:pt x="349" y="0"/>
                  </a:cubicBezTo>
                  <a:cubicBezTo>
                    <a:pt x="349" y="0"/>
                    <a:pt x="348" y="0"/>
                    <a:pt x="348" y="0"/>
                  </a:cubicBezTo>
                  <a:cubicBezTo>
                    <a:pt x="348" y="0"/>
                    <a:pt x="347" y="0"/>
                    <a:pt x="347" y="0"/>
                  </a:cubicBezTo>
                  <a:cubicBezTo>
                    <a:pt x="157" y="0"/>
                    <a:pt x="3" y="154"/>
                    <a:pt x="3" y="345"/>
                  </a:cubicBezTo>
                  <a:cubicBezTo>
                    <a:pt x="3" y="535"/>
                    <a:pt x="0" y="926"/>
                    <a:pt x="0" y="926"/>
                  </a:cubicBezTo>
                  <a:cubicBezTo>
                    <a:pt x="0" y="926"/>
                    <a:pt x="88" y="734"/>
                    <a:pt x="298" y="703"/>
                  </a:cubicBezTo>
                  <a:cubicBezTo>
                    <a:pt x="325" y="699"/>
                    <a:pt x="804" y="693"/>
                    <a:pt x="804" y="693"/>
                  </a:cubicBezTo>
                  <a:cubicBezTo>
                    <a:pt x="996" y="693"/>
                    <a:pt x="1151" y="538"/>
                    <a:pt x="1151" y="347"/>
                  </a:cubicBezTo>
                  <a:cubicBezTo>
                    <a:pt x="1151" y="155"/>
                    <a:pt x="996" y="0"/>
                    <a:pt x="804" y="0"/>
                  </a:cubicBezTo>
                </a:path>
              </a:pathLst>
            </a:custGeom>
            <a:solidFill>
              <a:srgbClr val="2C70B5">
                <a:alpha val="90000"/>
              </a:srgbClr>
            </a:solidFill>
            <a:ln>
              <a:noFill/>
            </a:ln>
            <a:effectLst/>
          </p:spPr>
          <p:txBody>
            <a:bodyPr lIns="64161" tIns="32080" rIns="64161" bIns="32080" anchor="ctr"/>
            <a:lstStyle/>
            <a:p>
              <a:pPr algn="ctr" defTabSz="950595" fontAlgn="auto">
                <a:spcBef>
                  <a:spcPts val="0"/>
                </a:spcBef>
                <a:spcAft>
                  <a:spcPts val="0"/>
                </a:spcAft>
                <a:defRPr/>
              </a:pPr>
              <a:endParaRPr lang="en-AU" sz="2880" kern="0" dirty="0">
                <a:solidFill>
                  <a:schemeClr val="bg1"/>
                </a:solidFill>
                <a:latin typeface="Roboto Bold" charset="0"/>
              </a:endParaRPr>
            </a:p>
          </p:txBody>
        </p:sp>
        <p:sp>
          <p:nvSpPr>
            <p:cNvPr id="41" name="Freeform 6"/>
            <p:cNvSpPr/>
            <p:nvPr/>
          </p:nvSpPr>
          <p:spPr bwMode="auto">
            <a:xfrm>
              <a:off x="3172311" y="1968565"/>
              <a:ext cx="969723" cy="1049313"/>
            </a:xfrm>
            <a:custGeom>
              <a:avLst/>
              <a:gdLst>
                <a:gd name="T0" fmla="*/ 534 w 764"/>
                <a:gd name="T1" fmla="*/ 0 h 615"/>
                <a:gd name="T2" fmla="*/ 232 w 764"/>
                <a:gd name="T3" fmla="*/ 0 h 615"/>
                <a:gd name="T4" fmla="*/ 231 w 764"/>
                <a:gd name="T5" fmla="*/ 0 h 615"/>
                <a:gd name="T6" fmla="*/ 230 w 764"/>
                <a:gd name="T7" fmla="*/ 0 h 615"/>
                <a:gd name="T8" fmla="*/ 2 w 764"/>
                <a:gd name="T9" fmla="*/ 229 h 615"/>
                <a:gd name="T10" fmla="*/ 0 w 764"/>
                <a:gd name="T11" fmla="*/ 615 h 615"/>
                <a:gd name="T12" fmla="*/ 198 w 764"/>
                <a:gd name="T13" fmla="*/ 466 h 615"/>
                <a:gd name="T14" fmla="*/ 534 w 764"/>
                <a:gd name="T15" fmla="*/ 460 h 615"/>
                <a:gd name="T16" fmla="*/ 764 w 764"/>
                <a:gd name="T17" fmla="*/ 230 h 615"/>
                <a:gd name="T18" fmla="*/ 534 w 764"/>
                <a:gd name="T19"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615">
                  <a:moveTo>
                    <a:pt x="534" y="0"/>
                  </a:moveTo>
                  <a:cubicBezTo>
                    <a:pt x="232" y="0"/>
                    <a:pt x="232" y="0"/>
                    <a:pt x="232" y="0"/>
                  </a:cubicBezTo>
                  <a:cubicBezTo>
                    <a:pt x="232" y="0"/>
                    <a:pt x="231" y="0"/>
                    <a:pt x="231" y="0"/>
                  </a:cubicBezTo>
                  <a:cubicBezTo>
                    <a:pt x="231" y="0"/>
                    <a:pt x="231" y="0"/>
                    <a:pt x="230" y="0"/>
                  </a:cubicBezTo>
                  <a:cubicBezTo>
                    <a:pt x="104" y="0"/>
                    <a:pt x="2" y="102"/>
                    <a:pt x="2" y="229"/>
                  </a:cubicBezTo>
                  <a:cubicBezTo>
                    <a:pt x="2" y="355"/>
                    <a:pt x="0" y="615"/>
                    <a:pt x="0" y="615"/>
                  </a:cubicBezTo>
                  <a:cubicBezTo>
                    <a:pt x="0" y="615"/>
                    <a:pt x="58" y="487"/>
                    <a:pt x="198" y="466"/>
                  </a:cubicBezTo>
                  <a:cubicBezTo>
                    <a:pt x="216" y="464"/>
                    <a:pt x="534" y="460"/>
                    <a:pt x="534" y="460"/>
                  </a:cubicBezTo>
                  <a:cubicBezTo>
                    <a:pt x="661" y="460"/>
                    <a:pt x="764" y="357"/>
                    <a:pt x="764" y="230"/>
                  </a:cubicBezTo>
                  <a:cubicBezTo>
                    <a:pt x="764" y="103"/>
                    <a:pt x="661" y="0"/>
                    <a:pt x="534" y="0"/>
                  </a:cubicBezTo>
                </a:path>
              </a:pathLst>
            </a:custGeom>
            <a:solidFill>
              <a:srgbClr val="B2CCED"/>
            </a:solidFill>
            <a:ln>
              <a:noFill/>
            </a:ln>
            <a:effectLst/>
          </p:spPr>
          <p:txBody>
            <a:bodyPr lIns="64161" tIns="32080" rIns="64161" bIns="32080" anchor="ctr"/>
            <a:lstStyle/>
            <a:p>
              <a:pPr algn="ctr" defTabSz="950595" fontAlgn="auto">
                <a:spcBef>
                  <a:spcPts val="0"/>
                </a:spcBef>
                <a:spcAft>
                  <a:spcPts val="0"/>
                </a:spcAft>
                <a:defRPr/>
              </a:pPr>
              <a:endParaRPr lang="en-AU" sz="1440" kern="0" dirty="0">
                <a:solidFill>
                  <a:schemeClr val="bg1"/>
                </a:solidFill>
                <a:latin typeface="Roboto Bold" charset="0"/>
              </a:endParaRPr>
            </a:p>
          </p:txBody>
        </p:sp>
        <p:sp>
          <p:nvSpPr>
            <p:cNvPr id="42" name="Freeform 5"/>
            <p:cNvSpPr/>
            <p:nvPr/>
          </p:nvSpPr>
          <p:spPr bwMode="auto">
            <a:xfrm>
              <a:off x="3172306" y="2869742"/>
              <a:ext cx="1160176" cy="1253883"/>
            </a:xfrm>
            <a:custGeom>
              <a:avLst/>
              <a:gdLst>
                <a:gd name="T0" fmla="*/ 639 w 914"/>
                <a:gd name="T1" fmla="*/ 0 h 735"/>
                <a:gd name="T2" fmla="*/ 277 w 914"/>
                <a:gd name="T3" fmla="*/ 0 h 735"/>
                <a:gd name="T4" fmla="*/ 276 w 914"/>
                <a:gd name="T5" fmla="*/ 0 h 735"/>
                <a:gd name="T6" fmla="*/ 275 w 914"/>
                <a:gd name="T7" fmla="*/ 0 h 735"/>
                <a:gd name="T8" fmla="*/ 2 w 914"/>
                <a:gd name="T9" fmla="*/ 273 h 735"/>
                <a:gd name="T10" fmla="*/ 0 w 914"/>
                <a:gd name="T11" fmla="*/ 735 h 735"/>
                <a:gd name="T12" fmla="*/ 237 w 914"/>
                <a:gd name="T13" fmla="*/ 557 h 735"/>
                <a:gd name="T14" fmla="*/ 639 w 914"/>
                <a:gd name="T15" fmla="*/ 550 h 735"/>
                <a:gd name="T16" fmla="*/ 914 w 914"/>
                <a:gd name="T17" fmla="*/ 275 h 735"/>
                <a:gd name="T18" fmla="*/ 639 w 914"/>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4" h="735">
                  <a:moveTo>
                    <a:pt x="639" y="0"/>
                  </a:moveTo>
                  <a:cubicBezTo>
                    <a:pt x="277" y="0"/>
                    <a:pt x="277" y="0"/>
                    <a:pt x="277" y="0"/>
                  </a:cubicBezTo>
                  <a:cubicBezTo>
                    <a:pt x="277" y="0"/>
                    <a:pt x="277" y="0"/>
                    <a:pt x="276" y="0"/>
                  </a:cubicBezTo>
                  <a:cubicBezTo>
                    <a:pt x="276" y="0"/>
                    <a:pt x="276" y="0"/>
                    <a:pt x="275" y="0"/>
                  </a:cubicBezTo>
                  <a:cubicBezTo>
                    <a:pt x="125" y="0"/>
                    <a:pt x="2" y="122"/>
                    <a:pt x="2" y="273"/>
                  </a:cubicBezTo>
                  <a:cubicBezTo>
                    <a:pt x="2" y="424"/>
                    <a:pt x="0" y="735"/>
                    <a:pt x="0" y="735"/>
                  </a:cubicBezTo>
                  <a:cubicBezTo>
                    <a:pt x="0" y="735"/>
                    <a:pt x="70" y="582"/>
                    <a:pt x="237" y="557"/>
                  </a:cubicBezTo>
                  <a:cubicBezTo>
                    <a:pt x="258" y="554"/>
                    <a:pt x="639" y="550"/>
                    <a:pt x="639" y="550"/>
                  </a:cubicBezTo>
                  <a:cubicBezTo>
                    <a:pt x="790" y="550"/>
                    <a:pt x="914" y="427"/>
                    <a:pt x="914" y="275"/>
                  </a:cubicBezTo>
                  <a:cubicBezTo>
                    <a:pt x="914" y="123"/>
                    <a:pt x="790" y="0"/>
                    <a:pt x="639" y="0"/>
                  </a:cubicBezTo>
                </a:path>
              </a:pathLst>
            </a:custGeom>
            <a:solidFill>
              <a:schemeClr val="tx2">
                <a:lumMod val="60000"/>
                <a:lumOff val="40000"/>
              </a:schemeClr>
            </a:solidFill>
            <a:ln>
              <a:noFill/>
            </a:ln>
            <a:effectLst/>
          </p:spPr>
          <p:txBody>
            <a:bodyPr lIns="64161" tIns="32080" rIns="64161" bIns="32080" anchor="ctr"/>
            <a:lstStyle/>
            <a:p>
              <a:pPr algn="ctr" defTabSz="950595" fontAlgn="auto">
                <a:spcBef>
                  <a:spcPts val="0"/>
                </a:spcBef>
                <a:spcAft>
                  <a:spcPts val="0"/>
                </a:spcAft>
                <a:defRPr/>
              </a:pPr>
              <a:endParaRPr lang="en-AU" sz="2070" kern="0" dirty="0">
                <a:solidFill>
                  <a:schemeClr val="bg1"/>
                </a:solidFill>
                <a:latin typeface="Roboto Bold"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59840" y="-17780"/>
            <a:ext cx="1812290" cy="5161280"/>
          </a:xfrm>
          <a:prstGeom prst="rect">
            <a:avLst/>
          </a:prstGeom>
          <a:solidFill>
            <a:srgbClr val="1F4C7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850" tIns="30425" rIns="60850" bIns="30425" rtlCol="0" anchor="ctr"/>
          <a:lstStyle/>
          <a:p>
            <a:pPr algn="ctr"/>
            <a:endParaRPr lang="zh-CN" altLang="en-US" sz="100">
              <a:solidFill>
                <a:schemeClr val="bg1"/>
              </a:solidFill>
            </a:endParaRPr>
          </a:p>
        </p:txBody>
      </p:sp>
      <p:sp>
        <p:nvSpPr>
          <p:cNvPr id="38" name="TextBox 148"/>
          <p:cNvSpPr txBox="1"/>
          <p:nvPr/>
        </p:nvSpPr>
        <p:spPr>
          <a:xfrm>
            <a:off x="1437005" y="843280"/>
            <a:ext cx="1460500" cy="945515"/>
          </a:xfrm>
          <a:prstGeom prst="rect">
            <a:avLst/>
          </a:prstGeom>
          <a:noFill/>
        </p:spPr>
        <p:txBody>
          <a:bodyPr wrap="square" lIns="60850" tIns="30425" rIns="60850" bIns="30425" rtlCol="0">
            <a:spAutoFit/>
          </a:bodyPr>
          <a:lstStyle/>
          <a:p>
            <a:pPr algn="dist">
              <a:lnSpc>
                <a:spcPct val="120000"/>
              </a:lnSpc>
            </a:pPr>
            <a:r>
              <a:rPr lang="zh-CN" altLang="en-US" sz="4800" b="1" cap="all" dirty="0">
                <a:solidFill>
                  <a:schemeClr val="bg1"/>
                </a:solidFill>
                <a:latin typeface="微软雅黑" panose="020B0503020204020204" pitchFamily="34" charset="-122"/>
                <a:ea typeface="微软雅黑" panose="020B0503020204020204" pitchFamily="34" charset="-122"/>
                <a:cs typeface="+mn-ea"/>
                <a:sym typeface="+mn-lt"/>
              </a:rPr>
              <a:t>目录</a:t>
            </a:r>
          </a:p>
        </p:txBody>
      </p:sp>
      <p:sp>
        <p:nvSpPr>
          <p:cNvPr id="39" name="TextBox 148"/>
          <p:cNvSpPr txBox="1"/>
          <p:nvPr/>
        </p:nvSpPr>
        <p:spPr>
          <a:xfrm>
            <a:off x="1473200" y="1732280"/>
            <a:ext cx="1354455" cy="428625"/>
          </a:xfrm>
          <a:prstGeom prst="rect">
            <a:avLst/>
          </a:prstGeom>
          <a:noFill/>
        </p:spPr>
        <p:txBody>
          <a:bodyPr wrap="square" lIns="60850" tIns="30425" rIns="60850" bIns="30425" rtlCol="0">
            <a:spAutoFit/>
          </a:bodyPr>
          <a:lstStyle/>
          <a:p>
            <a:pPr algn="dist">
              <a:lnSpc>
                <a:spcPct val="120000"/>
              </a:lnSpc>
            </a:pPr>
            <a:r>
              <a:rPr lang="en-US" altLang="zh-CN" sz="2000" b="1" cap="all" spc="-148" dirty="0">
                <a:solidFill>
                  <a:schemeClr val="bg1"/>
                </a:solidFill>
                <a:latin typeface="Franklin Gothic Book" panose="020B0503020102020204" pitchFamily="34" charset="0"/>
                <a:ea typeface="Cambria Math" panose="02040503050406030204" pitchFamily="18" charset="0"/>
                <a:cs typeface="+mn-ea"/>
                <a:sym typeface="+mn-lt"/>
              </a:rPr>
              <a:t>contents</a:t>
            </a:r>
          </a:p>
        </p:txBody>
      </p:sp>
      <p:sp>
        <p:nvSpPr>
          <p:cNvPr id="78" name="圆角矩形 77"/>
          <p:cNvSpPr/>
          <p:nvPr>
            <p:custDataLst>
              <p:tags r:id="rId1"/>
            </p:custDataLst>
          </p:nvPr>
        </p:nvSpPr>
        <p:spPr>
          <a:xfrm>
            <a:off x="4204588" y="2286091"/>
            <a:ext cx="3981535" cy="590478"/>
          </a:xfrm>
          <a:prstGeom prst="roundRect">
            <a:avLst>
              <a:gd name="adj" fmla="val 50000"/>
            </a:avLst>
          </a:prstGeom>
          <a:solidFill>
            <a:srgbClr val="6F9FDB"/>
          </a:solidFill>
          <a:ln>
            <a:noFill/>
          </a:ln>
        </p:spPr>
        <p:style>
          <a:lnRef idx="2">
            <a:schemeClr val="accent1">
              <a:shade val="50000"/>
            </a:schemeClr>
          </a:lnRef>
          <a:fillRef idx="1">
            <a:schemeClr val="accent1"/>
          </a:fillRef>
          <a:effectRef idx="0">
            <a:schemeClr val="accent1"/>
          </a:effectRef>
          <a:fontRef idx="minor">
            <a:schemeClr val="lt1"/>
          </a:fontRef>
        </p:style>
        <p:txBody>
          <a:bodyPr lIns="60850" tIns="30425" rIns="60850" bIns="30425" rtlCol="0" anchor="ctr"/>
          <a:lstStyle/>
          <a:p>
            <a:pPr algn="ctr"/>
            <a:endParaRPr lang="zh-CN" altLang="en-US" sz="2160"/>
          </a:p>
        </p:txBody>
      </p:sp>
      <p:sp>
        <p:nvSpPr>
          <p:cNvPr id="79" name="圆角矩形 78"/>
          <p:cNvSpPr/>
          <p:nvPr>
            <p:custDataLst>
              <p:tags r:id="rId2"/>
            </p:custDataLst>
          </p:nvPr>
        </p:nvSpPr>
        <p:spPr>
          <a:xfrm>
            <a:off x="4204588" y="3327411"/>
            <a:ext cx="3981535" cy="590478"/>
          </a:xfrm>
          <a:prstGeom prst="roundRect">
            <a:avLst>
              <a:gd name="adj"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850" tIns="30425" rIns="60850" bIns="30425" rtlCol="0" anchor="ctr"/>
          <a:lstStyle/>
          <a:p>
            <a:pPr algn="ctr"/>
            <a:endParaRPr lang="zh-CN" altLang="en-US" sz="2160"/>
          </a:p>
        </p:txBody>
      </p:sp>
      <p:sp>
        <p:nvSpPr>
          <p:cNvPr id="37" name="圆角矩形 36"/>
          <p:cNvSpPr/>
          <p:nvPr>
            <p:custDataLst>
              <p:tags r:id="rId3"/>
            </p:custDataLst>
          </p:nvPr>
        </p:nvSpPr>
        <p:spPr>
          <a:xfrm>
            <a:off x="4204588" y="1232521"/>
            <a:ext cx="3981535" cy="590478"/>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850" tIns="30425" rIns="60850" bIns="30425" rtlCol="0" anchor="ctr"/>
          <a:lstStyle/>
          <a:p>
            <a:pPr algn="ctr"/>
            <a:endParaRPr lang="zh-CN" altLang="en-US" sz="2160"/>
          </a:p>
        </p:txBody>
      </p:sp>
      <p:sp>
        <p:nvSpPr>
          <p:cNvPr id="40" name="矩形 39"/>
          <p:cNvSpPr/>
          <p:nvPr>
            <p:custDataLst>
              <p:tags r:id="rId4"/>
            </p:custDataLst>
          </p:nvPr>
        </p:nvSpPr>
        <p:spPr>
          <a:xfrm>
            <a:off x="4333953" y="1306267"/>
            <a:ext cx="3686810" cy="391795"/>
          </a:xfrm>
          <a:prstGeom prst="rect">
            <a:avLst/>
          </a:prstGeom>
          <a:effectLst/>
        </p:spPr>
        <p:txBody>
          <a:bodyPr wrap="none" lIns="60850" tIns="30425" rIns="60850" bIns="30425">
            <a:spAutoFit/>
          </a:bodyPr>
          <a:lstStyle/>
          <a:p>
            <a:pPr algn="l"/>
            <a:r>
              <a:rPr lang="zh-CN" altLang="zh-CN" sz="2160" b="1" dirty="0">
                <a:solidFill>
                  <a:schemeClr val="bg1"/>
                </a:solidFill>
                <a:latin typeface="微软雅黑" panose="020B0503020204020204" pitchFamily="34" charset="-122"/>
                <a:ea typeface="微软雅黑" panose="020B0503020204020204" pitchFamily="34" charset="-122"/>
              </a:rPr>
              <a:t>气候变化的概念、成因和事实</a:t>
            </a:r>
          </a:p>
        </p:txBody>
      </p:sp>
      <p:sp>
        <p:nvSpPr>
          <p:cNvPr id="41" name="圆角矩形 40"/>
          <p:cNvSpPr/>
          <p:nvPr>
            <p:custDataLst>
              <p:tags r:id="rId5"/>
            </p:custDataLst>
          </p:nvPr>
        </p:nvSpPr>
        <p:spPr bwMode="auto">
          <a:xfrm>
            <a:off x="3354559" y="1203851"/>
            <a:ext cx="707136" cy="647820"/>
          </a:xfrm>
          <a:prstGeom prst="roundRect">
            <a:avLst/>
          </a:prstGeom>
          <a:solidFill>
            <a:schemeClr val="tx2">
              <a:lumMod val="40000"/>
              <a:lumOff val="60000"/>
            </a:schemeClr>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0850" tIns="30425" rIns="60850" bIns="30425" anchor="ctr"/>
          <a:lstStyle/>
          <a:p>
            <a:pPr algn="ctr" fontAlgn="auto">
              <a:spcBef>
                <a:spcPts val="0"/>
              </a:spcBef>
              <a:spcAft>
                <a:spcPts val="0"/>
              </a:spcAft>
              <a:defRPr/>
            </a:pPr>
            <a:r>
              <a:rPr lang="en-US" altLang="zh-CN" sz="2160" dirty="0">
                <a:latin typeface="Impact" panose="020B0806030902050204" pitchFamily="34" charset="0"/>
                <a:cs typeface="+mn-ea"/>
                <a:sym typeface="+mn-lt"/>
              </a:rPr>
              <a:t>1</a:t>
            </a:r>
            <a:endParaRPr lang="zh-CN" altLang="en-US" sz="2160" dirty="0">
              <a:latin typeface="Impact" panose="020B0806030902050204" pitchFamily="34" charset="0"/>
              <a:cs typeface="+mn-ea"/>
              <a:sym typeface="+mn-lt"/>
            </a:endParaRPr>
          </a:p>
        </p:txBody>
      </p:sp>
      <p:sp>
        <p:nvSpPr>
          <p:cNvPr id="42" name="矩形 41"/>
          <p:cNvSpPr/>
          <p:nvPr>
            <p:custDataLst>
              <p:tags r:id="rId6"/>
            </p:custDataLst>
          </p:nvPr>
        </p:nvSpPr>
        <p:spPr>
          <a:xfrm>
            <a:off x="4334510" y="2336165"/>
            <a:ext cx="3157220" cy="857250"/>
          </a:xfrm>
          <a:prstGeom prst="rect">
            <a:avLst/>
          </a:prstGeom>
          <a:effectLst/>
        </p:spPr>
        <p:txBody>
          <a:bodyPr wrap="square" lIns="60850" tIns="30425" rIns="60850" bIns="30425">
            <a:spAutoFit/>
          </a:bodyPr>
          <a:lstStyle/>
          <a:p>
            <a:pPr algn="l">
              <a:lnSpc>
                <a:spcPct val="120000"/>
              </a:lnSpc>
            </a:pPr>
            <a:r>
              <a:rPr lang="zh-CN" altLang="zh-CN" sz="2160" b="1" dirty="0">
                <a:solidFill>
                  <a:schemeClr val="bg1"/>
                </a:solidFill>
                <a:latin typeface="微软雅黑" panose="020B0503020204020204" pitchFamily="34" charset="-122"/>
                <a:ea typeface="微软雅黑" panose="020B0503020204020204" pitchFamily="34" charset="-122"/>
                <a:sym typeface="+mn-ea"/>
              </a:rPr>
              <a:t>气候变化对农业影响</a:t>
            </a:r>
            <a:endParaRPr lang="zh-CN" altLang="zh-CN" sz="2160" b="1" dirty="0">
              <a:solidFill>
                <a:schemeClr val="bg1"/>
              </a:solidFill>
              <a:latin typeface="微软雅黑" panose="020B0503020204020204" pitchFamily="34" charset="-122"/>
              <a:ea typeface="微软雅黑" panose="020B0503020204020204" pitchFamily="34" charset="-122"/>
            </a:endParaRPr>
          </a:p>
          <a:p>
            <a:pPr algn="ctr">
              <a:lnSpc>
                <a:spcPct val="120000"/>
              </a:lnSpc>
            </a:pPr>
            <a:endParaRPr lang="zh-CN" altLang="en-US" sz="2160" dirty="0">
              <a:solidFill>
                <a:schemeClr val="bg1"/>
              </a:solidFill>
              <a:latin typeface="+mj-ea"/>
              <a:ea typeface="+mj-ea"/>
              <a:sym typeface="+mn-lt"/>
            </a:endParaRPr>
          </a:p>
        </p:txBody>
      </p:sp>
      <p:sp>
        <p:nvSpPr>
          <p:cNvPr id="43" name="圆角矩形 42"/>
          <p:cNvSpPr/>
          <p:nvPr>
            <p:custDataLst>
              <p:tags r:id="rId7"/>
            </p:custDataLst>
          </p:nvPr>
        </p:nvSpPr>
        <p:spPr bwMode="auto">
          <a:xfrm>
            <a:off x="3354559" y="2232972"/>
            <a:ext cx="707136" cy="647820"/>
          </a:xfrm>
          <a:prstGeom prst="roundRect">
            <a:avLst/>
          </a:prstGeom>
          <a:solidFill>
            <a:srgbClr val="6F9FDB"/>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0850" tIns="30425" rIns="60850" bIns="30425" numCol="1" spcCol="0" rtlCol="0" fromWordArt="0" anchor="ctr" anchorCtr="0" forceAA="0" compatLnSpc="1">
            <a:noAutofit/>
          </a:bodyPr>
          <a:lstStyle/>
          <a:p>
            <a:pPr lvl="0" algn="ctr" fontAlgn="auto">
              <a:spcBef>
                <a:spcPts val="0"/>
              </a:spcBef>
              <a:spcAft>
                <a:spcPts val="0"/>
              </a:spcAft>
              <a:buClrTx/>
              <a:buSzTx/>
              <a:buFontTx/>
              <a:defRPr/>
            </a:pPr>
            <a:r>
              <a:rPr lang="en-US" altLang="zh-CN" sz="2160" dirty="0">
                <a:latin typeface="Impact" panose="020B0806030902050204" pitchFamily="34" charset="0"/>
                <a:cs typeface="+mn-ea"/>
                <a:sym typeface="+mn-lt"/>
              </a:rPr>
              <a:t>2</a:t>
            </a:r>
          </a:p>
        </p:txBody>
      </p:sp>
      <p:sp>
        <p:nvSpPr>
          <p:cNvPr id="44" name="矩形 43"/>
          <p:cNvSpPr/>
          <p:nvPr>
            <p:custDataLst>
              <p:tags r:id="rId8"/>
            </p:custDataLst>
          </p:nvPr>
        </p:nvSpPr>
        <p:spPr>
          <a:xfrm>
            <a:off x="4333240" y="3370580"/>
            <a:ext cx="2588895" cy="458470"/>
          </a:xfrm>
          <a:prstGeom prst="rect">
            <a:avLst/>
          </a:prstGeom>
          <a:effectLst/>
        </p:spPr>
        <p:txBody>
          <a:bodyPr wrap="square" lIns="60850" tIns="30425" rIns="60850" bIns="30425">
            <a:spAutoFit/>
          </a:bodyPr>
          <a:lstStyle/>
          <a:p>
            <a:pPr algn="l">
              <a:lnSpc>
                <a:spcPct val="120000"/>
              </a:lnSpc>
            </a:pPr>
            <a:r>
              <a:rPr lang="zh-CN" altLang="zh-CN" sz="2160" b="1" dirty="0">
                <a:solidFill>
                  <a:schemeClr val="bg1"/>
                </a:solidFill>
                <a:latin typeface="微软雅黑" panose="020B0503020204020204" pitchFamily="34" charset="-122"/>
                <a:ea typeface="微软雅黑" panose="020B0503020204020204" pitchFamily="34" charset="-122"/>
                <a:sym typeface="+mn-ea"/>
              </a:rPr>
              <a:t>适应性措施</a:t>
            </a:r>
            <a:endParaRPr lang="zh-CN" altLang="zh-CN" sz="2160" b="1" dirty="0">
              <a:solidFill>
                <a:schemeClr val="bg1"/>
              </a:solidFill>
              <a:latin typeface="微软雅黑" panose="020B0503020204020204" pitchFamily="34" charset="-122"/>
              <a:ea typeface="微软雅黑" panose="020B0503020204020204" pitchFamily="34" charset="-122"/>
              <a:sym typeface="+mn-lt"/>
            </a:endParaRPr>
          </a:p>
        </p:txBody>
      </p:sp>
      <p:sp>
        <p:nvSpPr>
          <p:cNvPr id="61" name="圆角矩形 60"/>
          <p:cNvSpPr/>
          <p:nvPr>
            <p:custDataLst>
              <p:tags r:id="rId9"/>
            </p:custDataLst>
          </p:nvPr>
        </p:nvSpPr>
        <p:spPr bwMode="auto">
          <a:xfrm>
            <a:off x="3354559" y="3305725"/>
            <a:ext cx="707136" cy="647820"/>
          </a:xfrm>
          <a:prstGeom prst="roundRect">
            <a:avLst/>
          </a:prstGeom>
          <a:solidFill>
            <a:schemeClr val="tx2">
              <a:lumMod val="60000"/>
              <a:lumOff val="40000"/>
            </a:schemeClr>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0850" tIns="30425" rIns="60850" bIns="30425" numCol="1" spcCol="0" rtlCol="0" fromWordArt="0" anchor="ctr" anchorCtr="0" forceAA="0" compatLnSpc="1">
            <a:noAutofit/>
          </a:bodyPr>
          <a:lstStyle/>
          <a:p>
            <a:pPr lvl="0" algn="ctr" fontAlgn="auto">
              <a:spcBef>
                <a:spcPts val="0"/>
              </a:spcBef>
              <a:spcAft>
                <a:spcPts val="0"/>
              </a:spcAft>
              <a:buClrTx/>
              <a:buSzTx/>
              <a:buFontTx/>
              <a:defRPr/>
            </a:pPr>
            <a:r>
              <a:rPr lang="en-US" altLang="zh-CN" sz="2160" dirty="0">
                <a:latin typeface="Impact" panose="020B0806030902050204" pitchFamily="34" charset="0"/>
                <a:cs typeface="+mn-ea"/>
                <a:sym typeface="+mn-lt"/>
              </a:rPr>
              <a:t>3</a:t>
            </a:r>
          </a:p>
        </p:txBody>
      </p:sp>
      <p:grpSp>
        <p:nvGrpSpPr>
          <p:cNvPr id="21" name="组合 20"/>
          <p:cNvGrpSpPr/>
          <p:nvPr/>
        </p:nvGrpSpPr>
        <p:grpSpPr>
          <a:xfrm>
            <a:off x="7911906" y="3907679"/>
            <a:ext cx="936029" cy="1256359"/>
            <a:chOff x="1991501" y="1968565"/>
            <a:chExt cx="2640947" cy="3544737"/>
          </a:xfrm>
        </p:grpSpPr>
        <p:sp>
          <p:nvSpPr>
            <p:cNvPr id="22" name="Freeform 7"/>
            <p:cNvSpPr/>
            <p:nvPr/>
          </p:nvSpPr>
          <p:spPr bwMode="auto">
            <a:xfrm>
              <a:off x="2485093" y="2238389"/>
              <a:ext cx="664999" cy="721291"/>
            </a:xfrm>
            <a:custGeom>
              <a:avLst/>
              <a:gdLst>
                <a:gd name="T0" fmla="*/ 158 w 524"/>
                <a:gd name="T1" fmla="*/ 0 h 423"/>
                <a:gd name="T2" fmla="*/ 365 w 524"/>
                <a:gd name="T3" fmla="*/ 0 h 423"/>
                <a:gd name="T4" fmla="*/ 366 w 524"/>
                <a:gd name="T5" fmla="*/ 0 h 423"/>
                <a:gd name="T6" fmla="*/ 366 w 524"/>
                <a:gd name="T7" fmla="*/ 0 h 423"/>
                <a:gd name="T8" fmla="*/ 523 w 524"/>
                <a:gd name="T9" fmla="*/ 157 h 423"/>
                <a:gd name="T10" fmla="*/ 524 w 524"/>
                <a:gd name="T11" fmla="*/ 423 h 423"/>
                <a:gd name="T12" fmla="*/ 388 w 524"/>
                <a:gd name="T13" fmla="*/ 321 h 423"/>
                <a:gd name="T14" fmla="*/ 158 w 524"/>
                <a:gd name="T15" fmla="*/ 316 h 423"/>
                <a:gd name="T16" fmla="*/ 0 w 524"/>
                <a:gd name="T17" fmla="*/ 158 h 423"/>
                <a:gd name="T18" fmla="*/ 158 w 524"/>
                <a:gd name="T1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423">
                  <a:moveTo>
                    <a:pt x="158" y="0"/>
                  </a:moveTo>
                  <a:cubicBezTo>
                    <a:pt x="365" y="0"/>
                    <a:pt x="365" y="0"/>
                    <a:pt x="365" y="0"/>
                  </a:cubicBezTo>
                  <a:cubicBezTo>
                    <a:pt x="365" y="0"/>
                    <a:pt x="365" y="0"/>
                    <a:pt x="366" y="0"/>
                  </a:cubicBezTo>
                  <a:cubicBezTo>
                    <a:pt x="366" y="0"/>
                    <a:pt x="366" y="0"/>
                    <a:pt x="366" y="0"/>
                  </a:cubicBezTo>
                  <a:cubicBezTo>
                    <a:pt x="453" y="0"/>
                    <a:pt x="523" y="71"/>
                    <a:pt x="523" y="157"/>
                  </a:cubicBezTo>
                  <a:cubicBezTo>
                    <a:pt x="523" y="244"/>
                    <a:pt x="524" y="423"/>
                    <a:pt x="524" y="423"/>
                  </a:cubicBezTo>
                  <a:cubicBezTo>
                    <a:pt x="524" y="423"/>
                    <a:pt x="484" y="335"/>
                    <a:pt x="388" y="321"/>
                  </a:cubicBezTo>
                  <a:cubicBezTo>
                    <a:pt x="376" y="319"/>
                    <a:pt x="158" y="316"/>
                    <a:pt x="158" y="316"/>
                  </a:cubicBezTo>
                  <a:cubicBezTo>
                    <a:pt x="70" y="316"/>
                    <a:pt x="0" y="246"/>
                    <a:pt x="0" y="158"/>
                  </a:cubicBezTo>
                  <a:cubicBezTo>
                    <a:pt x="0" y="71"/>
                    <a:pt x="70" y="0"/>
                    <a:pt x="158" y="0"/>
                  </a:cubicBezTo>
                </a:path>
              </a:pathLst>
            </a:custGeom>
            <a:solidFill>
              <a:schemeClr val="tx2">
                <a:lumMod val="20000"/>
                <a:lumOff val="80000"/>
              </a:schemeClr>
            </a:solidFill>
            <a:ln>
              <a:noFill/>
            </a:ln>
            <a:effectLst/>
          </p:spPr>
          <p:txBody>
            <a:bodyPr lIns="64161" tIns="32080" rIns="64161" bIns="32080" anchor="ctr"/>
            <a:lstStyle/>
            <a:p>
              <a:pPr algn="ctr" defTabSz="950595" fontAlgn="auto">
                <a:spcBef>
                  <a:spcPts val="0"/>
                </a:spcBef>
                <a:spcAft>
                  <a:spcPts val="0"/>
                </a:spcAft>
                <a:defRPr/>
              </a:pPr>
              <a:endParaRPr lang="en-AU" sz="990" kern="0" dirty="0">
                <a:solidFill>
                  <a:schemeClr val="bg1"/>
                </a:solidFill>
                <a:latin typeface="Roboto Bold" charset="0"/>
              </a:endParaRPr>
            </a:p>
          </p:txBody>
        </p:sp>
        <p:sp>
          <p:nvSpPr>
            <p:cNvPr id="23" name="Freeform 8"/>
            <p:cNvSpPr/>
            <p:nvPr/>
          </p:nvSpPr>
          <p:spPr bwMode="auto">
            <a:xfrm>
              <a:off x="1991501" y="2869742"/>
              <a:ext cx="1158589" cy="1253883"/>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6" y="0"/>
                    <a:pt x="637" y="0"/>
                    <a:pt x="637" y="0"/>
                  </a:cubicBezTo>
                  <a:cubicBezTo>
                    <a:pt x="637" y="0"/>
                    <a:pt x="638" y="0"/>
                    <a:pt x="638" y="0"/>
                  </a:cubicBezTo>
                  <a:cubicBezTo>
                    <a:pt x="789" y="0"/>
                    <a:pt x="911" y="122"/>
                    <a:pt x="911" y="273"/>
                  </a:cubicBezTo>
                  <a:cubicBezTo>
                    <a:pt x="911" y="424"/>
                    <a:pt x="913" y="735"/>
                    <a:pt x="913" y="735"/>
                  </a:cubicBezTo>
                  <a:cubicBezTo>
                    <a:pt x="913" y="735"/>
                    <a:pt x="844" y="582"/>
                    <a:pt x="677" y="557"/>
                  </a:cubicBezTo>
                  <a:cubicBezTo>
                    <a:pt x="656" y="554"/>
                    <a:pt x="275" y="550"/>
                    <a:pt x="275" y="550"/>
                  </a:cubicBezTo>
                  <a:cubicBezTo>
                    <a:pt x="123" y="550"/>
                    <a:pt x="0" y="427"/>
                    <a:pt x="0" y="275"/>
                  </a:cubicBezTo>
                  <a:cubicBezTo>
                    <a:pt x="0" y="123"/>
                    <a:pt x="123" y="0"/>
                    <a:pt x="275" y="0"/>
                  </a:cubicBezTo>
                </a:path>
              </a:pathLst>
            </a:custGeom>
            <a:solidFill>
              <a:schemeClr val="tx2">
                <a:lumMod val="40000"/>
                <a:lumOff val="60000"/>
              </a:schemeClr>
            </a:solidFill>
            <a:ln>
              <a:noFill/>
            </a:ln>
            <a:effectLst/>
          </p:spPr>
          <p:txBody>
            <a:bodyPr lIns="64161" tIns="32080" rIns="64161" bIns="32080" anchor="ctr"/>
            <a:lstStyle/>
            <a:p>
              <a:pPr algn="ctr" defTabSz="950595" fontAlgn="auto">
                <a:spcBef>
                  <a:spcPts val="0"/>
                </a:spcBef>
                <a:spcAft>
                  <a:spcPts val="0"/>
                </a:spcAft>
                <a:defRPr/>
              </a:pPr>
              <a:endParaRPr lang="en-AU" sz="2070" kern="0" dirty="0">
                <a:solidFill>
                  <a:schemeClr val="bg1"/>
                </a:solidFill>
                <a:latin typeface="Roboto Bold" charset="0"/>
              </a:endParaRPr>
            </a:p>
          </p:txBody>
        </p:sp>
        <p:sp>
          <p:nvSpPr>
            <p:cNvPr id="24" name="Freeform 9"/>
            <p:cNvSpPr/>
            <p:nvPr/>
          </p:nvSpPr>
          <p:spPr bwMode="auto">
            <a:xfrm>
              <a:off x="1991501" y="3933162"/>
              <a:ext cx="1158589" cy="1253886"/>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6" y="0"/>
                    <a:pt x="637" y="0"/>
                    <a:pt x="637" y="0"/>
                  </a:cubicBezTo>
                  <a:cubicBezTo>
                    <a:pt x="637" y="0"/>
                    <a:pt x="638" y="0"/>
                    <a:pt x="638" y="0"/>
                  </a:cubicBezTo>
                  <a:cubicBezTo>
                    <a:pt x="789" y="0"/>
                    <a:pt x="911" y="122"/>
                    <a:pt x="911" y="273"/>
                  </a:cubicBezTo>
                  <a:cubicBezTo>
                    <a:pt x="911" y="424"/>
                    <a:pt x="913" y="735"/>
                    <a:pt x="913" y="735"/>
                  </a:cubicBezTo>
                  <a:cubicBezTo>
                    <a:pt x="913" y="735"/>
                    <a:pt x="844" y="582"/>
                    <a:pt x="677" y="557"/>
                  </a:cubicBezTo>
                  <a:cubicBezTo>
                    <a:pt x="656" y="554"/>
                    <a:pt x="275" y="550"/>
                    <a:pt x="275" y="550"/>
                  </a:cubicBezTo>
                  <a:cubicBezTo>
                    <a:pt x="123" y="550"/>
                    <a:pt x="0" y="427"/>
                    <a:pt x="0" y="275"/>
                  </a:cubicBezTo>
                  <a:cubicBezTo>
                    <a:pt x="0" y="123"/>
                    <a:pt x="123" y="0"/>
                    <a:pt x="275" y="0"/>
                  </a:cubicBezTo>
                </a:path>
              </a:pathLst>
            </a:custGeom>
            <a:solidFill>
              <a:srgbClr val="72A2DC"/>
            </a:solidFill>
            <a:ln>
              <a:noFill/>
            </a:ln>
            <a:effectLst/>
          </p:spPr>
          <p:txBody>
            <a:bodyPr lIns="64161" tIns="32080" rIns="64161" bIns="32080" anchor="ctr"/>
            <a:lstStyle/>
            <a:p>
              <a:pPr algn="ctr" defTabSz="950595" fontAlgn="auto">
                <a:spcBef>
                  <a:spcPts val="0"/>
                </a:spcBef>
                <a:spcAft>
                  <a:spcPts val="0"/>
                </a:spcAft>
                <a:defRPr/>
              </a:pPr>
              <a:endParaRPr lang="en-AU" sz="2430" kern="0" dirty="0">
                <a:solidFill>
                  <a:schemeClr val="bg1"/>
                </a:solidFill>
                <a:latin typeface="Roboto Bold" charset="0"/>
              </a:endParaRPr>
            </a:p>
          </p:txBody>
        </p:sp>
        <p:sp>
          <p:nvSpPr>
            <p:cNvPr id="25" name="Freeform 10"/>
            <p:cNvSpPr/>
            <p:nvPr/>
          </p:nvSpPr>
          <p:spPr bwMode="auto">
            <a:xfrm>
              <a:off x="3172309" y="3934926"/>
              <a:ext cx="1460139" cy="1578376"/>
            </a:xfrm>
            <a:custGeom>
              <a:avLst/>
              <a:gdLst>
                <a:gd name="T0" fmla="*/ 1020384 w 1151"/>
                <a:gd name="T1" fmla="*/ 0 h 926"/>
                <a:gd name="T2" fmla="*/ 442928 w 1151"/>
                <a:gd name="T3" fmla="*/ 0 h 926"/>
                <a:gd name="T4" fmla="*/ 441659 w 1151"/>
                <a:gd name="T5" fmla="*/ 0 h 926"/>
                <a:gd name="T6" fmla="*/ 440390 w 1151"/>
                <a:gd name="T7" fmla="*/ 0 h 926"/>
                <a:gd name="T8" fmla="*/ 3807 w 1151"/>
                <a:gd name="T9" fmla="*/ 529890 h 926"/>
                <a:gd name="T10" fmla="*/ 0 w 1151"/>
                <a:gd name="T11" fmla="*/ 1422256 h 926"/>
                <a:gd name="T12" fmla="*/ 378202 w 1151"/>
                <a:gd name="T13" fmla="*/ 1079747 h 926"/>
                <a:gd name="T14" fmla="*/ 1020384 w 1151"/>
                <a:gd name="T15" fmla="*/ 1064388 h 926"/>
                <a:gd name="T16" fmla="*/ 1460774 w 1151"/>
                <a:gd name="T17" fmla="*/ 532962 h 926"/>
                <a:gd name="T18" fmla="*/ 1020384 w 1151"/>
                <a:gd name="T19" fmla="*/ 0 h 9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1"/>
                <a:gd name="T31" fmla="*/ 0 h 926"/>
                <a:gd name="T32" fmla="*/ 1151 w 1151"/>
                <a:gd name="T33" fmla="*/ 926 h 9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1" h="926">
                  <a:moveTo>
                    <a:pt x="804" y="0"/>
                  </a:moveTo>
                  <a:cubicBezTo>
                    <a:pt x="349" y="0"/>
                    <a:pt x="349" y="0"/>
                    <a:pt x="349" y="0"/>
                  </a:cubicBezTo>
                  <a:cubicBezTo>
                    <a:pt x="349" y="0"/>
                    <a:pt x="348" y="0"/>
                    <a:pt x="348" y="0"/>
                  </a:cubicBezTo>
                  <a:cubicBezTo>
                    <a:pt x="348" y="0"/>
                    <a:pt x="347" y="0"/>
                    <a:pt x="347" y="0"/>
                  </a:cubicBezTo>
                  <a:cubicBezTo>
                    <a:pt x="157" y="0"/>
                    <a:pt x="3" y="154"/>
                    <a:pt x="3" y="345"/>
                  </a:cubicBezTo>
                  <a:cubicBezTo>
                    <a:pt x="3" y="535"/>
                    <a:pt x="0" y="926"/>
                    <a:pt x="0" y="926"/>
                  </a:cubicBezTo>
                  <a:cubicBezTo>
                    <a:pt x="0" y="926"/>
                    <a:pt x="88" y="734"/>
                    <a:pt x="298" y="703"/>
                  </a:cubicBezTo>
                  <a:cubicBezTo>
                    <a:pt x="325" y="699"/>
                    <a:pt x="804" y="693"/>
                    <a:pt x="804" y="693"/>
                  </a:cubicBezTo>
                  <a:cubicBezTo>
                    <a:pt x="996" y="693"/>
                    <a:pt x="1151" y="538"/>
                    <a:pt x="1151" y="347"/>
                  </a:cubicBezTo>
                  <a:cubicBezTo>
                    <a:pt x="1151" y="155"/>
                    <a:pt x="996" y="0"/>
                    <a:pt x="804" y="0"/>
                  </a:cubicBezTo>
                </a:path>
              </a:pathLst>
            </a:custGeom>
            <a:solidFill>
              <a:srgbClr val="2C70B5">
                <a:alpha val="90000"/>
              </a:srgbClr>
            </a:solidFill>
            <a:ln>
              <a:noFill/>
            </a:ln>
            <a:effectLst/>
          </p:spPr>
          <p:txBody>
            <a:bodyPr lIns="64161" tIns="32080" rIns="64161" bIns="32080" anchor="ctr"/>
            <a:lstStyle/>
            <a:p>
              <a:pPr algn="ctr" defTabSz="950595" fontAlgn="auto">
                <a:spcBef>
                  <a:spcPts val="0"/>
                </a:spcBef>
                <a:spcAft>
                  <a:spcPts val="0"/>
                </a:spcAft>
                <a:defRPr/>
              </a:pPr>
              <a:endParaRPr lang="en-AU" sz="2880" kern="0" dirty="0">
                <a:solidFill>
                  <a:schemeClr val="bg1"/>
                </a:solidFill>
                <a:latin typeface="Roboto Bold" charset="0"/>
              </a:endParaRPr>
            </a:p>
          </p:txBody>
        </p:sp>
        <p:sp>
          <p:nvSpPr>
            <p:cNvPr id="26" name="Freeform 6"/>
            <p:cNvSpPr/>
            <p:nvPr/>
          </p:nvSpPr>
          <p:spPr bwMode="auto">
            <a:xfrm>
              <a:off x="3172311" y="1968565"/>
              <a:ext cx="969723" cy="1049313"/>
            </a:xfrm>
            <a:custGeom>
              <a:avLst/>
              <a:gdLst>
                <a:gd name="T0" fmla="*/ 534 w 764"/>
                <a:gd name="T1" fmla="*/ 0 h 615"/>
                <a:gd name="T2" fmla="*/ 232 w 764"/>
                <a:gd name="T3" fmla="*/ 0 h 615"/>
                <a:gd name="T4" fmla="*/ 231 w 764"/>
                <a:gd name="T5" fmla="*/ 0 h 615"/>
                <a:gd name="T6" fmla="*/ 230 w 764"/>
                <a:gd name="T7" fmla="*/ 0 h 615"/>
                <a:gd name="T8" fmla="*/ 2 w 764"/>
                <a:gd name="T9" fmla="*/ 229 h 615"/>
                <a:gd name="T10" fmla="*/ 0 w 764"/>
                <a:gd name="T11" fmla="*/ 615 h 615"/>
                <a:gd name="T12" fmla="*/ 198 w 764"/>
                <a:gd name="T13" fmla="*/ 466 h 615"/>
                <a:gd name="T14" fmla="*/ 534 w 764"/>
                <a:gd name="T15" fmla="*/ 460 h 615"/>
                <a:gd name="T16" fmla="*/ 764 w 764"/>
                <a:gd name="T17" fmla="*/ 230 h 615"/>
                <a:gd name="T18" fmla="*/ 534 w 764"/>
                <a:gd name="T19"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615">
                  <a:moveTo>
                    <a:pt x="534" y="0"/>
                  </a:moveTo>
                  <a:cubicBezTo>
                    <a:pt x="232" y="0"/>
                    <a:pt x="232" y="0"/>
                    <a:pt x="232" y="0"/>
                  </a:cubicBezTo>
                  <a:cubicBezTo>
                    <a:pt x="232" y="0"/>
                    <a:pt x="231" y="0"/>
                    <a:pt x="231" y="0"/>
                  </a:cubicBezTo>
                  <a:cubicBezTo>
                    <a:pt x="231" y="0"/>
                    <a:pt x="231" y="0"/>
                    <a:pt x="230" y="0"/>
                  </a:cubicBezTo>
                  <a:cubicBezTo>
                    <a:pt x="104" y="0"/>
                    <a:pt x="2" y="102"/>
                    <a:pt x="2" y="229"/>
                  </a:cubicBezTo>
                  <a:cubicBezTo>
                    <a:pt x="2" y="355"/>
                    <a:pt x="0" y="615"/>
                    <a:pt x="0" y="615"/>
                  </a:cubicBezTo>
                  <a:cubicBezTo>
                    <a:pt x="0" y="615"/>
                    <a:pt x="58" y="487"/>
                    <a:pt x="198" y="466"/>
                  </a:cubicBezTo>
                  <a:cubicBezTo>
                    <a:pt x="216" y="464"/>
                    <a:pt x="534" y="460"/>
                    <a:pt x="534" y="460"/>
                  </a:cubicBezTo>
                  <a:cubicBezTo>
                    <a:pt x="661" y="460"/>
                    <a:pt x="764" y="357"/>
                    <a:pt x="764" y="230"/>
                  </a:cubicBezTo>
                  <a:cubicBezTo>
                    <a:pt x="764" y="103"/>
                    <a:pt x="661" y="0"/>
                    <a:pt x="534" y="0"/>
                  </a:cubicBezTo>
                </a:path>
              </a:pathLst>
            </a:custGeom>
            <a:solidFill>
              <a:srgbClr val="B2CCED"/>
            </a:solidFill>
            <a:ln>
              <a:noFill/>
            </a:ln>
            <a:effectLst/>
          </p:spPr>
          <p:txBody>
            <a:bodyPr lIns="64161" tIns="32080" rIns="64161" bIns="32080" anchor="ctr"/>
            <a:lstStyle/>
            <a:p>
              <a:pPr algn="ctr" defTabSz="950595" fontAlgn="auto">
                <a:spcBef>
                  <a:spcPts val="0"/>
                </a:spcBef>
                <a:spcAft>
                  <a:spcPts val="0"/>
                </a:spcAft>
                <a:defRPr/>
              </a:pPr>
              <a:endParaRPr lang="en-AU" sz="1440" kern="0" dirty="0">
                <a:solidFill>
                  <a:schemeClr val="bg1"/>
                </a:solidFill>
                <a:latin typeface="Roboto Bold" charset="0"/>
              </a:endParaRPr>
            </a:p>
          </p:txBody>
        </p:sp>
        <p:sp>
          <p:nvSpPr>
            <p:cNvPr id="27" name="Freeform 5"/>
            <p:cNvSpPr/>
            <p:nvPr/>
          </p:nvSpPr>
          <p:spPr bwMode="auto">
            <a:xfrm>
              <a:off x="3172306" y="2869742"/>
              <a:ext cx="1160176" cy="1253883"/>
            </a:xfrm>
            <a:custGeom>
              <a:avLst/>
              <a:gdLst>
                <a:gd name="T0" fmla="*/ 639 w 914"/>
                <a:gd name="T1" fmla="*/ 0 h 735"/>
                <a:gd name="T2" fmla="*/ 277 w 914"/>
                <a:gd name="T3" fmla="*/ 0 h 735"/>
                <a:gd name="T4" fmla="*/ 276 w 914"/>
                <a:gd name="T5" fmla="*/ 0 h 735"/>
                <a:gd name="T6" fmla="*/ 275 w 914"/>
                <a:gd name="T7" fmla="*/ 0 h 735"/>
                <a:gd name="T8" fmla="*/ 2 w 914"/>
                <a:gd name="T9" fmla="*/ 273 h 735"/>
                <a:gd name="T10" fmla="*/ 0 w 914"/>
                <a:gd name="T11" fmla="*/ 735 h 735"/>
                <a:gd name="T12" fmla="*/ 237 w 914"/>
                <a:gd name="T13" fmla="*/ 557 h 735"/>
                <a:gd name="T14" fmla="*/ 639 w 914"/>
                <a:gd name="T15" fmla="*/ 550 h 735"/>
                <a:gd name="T16" fmla="*/ 914 w 914"/>
                <a:gd name="T17" fmla="*/ 275 h 735"/>
                <a:gd name="T18" fmla="*/ 639 w 914"/>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4" h="735">
                  <a:moveTo>
                    <a:pt x="639" y="0"/>
                  </a:moveTo>
                  <a:cubicBezTo>
                    <a:pt x="277" y="0"/>
                    <a:pt x="277" y="0"/>
                    <a:pt x="277" y="0"/>
                  </a:cubicBezTo>
                  <a:cubicBezTo>
                    <a:pt x="277" y="0"/>
                    <a:pt x="277" y="0"/>
                    <a:pt x="276" y="0"/>
                  </a:cubicBezTo>
                  <a:cubicBezTo>
                    <a:pt x="276" y="0"/>
                    <a:pt x="276" y="0"/>
                    <a:pt x="275" y="0"/>
                  </a:cubicBezTo>
                  <a:cubicBezTo>
                    <a:pt x="125" y="0"/>
                    <a:pt x="2" y="122"/>
                    <a:pt x="2" y="273"/>
                  </a:cubicBezTo>
                  <a:cubicBezTo>
                    <a:pt x="2" y="424"/>
                    <a:pt x="0" y="735"/>
                    <a:pt x="0" y="735"/>
                  </a:cubicBezTo>
                  <a:cubicBezTo>
                    <a:pt x="0" y="735"/>
                    <a:pt x="70" y="582"/>
                    <a:pt x="237" y="557"/>
                  </a:cubicBezTo>
                  <a:cubicBezTo>
                    <a:pt x="258" y="554"/>
                    <a:pt x="639" y="550"/>
                    <a:pt x="639" y="550"/>
                  </a:cubicBezTo>
                  <a:cubicBezTo>
                    <a:pt x="790" y="550"/>
                    <a:pt x="914" y="427"/>
                    <a:pt x="914" y="275"/>
                  </a:cubicBezTo>
                  <a:cubicBezTo>
                    <a:pt x="914" y="123"/>
                    <a:pt x="790" y="0"/>
                    <a:pt x="639" y="0"/>
                  </a:cubicBezTo>
                </a:path>
              </a:pathLst>
            </a:custGeom>
            <a:solidFill>
              <a:schemeClr val="tx2">
                <a:lumMod val="60000"/>
                <a:lumOff val="40000"/>
              </a:schemeClr>
            </a:solidFill>
            <a:ln>
              <a:noFill/>
            </a:ln>
            <a:effectLst/>
          </p:spPr>
          <p:txBody>
            <a:bodyPr lIns="64161" tIns="32080" rIns="64161" bIns="32080" anchor="ctr"/>
            <a:lstStyle/>
            <a:p>
              <a:pPr algn="ctr" defTabSz="950595" fontAlgn="auto">
                <a:spcBef>
                  <a:spcPts val="0"/>
                </a:spcBef>
                <a:spcAft>
                  <a:spcPts val="0"/>
                </a:spcAft>
                <a:defRPr/>
              </a:pPr>
              <a:endParaRPr lang="en-AU" sz="2070" kern="0" dirty="0">
                <a:solidFill>
                  <a:schemeClr val="bg1"/>
                </a:solidFill>
                <a:latin typeface="Roboto Bold" charset="0"/>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84810" y="1203960"/>
            <a:ext cx="4532630" cy="2713355"/>
          </a:xfrm>
          <a:prstGeom prst="rect">
            <a:avLst/>
          </a:prstGeom>
          <a:noFill/>
          <a:ln w="19050">
            <a:solidFill>
              <a:schemeClr val="tx2">
                <a:lumMod val="40000"/>
                <a:lumOff val="60000"/>
              </a:schemeClr>
            </a:solidFill>
          </a:ln>
        </p:spPr>
      </p:pic>
      <p:sp>
        <p:nvSpPr>
          <p:cNvPr id="103" name="Rectangle 154"/>
          <p:cNvSpPr>
            <a:spLocks noChangeArrowheads="1"/>
          </p:cNvSpPr>
          <p:nvPr/>
        </p:nvSpPr>
        <p:spPr bwMode="auto">
          <a:xfrm>
            <a:off x="5692140" y="-8255"/>
            <a:ext cx="3456305" cy="5152390"/>
          </a:xfrm>
          <a:prstGeom prst="rect">
            <a:avLst/>
          </a:prstGeom>
          <a:solidFill>
            <a:schemeClr val="bg1">
              <a:lumMod val="95000"/>
            </a:schemeClr>
          </a:solidFill>
          <a:ln w="9525">
            <a:noFill/>
            <a:miter lim="800000"/>
          </a:ln>
        </p:spPr>
        <p:txBody>
          <a:bodyPr vert="horz" wrap="square" lIns="121920" tIns="60960" rIns="121920" bIns="60960" numCol="1" anchor="t" anchorCtr="0" compatLnSpc="1"/>
          <a:lstStyle/>
          <a:p>
            <a:endParaRPr lang="en-US" sz="3200">
              <a:solidFill>
                <a:schemeClr val="bg1">
                  <a:lumMod val="95000"/>
                </a:schemeClr>
              </a:solidFill>
            </a:endParaRPr>
          </a:p>
        </p:txBody>
      </p:sp>
      <p:sp>
        <p:nvSpPr>
          <p:cNvPr id="5" name="文本框 4"/>
          <p:cNvSpPr txBox="1"/>
          <p:nvPr/>
        </p:nvSpPr>
        <p:spPr>
          <a:xfrm>
            <a:off x="5878830" y="483235"/>
            <a:ext cx="3009900" cy="4034790"/>
          </a:xfrm>
          <a:prstGeom prst="rect">
            <a:avLst/>
          </a:prstGeom>
        </p:spPr>
        <p:txBody>
          <a:bodyPr wrap="square">
            <a:spAutoFit/>
          </a:bodyPr>
          <a:lstStyle/>
          <a:p>
            <a:pPr marL="0" indent="0" algn="just" defTabSz="266700">
              <a:lnSpc>
                <a:spcPct val="125000"/>
              </a:lnSpc>
              <a:spcBef>
                <a:spcPts val="0"/>
              </a:spcBef>
              <a:spcAft>
                <a:spcPts val="0"/>
              </a:spcAft>
            </a:pPr>
            <a:r>
              <a:rPr 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1961</a:t>
            </a:r>
            <a:r>
              <a:rPr 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2022年，江西省平均年降雨日数（日降水量≥0.1毫米）为163.2天，呈显著减少趋势，平均每十年减少5.1天。其中降雨日数排名前三位的是1970年（</a:t>
            </a:r>
            <a:r>
              <a:rPr 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210</a:t>
            </a:r>
            <a:r>
              <a:rPr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天）、1975年（206.5天）和1973年（200天），排名后三位的是2003年（130.5天）、2013年（</a:t>
            </a:r>
            <a:r>
              <a:rPr 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131</a:t>
            </a:r>
            <a:r>
              <a:rPr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.9天）和2004年（133.4天）。2022年平均降雨日数140.8天。</a:t>
            </a:r>
          </a:p>
        </p:txBody>
      </p:sp>
      <p:grpSp>
        <p:nvGrpSpPr>
          <p:cNvPr id="33" name="组合 32"/>
          <p:cNvGrpSpPr/>
          <p:nvPr/>
        </p:nvGrpSpPr>
        <p:grpSpPr>
          <a:xfrm>
            <a:off x="4997450" y="2305050"/>
            <a:ext cx="626110" cy="549910"/>
            <a:chOff x="2540943" y="3149231"/>
            <a:chExt cx="705127" cy="514838"/>
          </a:xfrm>
          <a:solidFill>
            <a:srgbClr val="6A95C7"/>
          </a:solidFill>
        </p:grpSpPr>
        <p:sp>
          <p:nvSpPr>
            <p:cNvPr id="34" name="燕尾形 33"/>
            <p:cNvSpPr/>
            <p:nvPr/>
          </p:nvSpPr>
          <p:spPr>
            <a:xfrm>
              <a:off x="2540943" y="3161887"/>
              <a:ext cx="368485" cy="502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317" tIns="22659" rIns="45317" bIns="22659" rtlCol="0" anchor="ctr"/>
            <a:lstStyle/>
            <a:p>
              <a:pPr algn="ctr"/>
              <a:endParaRPr lang="zh-CN" altLang="en-US">
                <a:solidFill>
                  <a:schemeClr val="tx1"/>
                </a:solidFill>
                <a:ea typeface="微软雅黑" panose="020B0503020204020204" pitchFamily="34" charset="-122"/>
              </a:endParaRPr>
            </a:p>
          </p:txBody>
        </p:sp>
        <p:sp>
          <p:nvSpPr>
            <p:cNvPr id="35" name="燕尾形 34"/>
            <p:cNvSpPr/>
            <p:nvPr/>
          </p:nvSpPr>
          <p:spPr>
            <a:xfrm>
              <a:off x="2877585" y="3149231"/>
              <a:ext cx="368485" cy="502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317" tIns="22659" rIns="45317" bIns="22659" rtlCol="0" anchor="ctr"/>
            <a:lstStyle/>
            <a:p>
              <a:pPr algn="ctr"/>
              <a:endParaRPr lang="zh-CN" altLang="en-US">
                <a:solidFill>
                  <a:schemeClr val="tx1"/>
                </a:solidFill>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2CCEC"/>
        </a:solidFill>
        <a:effectLst/>
      </p:bgPr>
    </p:bg>
    <p:spTree>
      <p:nvGrpSpPr>
        <p:cNvPr id="1" name=""/>
        <p:cNvGrpSpPr/>
        <p:nvPr/>
      </p:nvGrpSpPr>
      <p:grpSpPr>
        <a:xfrm>
          <a:off x="0" y="0"/>
          <a:ext cx="0" cy="0"/>
          <a:chOff x="0" y="0"/>
          <a:chExt cx="0" cy="0"/>
        </a:xfrm>
      </p:grpSpPr>
      <p:sp>
        <p:nvSpPr>
          <p:cNvPr id="9" name="矩形 5"/>
          <p:cNvSpPr>
            <a:spLocks noChangeArrowheads="1"/>
          </p:cNvSpPr>
          <p:nvPr/>
        </p:nvSpPr>
        <p:spPr bwMode="auto">
          <a:xfrm>
            <a:off x="-116205" y="1648460"/>
            <a:ext cx="9264015" cy="919480"/>
          </a:xfrm>
          <a:prstGeom prst="rect">
            <a:avLst/>
          </a:prstGeom>
          <a:solidFill>
            <a:schemeClr val="tx2">
              <a:lumMod val="60000"/>
              <a:lumOff val="40000"/>
            </a:schemeClr>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11" name="矩形 4"/>
          <p:cNvSpPr>
            <a:spLocks noChangeArrowheads="1"/>
          </p:cNvSpPr>
          <p:nvPr/>
        </p:nvSpPr>
        <p:spPr bwMode="auto">
          <a:xfrm>
            <a:off x="4429125" y="1708150"/>
            <a:ext cx="390588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190" tIns="32095" rIns="64190" bIns="32095">
            <a:spAutoFit/>
          </a:bodyPr>
          <a:lstStyle/>
          <a:p>
            <a:pPr algn="l">
              <a:lnSpc>
                <a:spcPct val="120000"/>
              </a:lnSpc>
            </a:pPr>
            <a:r>
              <a:rPr lang="zh-CN" altLang="zh-CN" sz="3200" b="1" dirty="0">
                <a:solidFill>
                  <a:schemeClr val="bg1"/>
                </a:solidFill>
                <a:latin typeface="微软雅黑" panose="020B0503020204020204" pitchFamily="34" charset="-122"/>
                <a:ea typeface="微软雅黑" panose="020B0503020204020204" pitchFamily="34" charset="-122"/>
                <a:sym typeface="+mn-ea"/>
              </a:rPr>
              <a:t>气候变化对农业影响</a:t>
            </a:r>
          </a:p>
        </p:txBody>
      </p:sp>
      <p:sp>
        <p:nvSpPr>
          <p:cNvPr id="3" name="矩形 2"/>
          <p:cNvSpPr/>
          <p:nvPr/>
        </p:nvSpPr>
        <p:spPr>
          <a:xfrm>
            <a:off x="-30480" y="-128905"/>
            <a:ext cx="9202420" cy="324485"/>
          </a:xfrm>
          <a:prstGeom prst="rect">
            <a:avLst/>
          </a:prstGeom>
          <a:solidFill>
            <a:srgbClr val="B2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p>
        </p:txBody>
      </p:sp>
      <p:sp>
        <p:nvSpPr>
          <p:cNvPr id="14" name="TextBox 3"/>
          <p:cNvSpPr>
            <a:spLocks noChangeArrowheads="1"/>
          </p:cNvSpPr>
          <p:nvPr/>
        </p:nvSpPr>
        <p:spPr bwMode="auto">
          <a:xfrm>
            <a:off x="922655" y="-1388110"/>
            <a:ext cx="2344420" cy="76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90" tIns="32095" rIns="64190" bIns="32095">
            <a:noAutofit/>
          </a:bodyPr>
          <a:lstStyle/>
          <a:p>
            <a:r>
              <a:rPr lang="en-US" altLang="zh-CN" sz="52200" dirty="0">
                <a:solidFill>
                  <a:schemeClr val="bg1"/>
                </a:solidFill>
                <a:latin typeface="Impact" panose="020B0806030902050204" pitchFamily="34" charset="0"/>
                <a:sym typeface="Impact" panose="020B0806030902050204" pitchFamily="34" charset="0"/>
              </a:rPr>
              <a:t>2</a:t>
            </a:r>
          </a:p>
        </p:txBody>
      </p:sp>
      <p:sp>
        <p:nvSpPr>
          <p:cNvPr id="2" name="文本框 1"/>
          <p:cNvSpPr txBox="1"/>
          <p:nvPr/>
        </p:nvSpPr>
        <p:spPr>
          <a:xfrm>
            <a:off x="4429125" y="843280"/>
            <a:ext cx="2626995" cy="706755"/>
          </a:xfrm>
          <a:prstGeom prst="rect">
            <a:avLst/>
          </a:prstGeom>
          <a:noFill/>
        </p:spPr>
        <p:txBody>
          <a:bodyPr wrap="square" rtlCol="0" anchor="t">
            <a:spAutoFit/>
          </a:bodyPr>
          <a:lstStyle/>
          <a:p>
            <a:pPr algn="l"/>
            <a:r>
              <a:rPr lang="en-US" altLang="zh-CN" sz="4000" dirty="0">
                <a:solidFill>
                  <a:schemeClr val="tx2">
                    <a:lumMod val="60000"/>
                    <a:lumOff val="40000"/>
                  </a:schemeClr>
                </a:solidFill>
                <a:latin typeface="Impact" panose="020B0806030902050204" pitchFamily="34" charset="0"/>
                <a:sym typeface="Impact" panose="020B0806030902050204" pitchFamily="34" charset="0"/>
              </a:rPr>
              <a:t>PART  TWO</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206375"/>
            <a:ext cx="352044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气候变化的影响</a:t>
            </a:r>
          </a:p>
        </p:txBody>
      </p:sp>
      <p:sp>
        <p:nvSpPr>
          <p:cNvPr id="9" name="矩形 5"/>
          <p:cNvSpPr>
            <a:spLocks noChangeArrowheads="1"/>
          </p:cNvSpPr>
          <p:nvPr/>
        </p:nvSpPr>
        <p:spPr bwMode="auto">
          <a:xfrm flipV="1">
            <a:off x="-635" y="1046480"/>
            <a:ext cx="9148445" cy="7620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7" name="文本框 6"/>
          <p:cNvSpPr txBox="1"/>
          <p:nvPr/>
        </p:nvSpPr>
        <p:spPr>
          <a:xfrm>
            <a:off x="454660" y="4156710"/>
            <a:ext cx="8307705" cy="783590"/>
          </a:xfrm>
          <a:prstGeom prst="rect">
            <a:avLst/>
          </a:prstGeom>
          <a:noFill/>
        </p:spPr>
        <p:txBody>
          <a:bodyPr wrap="square" rtlCol="0">
            <a:spAutoFit/>
          </a:bodyPr>
          <a:lstStyle/>
          <a:p>
            <a:pPr marL="0" indent="457200" eaLnBrk="1" latinLnBrk="0" hangingPunct="1">
              <a:lnSpc>
                <a:spcPts val="2700"/>
              </a:lnSpc>
            </a:pPr>
            <a:r>
              <a:rPr lang="zh-CN" altLang="en-US" sz="1700" b="1" dirty="0">
                <a:latin typeface="微软雅黑" panose="020B0503020204020204" pitchFamily="34" charset="-122"/>
                <a:ea typeface="微软雅黑" panose="020B0503020204020204" pitchFamily="34" charset="-122"/>
              </a:rPr>
              <a:t>全球变暖正导致一些地区暴雨、洪涝、干旱、台风、高温热浪、寒潮、沙尘暴等极端天气气候事件</a:t>
            </a:r>
            <a:r>
              <a:rPr lang="zh-CN" altLang="en-US" sz="1700" b="1" dirty="0">
                <a:solidFill>
                  <a:srgbClr val="C00000"/>
                </a:solidFill>
                <a:latin typeface="微软雅黑" panose="020B0503020204020204" pitchFamily="34" charset="-122"/>
                <a:ea typeface="微软雅黑" panose="020B0503020204020204" pitchFamily="34" charset="-122"/>
              </a:rPr>
              <a:t>频繁发生，强度</a:t>
            </a:r>
            <a:r>
              <a:rPr lang="zh-CN" altLang="en-US" sz="1700" b="1" dirty="0" smtClean="0">
                <a:solidFill>
                  <a:srgbClr val="C00000"/>
                </a:solidFill>
                <a:latin typeface="微软雅黑" panose="020B0503020204020204" pitchFamily="34" charset="-122"/>
                <a:ea typeface="微软雅黑" panose="020B0503020204020204" pitchFamily="34" charset="-122"/>
              </a:rPr>
              <a:t>增大</a:t>
            </a:r>
            <a:r>
              <a:rPr lang="zh-CN" altLang="en-US" sz="1700" b="1" dirty="0" smtClean="0">
                <a:latin typeface="微软雅黑" panose="020B0503020204020204" pitchFamily="34" charset="-122"/>
                <a:ea typeface="微软雅黑" panose="020B0503020204020204" pitchFamily="34" charset="-122"/>
              </a:rPr>
              <a:t>。</a:t>
            </a:r>
          </a:p>
        </p:txBody>
      </p:sp>
      <p:pic>
        <p:nvPicPr>
          <p:cNvPr id="8" name="图片 7"/>
          <p:cNvPicPr>
            <a:picLocks noChangeAspect="1"/>
          </p:cNvPicPr>
          <p:nvPr/>
        </p:nvPicPr>
        <p:blipFill>
          <a:blip r:embed="rId2"/>
          <a:stretch>
            <a:fillRect/>
          </a:stretch>
        </p:blipFill>
        <p:spPr>
          <a:xfrm>
            <a:off x="467360" y="1267460"/>
            <a:ext cx="1797685" cy="1302385"/>
          </a:xfrm>
          <a:prstGeom prst="rect">
            <a:avLst/>
          </a:prstGeom>
        </p:spPr>
      </p:pic>
      <p:pic>
        <p:nvPicPr>
          <p:cNvPr id="10" name="图片 9"/>
          <p:cNvPicPr>
            <a:picLocks noChangeAspect="1"/>
          </p:cNvPicPr>
          <p:nvPr/>
        </p:nvPicPr>
        <p:blipFill>
          <a:blip r:embed="rId3"/>
          <a:stretch>
            <a:fillRect/>
          </a:stretch>
        </p:blipFill>
        <p:spPr>
          <a:xfrm>
            <a:off x="2339340" y="1265555"/>
            <a:ext cx="2253615" cy="1299845"/>
          </a:xfrm>
          <a:prstGeom prst="rect">
            <a:avLst/>
          </a:prstGeom>
        </p:spPr>
      </p:pic>
      <p:pic>
        <p:nvPicPr>
          <p:cNvPr id="12" name="图片 11"/>
          <p:cNvPicPr>
            <a:picLocks noChangeAspect="1"/>
          </p:cNvPicPr>
          <p:nvPr/>
        </p:nvPicPr>
        <p:blipFill>
          <a:blip r:embed="rId4"/>
          <a:stretch>
            <a:fillRect/>
          </a:stretch>
        </p:blipFill>
        <p:spPr>
          <a:xfrm>
            <a:off x="4666615" y="1266190"/>
            <a:ext cx="1907540" cy="1311275"/>
          </a:xfrm>
          <a:prstGeom prst="rect">
            <a:avLst/>
          </a:prstGeom>
        </p:spPr>
      </p:pic>
      <p:pic>
        <p:nvPicPr>
          <p:cNvPr id="13" name="图片 12"/>
          <p:cNvPicPr>
            <a:picLocks noChangeAspect="1"/>
          </p:cNvPicPr>
          <p:nvPr/>
        </p:nvPicPr>
        <p:blipFill>
          <a:blip r:embed="rId5"/>
          <a:stretch>
            <a:fillRect/>
          </a:stretch>
        </p:blipFill>
        <p:spPr>
          <a:xfrm>
            <a:off x="6634480" y="1266190"/>
            <a:ext cx="2084070" cy="1299845"/>
          </a:xfrm>
          <a:prstGeom prst="rect">
            <a:avLst/>
          </a:prstGeom>
        </p:spPr>
      </p:pic>
      <p:pic>
        <p:nvPicPr>
          <p:cNvPr id="14" name="图片 13"/>
          <p:cNvPicPr>
            <a:picLocks noChangeAspect="1"/>
          </p:cNvPicPr>
          <p:nvPr/>
        </p:nvPicPr>
        <p:blipFill>
          <a:blip r:embed="rId6"/>
          <a:stretch>
            <a:fillRect/>
          </a:stretch>
        </p:blipFill>
        <p:spPr>
          <a:xfrm>
            <a:off x="467360" y="2632075"/>
            <a:ext cx="2522855" cy="1426210"/>
          </a:xfrm>
          <a:prstGeom prst="rect">
            <a:avLst/>
          </a:prstGeom>
        </p:spPr>
      </p:pic>
      <p:pic>
        <p:nvPicPr>
          <p:cNvPr id="15" name="图片 14"/>
          <p:cNvPicPr>
            <a:picLocks noChangeAspect="1"/>
          </p:cNvPicPr>
          <p:nvPr/>
        </p:nvPicPr>
        <p:blipFill>
          <a:blip r:embed="rId7"/>
          <a:stretch>
            <a:fillRect/>
          </a:stretch>
        </p:blipFill>
        <p:spPr>
          <a:xfrm>
            <a:off x="3059430" y="2637790"/>
            <a:ext cx="3127375" cy="1414780"/>
          </a:xfrm>
          <a:prstGeom prst="rect">
            <a:avLst/>
          </a:prstGeom>
        </p:spPr>
      </p:pic>
      <p:pic>
        <p:nvPicPr>
          <p:cNvPr id="16" name="图片 15"/>
          <p:cNvPicPr>
            <a:picLocks noChangeAspect="1"/>
          </p:cNvPicPr>
          <p:nvPr/>
        </p:nvPicPr>
        <p:blipFill>
          <a:blip r:embed="rId8"/>
          <a:stretch>
            <a:fillRect/>
          </a:stretch>
        </p:blipFill>
        <p:spPr>
          <a:xfrm>
            <a:off x="6234430" y="2637790"/>
            <a:ext cx="2484120" cy="140398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206375"/>
            <a:ext cx="352044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气候变化的影响</a:t>
            </a:r>
          </a:p>
        </p:txBody>
      </p:sp>
      <p:sp>
        <p:nvSpPr>
          <p:cNvPr id="9" name="矩形 5"/>
          <p:cNvSpPr>
            <a:spLocks noChangeArrowheads="1"/>
          </p:cNvSpPr>
          <p:nvPr/>
        </p:nvSpPr>
        <p:spPr bwMode="auto">
          <a:xfrm flipV="1">
            <a:off x="-635" y="1046480"/>
            <a:ext cx="9148445" cy="7620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3" name="矩形: 圆角 2"/>
          <p:cNvSpPr/>
          <p:nvPr>
            <p:custDataLst>
              <p:tags r:id="rId2"/>
            </p:custDataLst>
          </p:nvPr>
        </p:nvSpPr>
        <p:spPr>
          <a:xfrm>
            <a:off x="348615" y="1849120"/>
            <a:ext cx="2016760" cy="2729865"/>
          </a:xfrm>
          <a:prstGeom prst="roundRect">
            <a:avLst>
              <a:gd name="adj" fmla="val 576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lt1"/>
              </a:solidFill>
            </a:endParaRPr>
          </a:p>
        </p:txBody>
      </p:sp>
      <p:sp>
        <p:nvSpPr>
          <p:cNvPr id="2" name="矩形 1" descr="7b0a202020202262756c6c6574223a20227b5c2263617465676f727949645c223a5c225c222c5c2274656d706c61746549645c223a32303233313539397d220a7d0a"/>
          <p:cNvSpPr/>
          <p:nvPr>
            <p:custDataLst>
              <p:tags r:id="rId3"/>
            </p:custDataLst>
          </p:nvPr>
        </p:nvSpPr>
        <p:spPr>
          <a:xfrm>
            <a:off x="439420" y="2644140"/>
            <a:ext cx="1836420" cy="1369695"/>
          </a:xfrm>
          <a:prstGeom prst="rect">
            <a:avLst/>
          </a:prstGeom>
        </p:spPr>
        <p:txBody>
          <a:bodyPr wrap="square" lIns="0" tIns="0" rIns="0" bIns="0">
            <a:noAutofit/>
          </a:bodyPr>
          <a:lstStyle/>
          <a:p>
            <a:pPr marL="0" indent="0" algn="just" eaLnBrk="1" latinLnBrk="0" hangingPunct="1">
              <a:lnSpc>
                <a:spcPts val="1800"/>
              </a:lnSpc>
              <a:spcBef>
                <a:spcPct val="0"/>
              </a:spcBef>
              <a:spcAft>
                <a:spcPct val="0"/>
              </a:spcAft>
              <a:buNone/>
            </a:pP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■气候变化影响农作物生长发育、生长环境、种植规律等进而影响粮食产量。</a:t>
            </a:r>
          </a:p>
          <a:p>
            <a:pPr marL="0" indent="0" algn="just" eaLnBrk="1" latinLnBrk="0" hangingPunct="1">
              <a:lnSpc>
                <a:spcPts val="1800"/>
              </a:lnSpc>
              <a:spcBef>
                <a:spcPct val="0"/>
              </a:spcBef>
              <a:spcAft>
                <a:spcPct val="0"/>
              </a:spcAft>
              <a:buNone/>
            </a:pP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极端天气出现得越来越频繁，农业生产会受到很大影响，进而影响供给。</a:t>
            </a:r>
          </a:p>
        </p:txBody>
      </p:sp>
      <p:sp>
        <p:nvSpPr>
          <p:cNvPr id="11" name="矩形: 圆角 1"/>
          <p:cNvSpPr/>
          <p:nvPr>
            <p:custDataLst>
              <p:tags r:id="rId4"/>
            </p:custDataLst>
          </p:nvPr>
        </p:nvSpPr>
        <p:spPr>
          <a:xfrm>
            <a:off x="2507615" y="1849120"/>
            <a:ext cx="2016760" cy="2708910"/>
          </a:xfrm>
          <a:prstGeom prst="roundRect">
            <a:avLst>
              <a:gd name="adj" fmla="val 5768"/>
            </a:avLst>
          </a:prstGeom>
          <a:solidFill>
            <a:srgbClr val="799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lt1"/>
              </a:solidFill>
            </a:endParaRPr>
          </a:p>
        </p:txBody>
      </p:sp>
      <p:sp>
        <p:nvSpPr>
          <p:cNvPr id="17" name="矩形 16"/>
          <p:cNvSpPr/>
          <p:nvPr>
            <p:custDataLst>
              <p:tags r:id="rId5"/>
            </p:custDataLst>
          </p:nvPr>
        </p:nvSpPr>
        <p:spPr>
          <a:xfrm>
            <a:off x="2576195" y="2716530"/>
            <a:ext cx="1880235" cy="1369695"/>
          </a:xfrm>
          <a:prstGeom prst="rect">
            <a:avLst/>
          </a:prstGeom>
        </p:spPr>
        <p:txBody>
          <a:bodyPr wrap="square" lIns="0" tIns="0" rIns="0" bIns="0">
            <a:noAutofit/>
          </a:bodyPr>
          <a:lstStyle/>
          <a:p>
            <a:pPr marL="0" indent="0" algn="just" eaLnBrk="1" latinLnBrk="0" hangingPunct="1">
              <a:lnSpc>
                <a:spcPts val="1800"/>
              </a:lnSpc>
              <a:buClrTx/>
              <a:buSzTx/>
              <a:buFontTx/>
            </a:pP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■温度和降水模式的改变导致重要生命事件(如迁徙、开花和繁殖)的时间和位置发生变化，物种之间可能会变得不同步，导致种群数量下降甚至灭绝。</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ts val="1800"/>
              </a:lnSpc>
              <a:spcBef>
                <a:spcPct val="0"/>
              </a:spcBef>
              <a:spcAft>
                <a:spcPct val="0"/>
              </a:spcAft>
              <a:buClrTx/>
              <a:buSzTx/>
              <a:buFontTx/>
            </a:pP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矩形: 圆角 3"/>
          <p:cNvSpPr/>
          <p:nvPr>
            <p:custDataLst>
              <p:tags r:id="rId6"/>
            </p:custDataLst>
          </p:nvPr>
        </p:nvSpPr>
        <p:spPr>
          <a:xfrm>
            <a:off x="4666615" y="1849120"/>
            <a:ext cx="2016760" cy="2708910"/>
          </a:xfrm>
          <a:prstGeom prst="roundRect">
            <a:avLst>
              <a:gd name="adj" fmla="val 5768"/>
            </a:avLst>
          </a:prstGeom>
          <a:solidFill>
            <a:srgbClr val="9CB9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lt1"/>
              </a:solidFill>
            </a:endParaRPr>
          </a:p>
        </p:txBody>
      </p:sp>
      <p:sp>
        <p:nvSpPr>
          <p:cNvPr id="21" name="矩形 20"/>
          <p:cNvSpPr/>
          <p:nvPr>
            <p:custDataLst>
              <p:tags r:id="rId7"/>
            </p:custDataLst>
          </p:nvPr>
        </p:nvSpPr>
        <p:spPr>
          <a:xfrm>
            <a:off x="4772025" y="2716530"/>
            <a:ext cx="1805305" cy="1368425"/>
          </a:xfrm>
          <a:prstGeom prst="rect">
            <a:avLst/>
          </a:prstGeom>
        </p:spPr>
        <p:txBody>
          <a:bodyPr wrap="square" lIns="0" tIns="0" rIns="0" bIns="0">
            <a:noAutofit/>
          </a:bodyPr>
          <a:lstStyle/>
          <a:p>
            <a:pPr marL="0" indent="0" algn="just" eaLnBrk="1" latinLnBrk="0" hangingPunct="1">
              <a:lnSpc>
                <a:spcPts val="1800"/>
              </a:lnSpc>
              <a:buClrTx/>
              <a:buSzTx/>
              <a:buFontTx/>
            </a:pP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■气候变化产生的极端高温导致死亡率上升。</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eaLnBrk="1" latinLnBrk="0" hangingPunct="1">
              <a:lnSpc>
                <a:spcPts val="1800"/>
              </a:lnSpc>
              <a:buClrTx/>
              <a:buSzTx/>
              <a:buFontTx/>
            </a:pP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■气候变暖使虫媒传染病、真菌孢子、有害颗粒物等扩布加重，引起疾病变化加重对人的危害。</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ts val="1800"/>
              </a:lnSpc>
              <a:spcBef>
                <a:spcPct val="0"/>
              </a:spcBef>
              <a:spcAft>
                <a:spcPct val="0"/>
              </a:spcAft>
              <a:buClrTx/>
              <a:buSzTx/>
              <a:buFontTx/>
            </a:pPr>
            <a:endParaRPr lang="zh-CN" altLang="en-US" sz="1270" b="1">
              <a:solidFill>
                <a:schemeClr val="tx1">
                  <a:lumMod val="85000"/>
                  <a:lumOff val="15000"/>
                </a:schemeClr>
              </a:solidFill>
              <a:latin typeface="+mn-ea"/>
              <a:cs typeface="+mn-ea"/>
            </a:endParaRPr>
          </a:p>
        </p:txBody>
      </p:sp>
      <p:sp>
        <p:nvSpPr>
          <p:cNvPr id="24" name="矩形: 圆角 3"/>
          <p:cNvSpPr/>
          <p:nvPr>
            <p:custDataLst>
              <p:tags r:id="rId8"/>
            </p:custDataLst>
          </p:nvPr>
        </p:nvSpPr>
        <p:spPr>
          <a:xfrm>
            <a:off x="6825615" y="1849120"/>
            <a:ext cx="2016760" cy="2708910"/>
          </a:xfrm>
          <a:prstGeom prst="roundRect">
            <a:avLst>
              <a:gd name="adj" fmla="val 5768"/>
            </a:avLst>
          </a:prstGeom>
          <a:solidFill>
            <a:srgbClr val="BDD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schemeClr val="lt1"/>
              </a:solidFill>
            </a:endParaRPr>
          </a:p>
        </p:txBody>
      </p:sp>
      <p:sp>
        <p:nvSpPr>
          <p:cNvPr id="25" name="矩形 24"/>
          <p:cNvSpPr/>
          <p:nvPr>
            <p:custDataLst>
              <p:tags r:id="rId9"/>
            </p:custDataLst>
          </p:nvPr>
        </p:nvSpPr>
        <p:spPr>
          <a:xfrm>
            <a:off x="6893560" y="2645410"/>
            <a:ext cx="1826260" cy="1368425"/>
          </a:xfrm>
          <a:prstGeom prst="rect">
            <a:avLst/>
          </a:prstGeom>
        </p:spPr>
        <p:txBody>
          <a:bodyPr wrap="square" lIns="0" tIns="0" rIns="0" bIns="0">
            <a:noAutofit/>
          </a:bodyPr>
          <a:lstStyle/>
          <a:p>
            <a:pPr marL="0" indent="0" algn="just" eaLnBrk="1" latinLnBrk="0" hangingPunct="1">
              <a:lnSpc>
                <a:spcPts val="1800"/>
              </a:lnSpc>
              <a:buFont typeface="Wingdings" panose="05000000000000000000" pitchFamily="2" charset="2"/>
              <a:buNone/>
            </a:pPr>
            <a:r>
              <a:rPr lang="en-US" altLang="zh-CN" sz="14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■气候变化可能导致某些生态系统退化</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气候变化可能导致物种分布范围的改变。</a:t>
            </a:r>
          </a:p>
          <a:p>
            <a:pPr marL="0" indent="0" algn="just" eaLnBrk="1" latinLnBrk="0" hangingPunct="1">
              <a:lnSpc>
                <a:spcPts val="1800"/>
              </a:lnSpc>
              <a:buFont typeface="Wingdings" panose="05000000000000000000" pitchFamily="2" charset="2"/>
              <a:buNone/>
            </a:pP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■气候变化还可能导致外来入侵物种的增加，这些物种可能对原有生态系统造成不可逆。</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a:lnSpc>
                <a:spcPct val="150000"/>
              </a:lnSpc>
              <a:spcBef>
                <a:spcPct val="0"/>
              </a:spcBef>
              <a:spcAft>
                <a:spcPct val="0"/>
              </a:spcAft>
              <a:buFont typeface="Wingdings" panose="05000000000000000000" pitchFamily="2" charset="2"/>
              <a:buNone/>
            </a:pP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8" name="图片 27"/>
          <p:cNvPicPr>
            <a:picLocks noChangeAspect="1"/>
          </p:cNvPicPr>
          <p:nvPr/>
        </p:nvPicPr>
        <p:blipFill>
          <a:blip r:embed="rId11"/>
          <a:stretch>
            <a:fillRect/>
          </a:stretch>
        </p:blipFill>
        <p:spPr>
          <a:xfrm>
            <a:off x="535940" y="1233170"/>
            <a:ext cx="1668145" cy="1367155"/>
          </a:xfrm>
          <a:prstGeom prst="rect">
            <a:avLst/>
          </a:prstGeom>
        </p:spPr>
      </p:pic>
      <p:pic>
        <p:nvPicPr>
          <p:cNvPr id="29" name="图片 28"/>
          <p:cNvPicPr>
            <a:picLocks noChangeAspect="1"/>
          </p:cNvPicPr>
          <p:nvPr/>
        </p:nvPicPr>
        <p:blipFill>
          <a:blip r:embed="rId12"/>
          <a:stretch>
            <a:fillRect/>
          </a:stretch>
        </p:blipFill>
        <p:spPr>
          <a:xfrm>
            <a:off x="2700020" y="1234440"/>
            <a:ext cx="1644015" cy="1366520"/>
          </a:xfrm>
          <a:prstGeom prst="rect">
            <a:avLst/>
          </a:prstGeom>
        </p:spPr>
      </p:pic>
      <p:pic>
        <p:nvPicPr>
          <p:cNvPr id="31" name="图片 30"/>
          <p:cNvPicPr>
            <a:picLocks noChangeAspect="1"/>
          </p:cNvPicPr>
          <p:nvPr/>
        </p:nvPicPr>
        <p:blipFill>
          <a:blip r:embed="rId13"/>
          <a:stretch>
            <a:fillRect/>
          </a:stretch>
        </p:blipFill>
        <p:spPr>
          <a:xfrm>
            <a:off x="4872355" y="1234440"/>
            <a:ext cx="1651000" cy="1366520"/>
          </a:xfrm>
          <a:prstGeom prst="rect">
            <a:avLst/>
          </a:prstGeom>
        </p:spPr>
      </p:pic>
      <p:pic>
        <p:nvPicPr>
          <p:cNvPr id="32" name="图片 31"/>
          <p:cNvPicPr>
            <a:picLocks noChangeAspect="1"/>
          </p:cNvPicPr>
          <p:nvPr/>
        </p:nvPicPr>
        <p:blipFill>
          <a:blip r:embed="rId14"/>
          <a:stretch>
            <a:fillRect/>
          </a:stretch>
        </p:blipFill>
        <p:spPr>
          <a:xfrm>
            <a:off x="7023100" y="1235710"/>
            <a:ext cx="1656080" cy="1365250"/>
          </a:xfrm>
          <a:prstGeom prst="rect">
            <a:avLst/>
          </a:prstGeom>
          <a:ln>
            <a:solidFill>
              <a:schemeClr val="tx2">
                <a:lumMod val="40000"/>
                <a:lumOff val="60000"/>
              </a:schemeClr>
            </a:solidFill>
          </a:ln>
        </p:spPr>
      </p:pic>
      <p:sp>
        <p:nvSpPr>
          <p:cNvPr id="33" name="矩形 32"/>
          <p:cNvSpPr/>
          <p:nvPr/>
        </p:nvSpPr>
        <p:spPr>
          <a:xfrm>
            <a:off x="1405563" y="4604184"/>
            <a:ext cx="6408712" cy="398780"/>
          </a:xfrm>
          <a:prstGeom prst="rect">
            <a:avLst/>
          </a:prstGeom>
        </p:spPr>
        <p:txBody>
          <a:bodyPr wrap="square">
            <a:spAutoFit/>
          </a:bodyPr>
          <a:lstStyle/>
          <a:p>
            <a:r>
              <a:rPr lang="zh-CN" altLang="en-US" sz="2000" b="1" dirty="0">
                <a:solidFill>
                  <a:srgbClr val="C0504D"/>
                </a:solidFill>
                <a:latin typeface="微软雅黑" panose="020B0503020204020204" pitchFamily="34" charset="-122"/>
                <a:ea typeface="微软雅黑" panose="020B0503020204020204" pitchFamily="34" charset="-122"/>
              </a:rPr>
              <a:t>气候变化对自然生态系统和人</a:t>
            </a:r>
            <a:r>
              <a:rPr lang="zh-CN" altLang="en-US" sz="2000" b="1" dirty="0" smtClean="0">
                <a:solidFill>
                  <a:srgbClr val="C0504D"/>
                </a:solidFill>
                <a:latin typeface="微软雅黑" panose="020B0503020204020204" pitchFamily="34" charset="-122"/>
                <a:ea typeface="微软雅黑" panose="020B0503020204020204" pitchFamily="34" charset="-122"/>
              </a:rPr>
              <a:t>类社会都产生</a:t>
            </a:r>
            <a:r>
              <a:rPr lang="zh-CN" altLang="en-US" sz="2000" b="1" dirty="0">
                <a:solidFill>
                  <a:srgbClr val="C0504D"/>
                </a:solidFill>
                <a:latin typeface="微软雅黑" panose="020B0503020204020204" pitchFamily="34" charset="-122"/>
                <a:ea typeface="微软雅黑" panose="020B0503020204020204" pitchFamily="34" charset="-122"/>
              </a:rPr>
              <a:t>了广泛</a:t>
            </a:r>
            <a:r>
              <a:rPr lang="zh-CN" altLang="en-US" sz="2000" b="1" dirty="0" smtClean="0">
                <a:solidFill>
                  <a:srgbClr val="C0504D"/>
                </a:solidFill>
                <a:latin typeface="微软雅黑" panose="020B0503020204020204" pitchFamily="34" charset="-122"/>
                <a:ea typeface="微软雅黑" panose="020B0503020204020204" pitchFamily="34" charset="-122"/>
              </a:rPr>
              <a:t>影响。</a:t>
            </a:r>
          </a:p>
        </p:txBody>
      </p:sp>
      <p:sp>
        <p:nvSpPr>
          <p:cNvPr id="4" name="文本框 3"/>
          <p:cNvSpPr txBox="1"/>
          <p:nvPr/>
        </p:nvSpPr>
        <p:spPr>
          <a:xfrm>
            <a:off x="2303780" y="1515745"/>
            <a:ext cx="3114675" cy="287020"/>
          </a:xfrm>
          <a:prstGeom prst="rect">
            <a:avLst/>
          </a:prstGeom>
          <a:noFill/>
        </p:spPr>
        <p:txBody>
          <a:bodyPr wrap="square" rtlCol="0">
            <a:noAutofit/>
          </a:bodyPr>
          <a:lstStyle/>
          <a:p>
            <a:endParaRPr lang="zh-CN" altLang="en-US"/>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206375"/>
            <a:ext cx="727583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气候变化的影响</a:t>
            </a:r>
            <a:r>
              <a:rPr lang="en-US" sz="2700" b="1" dirty="0" smtClean="0">
                <a:solidFill>
                  <a:srgbClr val="C00000"/>
                </a:solidFill>
                <a:latin typeface="微软雅黑" panose="020B0503020204020204" pitchFamily="34" charset="-122"/>
                <a:ea typeface="微软雅黑" panose="020B0503020204020204" pitchFamily="34" charset="-122"/>
              </a:rPr>
              <a:t>——</a:t>
            </a:r>
            <a:r>
              <a:rPr sz="2700" b="1" dirty="0" smtClean="0">
                <a:solidFill>
                  <a:srgbClr val="C00000"/>
                </a:solidFill>
                <a:latin typeface="微软雅黑" panose="020B0503020204020204" pitchFamily="34" charset="-122"/>
                <a:ea typeface="微软雅黑" panose="020B0503020204020204" pitchFamily="34" charset="-122"/>
              </a:rPr>
              <a:t>江西气候变化情况</a:t>
            </a:r>
          </a:p>
        </p:txBody>
      </p:sp>
      <p:sp>
        <p:nvSpPr>
          <p:cNvPr id="9" name="矩形 5"/>
          <p:cNvSpPr>
            <a:spLocks noChangeArrowheads="1"/>
          </p:cNvSpPr>
          <p:nvPr/>
        </p:nvSpPr>
        <p:spPr bwMode="auto">
          <a:xfrm flipV="1">
            <a:off x="-635" y="1046480"/>
            <a:ext cx="9148445" cy="7620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26" name="Rectangle 24"/>
          <p:cNvSpPr>
            <a:spLocks noChangeArrowheads="1"/>
          </p:cNvSpPr>
          <p:nvPr>
            <p:custDataLst>
              <p:tags r:id="rId2"/>
            </p:custDataLst>
          </p:nvPr>
        </p:nvSpPr>
        <p:spPr bwMode="auto">
          <a:xfrm>
            <a:off x="706755" y="1190625"/>
            <a:ext cx="1388745" cy="21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1217930" eaLnBrk="1" latinLnBrk="0" hangingPunct="1">
              <a:lnSpc>
                <a:spcPts val="1700"/>
              </a:lnSpc>
              <a:spcBef>
                <a:spcPts val="0"/>
              </a:spcBef>
              <a:buClrTx/>
              <a:buSzTx/>
              <a:buFontTx/>
              <a:defRPr/>
            </a:pPr>
            <a:r>
              <a:rPr lang="zh-CN" altLang="en-US" sz="1800" b="1" kern="0" dirty="0">
                <a:solidFill>
                  <a:srgbClr val="6A95C7"/>
                </a:solidFill>
                <a:latin typeface="微软雅黑" panose="020B0503020204020204" pitchFamily="34" charset="-122"/>
                <a:ea typeface="微软雅黑" panose="020B0503020204020204" pitchFamily="34" charset="-122"/>
              </a:rPr>
              <a:t>水资源</a:t>
            </a:r>
          </a:p>
        </p:txBody>
      </p:sp>
      <p:sp>
        <p:nvSpPr>
          <p:cNvPr id="27" name="矩形 26"/>
          <p:cNvSpPr/>
          <p:nvPr>
            <p:custDataLst>
              <p:tags r:id="rId3"/>
            </p:custDataLst>
          </p:nvPr>
        </p:nvSpPr>
        <p:spPr>
          <a:xfrm>
            <a:off x="706755" y="1504950"/>
            <a:ext cx="792289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indent="0" algn="just" defTabSz="1217930" eaLnBrk="1" latinLnBrk="0" hangingPunct="1">
              <a:lnSpc>
                <a:spcPts val="1800"/>
              </a:lnSpc>
              <a:spcBef>
                <a:spcPts val="0"/>
              </a:spcBef>
              <a:defRPr/>
            </a:pPr>
            <a:r>
              <a:rPr sz="1500" b="1" kern="0"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降水的时空分布越来越不均匀。</a:t>
            </a:r>
            <a:r>
              <a:rPr sz="1500" b="1" kern="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总体来看，虽然赣江、抚河、饶河、信江、修河等大江大河的天然径流量多呈上升趋势，但</a:t>
            </a:r>
            <a:r>
              <a:rPr sz="1500" b="1" kern="0"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洪涝及干旱等气象灾害发生频繁</a:t>
            </a:r>
            <a:r>
              <a:rPr sz="1500" b="1" kern="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。未来50～100a全省多年径流量可能有所增加，</a:t>
            </a:r>
            <a:r>
              <a:rPr sz="1500" b="1" kern="0"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从而可能导致江西洪涝灾害发生的频率进一步增大</a:t>
            </a:r>
            <a:r>
              <a:rPr sz="1500" b="1" kern="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19" name="Rectangle 24"/>
          <p:cNvSpPr>
            <a:spLocks noChangeArrowheads="1"/>
          </p:cNvSpPr>
          <p:nvPr>
            <p:custDataLst>
              <p:tags r:id="rId4"/>
            </p:custDataLst>
          </p:nvPr>
        </p:nvSpPr>
        <p:spPr bwMode="auto">
          <a:xfrm>
            <a:off x="706755" y="2292985"/>
            <a:ext cx="1388745" cy="21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1217930" eaLnBrk="1" latinLnBrk="0" hangingPunct="1">
              <a:lnSpc>
                <a:spcPts val="1700"/>
              </a:lnSpc>
              <a:spcBef>
                <a:spcPts val="0"/>
              </a:spcBef>
              <a:buClrTx/>
              <a:buSzTx/>
              <a:buFontTx/>
              <a:defRPr/>
            </a:pPr>
            <a:r>
              <a:rPr lang="zh-CN" altLang="en-US" sz="1800" b="1" kern="0" dirty="0">
                <a:solidFill>
                  <a:srgbClr val="6A95C7"/>
                </a:solidFill>
                <a:latin typeface="微软雅黑" panose="020B0503020204020204" pitchFamily="34" charset="-122"/>
                <a:ea typeface="微软雅黑" panose="020B0503020204020204" pitchFamily="34" charset="-122"/>
              </a:rPr>
              <a:t>农业</a:t>
            </a:r>
          </a:p>
        </p:txBody>
      </p:sp>
      <p:sp>
        <p:nvSpPr>
          <p:cNvPr id="16" name="矩形 15"/>
          <p:cNvSpPr/>
          <p:nvPr>
            <p:custDataLst>
              <p:tags r:id="rId5"/>
            </p:custDataLst>
          </p:nvPr>
        </p:nvSpPr>
        <p:spPr>
          <a:xfrm>
            <a:off x="706755" y="2599055"/>
            <a:ext cx="7970520"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85750" indent="-285750" algn="l" defTabSz="1217930" eaLnBrk="1" latinLnBrk="0" hangingPunct="1">
              <a:lnSpc>
                <a:spcPts val="1800"/>
              </a:lnSpc>
              <a:spcBef>
                <a:spcPts val="0"/>
              </a:spcBef>
              <a:buClrTx/>
              <a:buSzTx/>
              <a:buFont typeface="Wingdings" panose="05000000000000000000" charset="0"/>
              <a:buChar char="n"/>
              <a:defRPr/>
            </a:pPr>
            <a:r>
              <a:rPr sz="1500" b="1" kern="0"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夏季高温、冬季冻害</a:t>
            </a:r>
            <a:r>
              <a:rPr sz="1500" b="1" kern="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对全省农业生产仍存在着明显的负面影响；</a:t>
            </a:r>
          </a:p>
          <a:p>
            <a:pPr marL="285750" indent="-285750" algn="l" defTabSz="1217930" eaLnBrk="1" latinLnBrk="0" hangingPunct="1">
              <a:lnSpc>
                <a:spcPts val="1800"/>
              </a:lnSpc>
              <a:spcBef>
                <a:spcPts val="0"/>
              </a:spcBef>
              <a:buClrTx/>
              <a:buSzTx/>
              <a:buFont typeface="Wingdings" panose="05000000000000000000" charset="0"/>
              <a:buChar char="n"/>
              <a:defRPr/>
            </a:pPr>
            <a:r>
              <a:rPr sz="1500" b="1" kern="0"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需要施用更多的肥料以满足农作物的需求</a:t>
            </a:r>
            <a:r>
              <a:rPr sz="1500" b="1" kern="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，而施肥量的增加不但加大了农民的农业投入，也对土壤和环境产生不利；</a:t>
            </a:r>
          </a:p>
          <a:p>
            <a:pPr marL="285750" indent="-285750" algn="l" defTabSz="1217930" eaLnBrk="1" latinLnBrk="0" hangingPunct="1">
              <a:lnSpc>
                <a:spcPts val="1800"/>
              </a:lnSpc>
              <a:spcBef>
                <a:spcPts val="0"/>
              </a:spcBef>
              <a:buClrTx/>
              <a:buSzTx/>
              <a:buFont typeface="Wingdings" panose="05000000000000000000" charset="0"/>
              <a:buChar char="n"/>
              <a:defRPr/>
            </a:pPr>
            <a:r>
              <a:rPr sz="1500" b="1" kern="0"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利于病虫害及各种杂草生长</a:t>
            </a:r>
            <a:r>
              <a:rPr sz="1500" b="1" kern="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，危害粮食安全。</a:t>
            </a:r>
          </a:p>
        </p:txBody>
      </p:sp>
      <p:sp>
        <p:nvSpPr>
          <p:cNvPr id="22" name="Rectangle 24"/>
          <p:cNvSpPr>
            <a:spLocks noChangeArrowheads="1"/>
          </p:cNvSpPr>
          <p:nvPr>
            <p:custDataLst>
              <p:tags r:id="rId6"/>
            </p:custDataLst>
          </p:nvPr>
        </p:nvSpPr>
        <p:spPr bwMode="auto">
          <a:xfrm>
            <a:off x="706755" y="3630930"/>
            <a:ext cx="1388745" cy="21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1217930" eaLnBrk="1" latinLnBrk="0" hangingPunct="1">
              <a:lnSpc>
                <a:spcPts val="1700"/>
              </a:lnSpc>
              <a:spcBef>
                <a:spcPts val="0"/>
              </a:spcBef>
              <a:buClrTx/>
              <a:buSzTx/>
              <a:buFontTx/>
              <a:defRPr/>
            </a:pPr>
            <a:r>
              <a:rPr lang="zh-CN" altLang="en-US" sz="1800" b="1" kern="0" dirty="0">
                <a:solidFill>
                  <a:srgbClr val="6A95C7"/>
                </a:solidFill>
                <a:latin typeface="微软雅黑" panose="020B0503020204020204" pitchFamily="34" charset="-122"/>
                <a:ea typeface="微软雅黑" panose="020B0503020204020204" pitchFamily="34" charset="-122"/>
              </a:rPr>
              <a:t>生态系统</a:t>
            </a:r>
          </a:p>
        </p:txBody>
      </p:sp>
      <p:sp>
        <p:nvSpPr>
          <p:cNvPr id="18" name="矩形 17"/>
          <p:cNvSpPr/>
          <p:nvPr>
            <p:custDataLst>
              <p:tags r:id="rId7"/>
            </p:custDataLst>
          </p:nvPr>
        </p:nvSpPr>
        <p:spPr>
          <a:xfrm>
            <a:off x="706755" y="3940175"/>
            <a:ext cx="7472045"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85750" indent="-285750" algn="l" defTabSz="1217930" eaLnBrk="1" latinLnBrk="0" hangingPunct="1">
              <a:lnSpc>
                <a:spcPts val="1800"/>
              </a:lnSpc>
              <a:spcBef>
                <a:spcPts val="0"/>
              </a:spcBef>
              <a:buClrTx/>
              <a:buSzTx/>
              <a:buFont typeface="Wingdings" panose="05000000000000000000" charset="0"/>
              <a:buChar char="n"/>
              <a:defRPr/>
            </a:pPr>
            <a:r>
              <a:rPr sz="1500" b="1" kern="0" dirty="0">
                <a:solidFill>
                  <a:schemeClr val="tx1">
                    <a:lumMod val="95000"/>
                    <a:lumOff val="5000"/>
                  </a:schemeClr>
                </a:solidFill>
                <a:latin typeface="微软雅黑" panose="020B0503020204020204" pitchFamily="34" charset="-122"/>
                <a:ea typeface="微软雅黑" panose="020B0503020204020204" pitchFamily="34" charset="-122"/>
              </a:rPr>
              <a:t>旱涝灾害日益频繁，</a:t>
            </a:r>
            <a:r>
              <a:rPr sz="1500" b="1" kern="0"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湿地植被退化严重</a:t>
            </a:r>
            <a:r>
              <a:rPr sz="1500" b="1" kern="0" dirty="0">
                <a:solidFill>
                  <a:schemeClr val="tx1">
                    <a:lumMod val="95000"/>
                    <a:lumOff val="5000"/>
                  </a:schemeClr>
                </a:solidFill>
                <a:latin typeface="微软雅黑" panose="020B0503020204020204" pitchFamily="34" charset="-122"/>
                <a:ea typeface="微软雅黑" panose="020B0503020204020204" pitchFamily="34" charset="-122"/>
              </a:rPr>
              <a:t>；</a:t>
            </a:r>
          </a:p>
          <a:p>
            <a:pPr marL="285750" indent="-285750" algn="l" defTabSz="1217930" eaLnBrk="1" latinLnBrk="0" hangingPunct="1">
              <a:lnSpc>
                <a:spcPts val="1800"/>
              </a:lnSpc>
              <a:spcBef>
                <a:spcPts val="0"/>
              </a:spcBef>
              <a:buClrTx/>
              <a:buSzTx/>
              <a:buFont typeface="Wingdings" panose="05000000000000000000" charset="0"/>
              <a:buChar char="n"/>
              <a:defRPr/>
            </a:pPr>
            <a:r>
              <a:rPr sz="1500" b="1" kern="0" dirty="0">
                <a:solidFill>
                  <a:schemeClr val="tx1">
                    <a:lumMod val="95000"/>
                    <a:lumOff val="5000"/>
                  </a:schemeClr>
                </a:solidFill>
                <a:latin typeface="微软雅黑" panose="020B0503020204020204" pitchFamily="34" charset="-122"/>
                <a:ea typeface="微软雅黑" panose="020B0503020204020204" pitchFamily="34" charset="-122"/>
              </a:rPr>
              <a:t>鄱阳湖呈现</a:t>
            </a:r>
            <a:r>
              <a:rPr sz="1500" b="1" kern="0"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干旱化</a:t>
            </a:r>
            <a:r>
              <a:rPr sz="1500" b="1" kern="0" dirty="0">
                <a:solidFill>
                  <a:schemeClr val="tx1">
                    <a:lumMod val="95000"/>
                    <a:lumOff val="5000"/>
                  </a:schemeClr>
                </a:solidFill>
                <a:latin typeface="微软雅黑" panose="020B0503020204020204" pitchFamily="34" charset="-122"/>
                <a:ea typeface="微软雅黑" panose="020B0503020204020204" pitchFamily="34" charset="-122"/>
              </a:rPr>
              <a:t>的过程；</a:t>
            </a:r>
          </a:p>
          <a:p>
            <a:pPr marL="285750" indent="-285750" algn="l" defTabSz="1217930" eaLnBrk="1" latinLnBrk="0" hangingPunct="1">
              <a:lnSpc>
                <a:spcPts val="1800"/>
              </a:lnSpc>
              <a:spcBef>
                <a:spcPts val="0"/>
              </a:spcBef>
              <a:buClrTx/>
              <a:buSzTx/>
              <a:buFont typeface="Wingdings" panose="05000000000000000000" charset="0"/>
              <a:buChar char="n"/>
              <a:defRPr/>
            </a:pPr>
            <a:r>
              <a:rPr sz="1500" b="1" kern="0" dirty="0">
                <a:solidFill>
                  <a:schemeClr val="tx1">
                    <a:lumMod val="95000"/>
                    <a:lumOff val="5000"/>
                  </a:schemeClr>
                </a:solidFill>
                <a:latin typeface="微软雅黑" panose="020B0503020204020204" pitchFamily="34" charset="-122"/>
                <a:ea typeface="微软雅黑" panose="020B0503020204020204" pitchFamily="34" charset="-122"/>
              </a:rPr>
              <a:t>气候变化正在威胁江西森林生态系统及其生物多样性</a:t>
            </a:r>
            <a:r>
              <a:rPr lang="zh-CN" sz="1500" b="1" kern="0" dirty="0">
                <a:solidFill>
                  <a:schemeClr val="tx1">
                    <a:lumMod val="95000"/>
                    <a:lumOff val="5000"/>
                  </a:schemeClr>
                </a:solidFill>
                <a:latin typeface="微软雅黑" panose="020B0503020204020204" pitchFamily="34" charset="-122"/>
                <a:ea typeface="微软雅黑" panose="020B0503020204020204" pitchFamily="34" charset="-122"/>
              </a:rPr>
              <a:t>；</a:t>
            </a:r>
            <a:endParaRPr sz="1500" b="1" kern="0" dirty="0">
              <a:solidFill>
                <a:schemeClr val="tx1">
                  <a:lumMod val="95000"/>
                  <a:lumOff val="5000"/>
                </a:schemeClr>
              </a:solidFill>
              <a:latin typeface="微软雅黑" panose="020B0503020204020204" pitchFamily="34" charset="-122"/>
              <a:ea typeface="微软雅黑" panose="020B0503020204020204" pitchFamily="34" charset="-122"/>
            </a:endParaRPr>
          </a:p>
          <a:p>
            <a:pPr marL="285750" indent="-285750" algn="l" defTabSz="1217930" eaLnBrk="1" latinLnBrk="0" hangingPunct="1">
              <a:lnSpc>
                <a:spcPts val="1800"/>
              </a:lnSpc>
              <a:spcBef>
                <a:spcPts val="0"/>
              </a:spcBef>
              <a:buClrTx/>
              <a:buSzTx/>
              <a:buFont typeface="Wingdings" panose="05000000000000000000" charset="0"/>
              <a:buChar char="n"/>
              <a:defRPr/>
            </a:pPr>
            <a:r>
              <a:rPr sz="1500" b="1" kern="0" dirty="0">
                <a:solidFill>
                  <a:schemeClr val="tx1">
                    <a:lumMod val="95000"/>
                    <a:lumOff val="5000"/>
                  </a:schemeClr>
                </a:solidFill>
                <a:latin typeface="微软雅黑" panose="020B0503020204020204" pitchFamily="34" charset="-122"/>
                <a:ea typeface="微软雅黑" panose="020B0503020204020204" pitchFamily="34" charset="-122"/>
              </a:rPr>
              <a:t>鄱阳湖</a:t>
            </a:r>
            <a:r>
              <a:rPr sz="1500" b="1" kern="0"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水体富营养化问题日益严重</a:t>
            </a:r>
            <a:r>
              <a:rPr sz="1500" b="1" kern="0" dirty="0">
                <a:solidFill>
                  <a:schemeClr val="tx1">
                    <a:lumMod val="95000"/>
                    <a:lumOff val="5000"/>
                  </a:schemeClr>
                </a:solidFill>
                <a:latin typeface="微软雅黑" panose="020B0503020204020204" pitchFamily="34" charset="-122"/>
                <a:ea typeface="微软雅黑" panose="020B0503020204020204" pitchFamily="34" charset="-122"/>
              </a:rPr>
              <a:t>，生物多样性破坏十分显著。</a:t>
            </a:r>
          </a:p>
        </p:txBody>
      </p:sp>
      <p:cxnSp>
        <p:nvCxnSpPr>
          <p:cNvPr id="38" name="直接连接符 37"/>
          <p:cNvCxnSpPr/>
          <p:nvPr>
            <p:custDataLst>
              <p:tags r:id="rId8"/>
            </p:custDataLst>
          </p:nvPr>
        </p:nvCxnSpPr>
        <p:spPr>
          <a:xfrm>
            <a:off x="706120" y="1456690"/>
            <a:ext cx="8004810" cy="0"/>
          </a:xfrm>
          <a:prstGeom prst="line">
            <a:avLst/>
          </a:prstGeom>
          <a:noFill/>
          <a:ln w="6350" cap="flat" cmpd="sng" algn="ctr">
            <a:solidFill>
              <a:schemeClr val="bg1">
                <a:lumMod val="50000"/>
              </a:schemeClr>
            </a:solidFill>
            <a:prstDash val="solid"/>
          </a:ln>
          <a:effectLst/>
        </p:spPr>
      </p:cxnSp>
      <p:cxnSp>
        <p:nvCxnSpPr>
          <p:cNvPr id="39" name="直接连接符 38"/>
          <p:cNvCxnSpPr/>
          <p:nvPr>
            <p:custDataLst>
              <p:tags r:id="rId9"/>
            </p:custDataLst>
          </p:nvPr>
        </p:nvCxnSpPr>
        <p:spPr>
          <a:xfrm>
            <a:off x="706120" y="2543810"/>
            <a:ext cx="8004810" cy="0"/>
          </a:xfrm>
          <a:prstGeom prst="line">
            <a:avLst/>
          </a:prstGeom>
          <a:noFill/>
          <a:ln w="6350" cap="flat" cmpd="sng" algn="ctr">
            <a:solidFill>
              <a:schemeClr val="bg1">
                <a:lumMod val="50000"/>
              </a:schemeClr>
            </a:solidFill>
            <a:prstDash val="solid"/>
          </a:ln>
          <a:effectLst/>
        </p:spPr>
      </p:cxnSp>
      <p:cxnSp>
        <p:nvCxnSpPr>
          <p:cNvPr id="40" name="直接连接符 39"/>
          <p:cNvCxnSpPr/>
          <p:nvPr>
            <p:custDataLst>
              <p:tags r:id="rId10"/>
            </p:custDataLst>
          </p:nvPr>
        </p:nvCxnSpPr>
        <p:spPr>
          <a:xfrm>
            <a:off x="706120" y="3893820"/>
            <a:ext cx="7969250" cy="0"/>
          </a:xfrm>
          <a:prstGeom prst="line">
            <a:avLst/>
          </a:prstGeom>
          <a:noFill/>
          <a:ln w="6350" cap="flat" cmpd="sng" algn="ctr">
            <a:solidFill>
              <a:schemeClr val="bg1">
                <a:lumMod val="50000"/>
              </a:schemeClr>
            </a:solidFill>
            <a:prstDash val="solid"/>
          </a:ln>
          <a:effectLst/>
        </p:spPr>
      </p:cxnSp>
      <p:grpSp>
        <p:nvGrpSpPr>
          <p:cNvPr id="190" name="Group 189"/>
          <p:cNvGrpSpPr/>
          <p:nvPr/>
        </p:nvGrpSpPr>
        <p:grpSpPr>
          <a:xfrm>
            <a:off x="337185" y="1160145"/>
            <a:ext cx="212725" cy="255905"/>
            <a:chOff x="4197350" y="3013075"/>
            <a:chExt cx="334963" cy="403225"/>
          </a:xfrm>
          <a:solidFill>
            <a:srgbClr val="5895CB"/>
          </a:solidFill>
        </p:grpSpPr>
        <p:sp>
          <p:nvSpPr>
            <p:cNvPr id="191" name="Freeform 300"/>
            <p:cNvSpPr>
              <a:spLocks noEditPoints="1"/>
            </p:cNvSpPr>
            <p:nvPr/>
          </p:nvSpPr>
          <p:spPr bwMode="auto">
            <a:xfrm>
              <a:off x="4197350" y="3013075"/>
              <a:ext cx="293688" cy="403225"/>
            </a:xfrm>
            <a:custGeom>
              <a:avLst/>
              <a:gdLst>
                <a:gd name="T0" fmla="*/ 317 w 391"/>
                <a:gd name="T1" fmla="*/ 220 h 536"/>
                <a:gd name="T2" fmla="*/ 196 w 391"/>
                <a:gd name="T3" fmla="*/ 0 h 536"/>
                <a:gd name="T4" fmla="*/ 74 w 391"/>
                <a:gd name="T5" fmla="*/ 220 h 536"/>
                <a:gd name="T6" fmla="*/ 19 w 391"/>
                <a:gd name="T7" fmla="*/ 416 h 536"/>
                <a:gd name="T8" fmla="*/ 196 w 391"/>
                <a:gd name="T9" fmla="*/ 536 h 536"/>
                <a:gd name="T10" fmla="*/ 373 w 391"/>
                <a:gd name="T11" fmla="*/ 416 h 536"/>
                <a:gd name="T12" fmla="*/ 317 w 391"/>
                <a:gd name="T13" fmla="*/ 220 h 536"/>
                <a:gd name="T14" fmla="*/ 78 w 391"/>
                <a:gd name="T15" fmla="*/ 431 h 536"/>
                <a:gd name="T16" fmla="*/ 150 w 391"/>
                <a:gd name="T17" fmla="*/ 509 h 536"/>
                <a:gd name="T18" fmla="*/ 42 w 391"/>
                <a:gd name="T19" fmla="*/ 410 h 536"/>
                <a:gd name="T20" fmla="*/ 89 w 391"/>
                <a:gd name="T21" fmla="*/ 239 h 536"/>
                <a:gd name="T22" fmla="*/ 181 w 391"/>
                <a:gd name="T23" fmla="*/ 76 h 536"/>
                <a:gd name="T24" fmla="*/ 108 w 391"/>
                <a:gd name="T25" fmla="*/ 239 h 536"/>
                <a:gd name="T26" fmla="*/ 78 w 391"/>
                <a:gd name="T27" fmla="*/ 43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536">
                  <a:moveTo>
                    <a:pt x="317" y="220"/>
                  </a:moveTo>
                  <a:cubicBezTo>
                    <a:pt x="253" y="144"/>
                    <a:pt x="210" y="39"/>
                    <a:pt x="196" y="0"/>
                  </a:cubicBezTo>
                  <a:cubicBezTo>
                    <a:pt x="181" y="39"/>
                    <a:pt x="138" y="144"/>
                    <a:pt x="74" y="220"/>
                  </a:cubicBezTo>
                  <a:cubicBezTo>
                    <a:pt x="0" y="308"/>
                    <a:pt x="7" y="382"/>
                    <a:pt x="19" y="416"/>
                  </a:cubicBezTo>
                  <a:cubicBezTo>
                    <a:pt x="41" y="485"/>
                    <a:pt x="104" y="534"/>
                    <a:pt x="196" y="536"/>
                  </a:cubicBezTo>
                  <a:cubicBezTo>
                    <a:pt x="287" y="534"/>
                    <a:pt x="350" y="485"/>
                    <a:pt x="373" y="416"/>
                  </a:cubicBezTo>
                  <a:cubicBezTo>
                    <a:pt x="384" y="382"/>
                    <a:pt x="391" y="308"/>
                    <a:pt x="317" y="220"/>
                  </a:cubicBezTo>
                  <a:close/>
                  <a:moveTo>
                    <a:pt x="78" y="431"/>
                  </a:moveTo>
                  <a:cubicBezTo>
                    <a:pt x="93" y="465"/>
                    <a:pt x="118" y="492"/>
                    <a:pt x="150" y="509"/>
                  </a:cubicBezTo>
                  <a:cubicBezTo>
                    <a:pt x="95" y="496"/>
                    <a:pt x="58" y="459"/>
                    <a:pt x="42" y="410"/>
                  </a:cubicBezTo>
                  <a:cubicBezTo>
                    <a:pt x="33" y="380"/>
                    <a:pt x="27" y="315"/>
                    <a:pt x="89" y="239"/>
                  </a:cubicBezTo>
                  <a:cubicBezTo>
                    <a:pt x="132" y="187"/>
                    <a:pt x="163" y="119"/>
                    <a:pt x="181" y="76"/>
                  </a:cubicBezTo>
                  <a:cubicBezTo>
                    <a:pt x="165" y="124"/>
                    <a:pt x="142" y="187"/>
                    <a:pt x="108" y="239"/>
                  </a:cubicBezTo>
                  <a:cubicBezTo>
                    <a:pt x="49" y="330"/>
                    <a:pt x="64" y="400"/>
                    <a:pt x="78" y="431"/>
                  </a:cubicBezTo>
                  <a:close/>
                </a:path>
              </a:pathLst>
            </a:custGeom>
            <a:grpFill/>
            <a:ln>
              <a:noFill/>
            </a:ln>
          </p:spPr>
          <p:txBody>
            <a:bodyPr/>
            <a:lstStyle/>
            <a:p>
              <a:pPr eaLnBrk="1" fontAlgn="auto" latinLnBrk="0" hangingPunct="1">
                <a:lnSpc>
                  <a:spcPts val="1700"/>
                </a:lnSpc>
                <a:spcBef>
                  <a:spcPts val="0"/>
                </a:spcBef>
                <a:defRPr/>
              </a:pPr>
              <a:endParaRPr lang="en-AU" b="1" noProof="1"/>
            </a:p>
          </p:txBody>
        </p:sp>
        <p:sp>
          <p:nvSpPr>
            <p:cNvPr id="192" name="Freeform 301"/>
            <p:cNvSpPr>
              <a:spLocks noEditPoints="1"/>
            </p:cNvSpPr>
            <p:nvPr/>
          </p:nvSpPr>
          <p:spPr bwMode="auto">
            <a:xfrm>
              <a:off x="4391025" y="3041650"/>
              <a:ext cx="141288" cy="193675"/>
            </a:xfrm>
            <a:custGeom>
              <a:avLst/>
              <a:gdLst>
                <a:gd name="T0" fmla="*/ 153 w 188"/>
                <a:gd name="T1" fmla="*/ 106 h 258"/>
                <a:gd name="T2" fmla="*/ 94 w 188"/>
                <a:gd name="T3" fmla="*/ 0 h 258"/>
                <a:gd name="T4" fmla="*/ 35 w 188"/>
                <a:gd name="T5" fmla="*/ 106 h 258"/>
                <a:gd name="T6" fmla="*/ 8 w 188"/>
                <a:gd name="T7" fmla="*/ 201 h 258"/>
                <a:gd name="T8" fmla="*/ 94 w 188"/>
                <a:gd name="T9" fmla="*/ 258 h 258"/>
                <a:gd name="T10" fmla="*/ 179 w 188"/>
                <a:gd name="T11" fmla="*/ 201 h 258"/>
                <a:gd name="T12" fmla="*/ 153 w 188"/>
                <a:gd name="T13" fmla="*/ 106 h 258"/>
                <a:gd name="T14" fmla="*/ 37 w 188"/>
                <a:gd name="T15" fmla="*/ 208 h 258"/>
                <a:gd name="T16" fmla="*/ 72 w 188"/>
                <a:gd name="T17" fmla="*/ 246 h 258"/>
                <a:gd name="T18" fmla="*/ 20 w 188"/>
                <a:gd name="T19" fmla="*/ 198 h 258"/>
                <a:gd name="T20" fmla="*/ 43 w 188"/>
                <a:gd name="T21" fmla="*/ 115 h 258"/>
                <a:gd name="T22" fmla="*/ 87 w 188"/>
                <a:gd name="T23" fmla="*/ 37 h 258"/>
                <a:gd name="T24" fmla="*/ 52 w 188"/>
                <a:gd name="T25" fmla="*/ 115 h 258"/>
                <a:gd name="T26" fmla="*/ 37 w 188"/>
                <a:gd name="T27" fmla="*/ 20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58">
                  <a:moveTo>
                    <a:pt x="153" y="106"/>
                  </a:moveTo>
                  <a:cubicBezTo>
                    <a:pt x="122" y="69"/>
                    <a:pt x="101" y="18"/>
                    <a:pt x="94" y="0"/>
                  </a:cubicBezTo>
                  <a:cubicBezTo>
                    <a:pt x="87" y="18"/>
                    <a:pt x="66" y="69"/>
                    <a:pt x="35" y="106"/>
                  </a:cubicBezTo>
                  <a:cubicBezTo>
                    <a:pt x="0" y="148"/>
                    <a:pt x="3" y="184"/>
                    <a:pt x="8" y="201"/>
                  </a:cubicBezTo>
                  <a:cubicBezTo>
                    <a:pt x="19" y="234"/>
                    <a:pt x="50" y="257"/>
                    <a:pt x="94" y="258"/>
                  </a:cubicBezTo>
                  <a:cubicBezTo>
                    <a:pt x="138" y="257"/>
                    <a:pt x="169" y="234"/>
                    <a:pt x="179" y="201"/>
                  </a:cubicBezTo>
                  <a:cubicBezTo>
                    <a:pt x="185" y="184"/>
                    <a:pt x="188" y="148"/>
                    <a:pt x="153" y="106"/>
                  </a:cubicBezTo>
                  <a:close/>
                  <a:moveTo>
                    <a:pt x="37" y="208"/>
                  </a:moveTo>
                  <a:cubicBezTo>
                    <a:pt x="44" y="224"/>
                    <a:pt x="56" y="238"/>
                    <a:pt x="72" y="246"/>
                  </a:cubicBezTo>
                  <a:cubicBezTo>
                    <a:pt x="46" y="239"/>
                    <a:pt x="27" y="221"/>
                    <a:pt x="20" y="198"/>
                  </a:cubicBezTo>
                  <a:cubicBezTo>
                    <a:pt x="15" y="183"/>
                    <a:pt x="12" y="152"/>
                    <a:pt x="43" y="115"/>
                  </a:cubicBezTo>
                  <a:cubicBezTo>
                    <a:pt x="63" y="90"/>
                    <a:pt x="78" y="57"/>
                    <a:pt x="87" y="37"/>
                  </a:cubicBezTo>
                  <a:cubicBezTo>
                    <a:pt x="79" y="60"/>
                    <a:pt x="68" y="90"/>
                    <a:pt x="52" y="115"/>
                  </a:cubicBezTo>
                  <a:cubicBezTo>
                    <a:pt x="23" y="159"/>
                    <a:pt x="30" y="193"/>
                    <a:pt x="37" y="208"/>
                  </a:cubicBezTo>
                  <a:close/>
                </a:path>
              </a:pathLst>
            </a:custGeom>
            <a:grpFill/>
            <a:ln>
              <a:noFill/>
            </a:ln>
          </p:spPr>
          <p:txBody>
            <a:bodyPr/>
            <a:lstStyle/>
            <a:p>
              <a:pPr eaLnBrk="1" fontAlgn="auto" latinLnBrk="0" hangingPunct="1">
                <a:lnSpc>
                  <a:spcPts val="1700"/>
                </a:lnSpc>
                <a:spcBef>
                  <a:spcPts val="0"/>
                </a:spcBef>
                <a:defRPr/>
              </a:pPr>
              <a:endParaRPr lang="en-AU" b="1" noProof="1"/>
            </a:p>
          </p:txBody>
        </p:sp>
      </p:grpSp>
      <p:grpSp>
        <p:nvGrpSpPr>
          <p:cNvPr id="52" name="组合 51"/>
          <p:cNvGrpSpPr/>
          <p:nvPr/>
        </p:nvGrpSpPr>
        <p:grpSpPr>
          <a:xfrm>
            <a:off x="324485" y="2225040"/>
            <a:ext cx="278765" cy="279400"/>
            <a:chOff x="849" y="3462"/>
            <a:chExt cx="768" cy="769"/>
          </a:xfrm>
          <a:solidFill>
            <a:srgbClr val="5895CB"/>
          </a:solidFill>
        </p:grpSpPr>
        <p:sp>
          <p:nvSpPr>
            <p:cNvPr id="44" name="AutoShape 33"/>
            <p:cNvSpPr/>
            <p:nvPr/>
          </p:nvSpPr>
          <p:spPr bwMode="auto">
            <a:xfrm>
              <a:off x="849" y="3751"/>
              <a:ext cx="769" cy="481"/>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8965" eaLnBrk="1" latinLnBrk="0" hangingPunct="1">
                <a:lnSpc>
                  <a:spcPts val="1700"/>
                </a:lnSpc>
                <a:spcBef>
                  <a:spcPts val="0"/>
                </a:spcBef>
              </a:pPr>
              <a:endParaRPr lang="en-US" sz="4000" b="1">
                <a:solidFill>
                  <a:srgbClr val="FFFFFF"/>
                </a:solidFill>
                <a:effectLst>
                  <a:outerShdw blurRad="38100" dist="38100" dir="2700000" algn="tl">
                    <a:srgbClr val="000000"/>
                  </a:outerShdw>
                </a:effectLst>
              </a:endParaRPr>
            </a:p>
          </p:txBody>
        </p:sp>
        <p:sp>
          <p:nvSpPr>
            <p:cNvPr id="45" name="AutoShape 34"/>
            <p:cNvSpPr/>
            <p:nvPr/>
          </p:nvSpPr>
          <p:spPr bwMode="auto">
            <a:xfrm>
              <a:off x="1040" y="3559"/>
              <a:ext cx="55" cy="18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8965" eaLnBrk="1" latinLnBrk="0" hangingPunct="1">
                <a:lnSpc>
                  <a:spcPts val="1700"/>
                </a:lnSpc>
                <a:spcBef>
                  <a:spcPts val="0"/>
                </a:spcBef>
              </a:pPr>
              <a:endParaRPr lang="en-US" sz="4000" b="1">
                <a:solidFill>
                  <a:srgbClr val="FFFFFF"/>
                </a:solidFill>
                <a:effectLst>
                  <a:outerShdw blurRad="38100" dist="38100" dir="2700000" algn="tl">
                    <a:srgbClr val="000000"/>
                  </a:outerShdw>
                </a:effectLst>
              </a:endParaRPr>
            </a:p>
          </p:txBody>
        </p:sp>
        <p:sp>
          <p:nvSpPr>
            <p:cNvPr id="46" name="AutoShape 35"/>
            <p:cNvSpPr/>
            <p:nvPr/>
          </p:nvSpPr>
          <p:spPr bwMode="auto">
            <a:xfrm>
              <a:off x="1329" y="3559"/>
              <a:ext cx="54" cy="18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8965" eaLnBrk="1" latinLnBrk="0" hangingPunct="1">
                <a:lnSpc>
                  <a:spcPts val="1700"/>
                </a:lnSpc>
                <a:spcBef>
                  <a:spcPts val="0"/>
                </a:spcBef>
              </a:pPr>
              <a:endParaRPr lang="en-US" sz="4000" b="1">
                <a:solidFill>
                  <a:srgbClr val="FFFFFF"/>
                </a:solidFill>
                <a:effectLst>
                  <a:outerShdw blurRad="38100" dist="38100" dir="2700000" algn="tl">
                    <a:srgbClr val="000000"/>
                  </a:outerShdw>
                </a:effectLst>
              </a:endParaRPr>
            </a:p>
          </p:txBody>
        </p:sp>
        <p:sp>
          <p:nvSpPr>
            <p:cNvPr id="47" name="AutoShape 36"/>
            <p:cNvSpPr/>
            <p:nvPr/>
          </p:nvSpPr>
          <p:spPr bwMode="auto">
            <a:xfrm>
              <a:off x="1209" y="3462"/>
              <a:ext cx="55" cy="181"/>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8965" eaLnBrk="1" latinLnBrk="0" hangingPunct="1">
                <a:lnSpc>
                  <a:spcPts val="1700"/>
                </a:lnSpc>
                <a:spcBef>
                  <a:spcPts val="0"/>
                </a:spcBef>
              </a:pPr>
              <a:endParaRPr lang="en-US" sz="4000" b="1">
                <a:solidFill>
                  <a:srgbClr val="FFFFFF"/>
                </a:solidFill>
                <a:effectLst>
                  <a:outerShdw blurRad="38100" dist="38100" dir="2700000" algn="tl">
                    <a:srgbClr val="000000"/>
                  </a:outerShdw>
                </a:effectLst>
              </a:endParaRPr>
            </a:p>
          </p:txBody>
        </p:sp>
      </p:grpSp>
      <p:sp>
        <p:nvSpPr>
          <p:cNvPr id="168" name="Freeform 20"/>
          <p:cNvSpPr>
            <a:spLocks noEditPoints="1"/>
          </p:cNvSpPr>
          <p:nvPr/>
        </p:nvSpPr>
        <p:spPr bwMode="auto">
          <a:xfrm>
            <a:off x="354965" y="3542665"/>
            <a:ext cx="250825" cy="292735"/>
          </a:xfrm>
          <a:custGeom>
            <a:avLst/>
            <a:gdLst>
              <a:gd name="T0" fmla="*/ 109 w 442"/>
              <a:gd name="T1" fmla="*/ 531 h 531"/>
              <a:gd name="T2" fmla="*/ 350 w 442"/>
              <a:gd name="T3" fmla="*/ 518 h 531"/>
              <a:gd name="T4" fmla="*/ 358 w 442"/>
              <a:gd name="T5" fmla="*/ 338 h 531"/>
              <a:gd name="T6" fmla="*/ 86 w 442"/>
              <a:gd name="T7" fmla="*/ 187 h 531"/>
              <a:gd name="T8" fmla="*/ 104 w 442"/>
              <a:gd name="T9" fmla="*/ 194 h 531"/>
              <a:gd name="T10" fmla="*/ 111 w 442"/>
              <a:gd name="T11" fmla="*/ 183 h 531"/>
              <a:gd name="T12" fmla="*/ 117 w 442"/>
              <a:gd name="T13" fmla="*/ 176 h 531"/>
              <a:gd name="T14" fmla="*/ 86 w 442"/>
              <a:gd name="T15" fmla="*/ 187 h 531"/>
              <a:gd name="T16" fmla="*/ 221 w 442"/>
              <a:gd name="T17" fmla="*/ 88 h 531"/>
              <a:gd name="T18" fmla="*/ 224 w 442"/>
              <a:gd name="T19" fmla="*/ 69 h 531"/>
              <a:gd name="T20" fmla="*/ 238 w 442"/>
              <a:gd name="T21" fmla="*/ 101 h 531"/>
              <a:gd name="T22" fmla="*/ 220 w 442"/>
              <a:gd name="T23" fmla="*/ 137 h 531"/>
              <a:gd name="T24" fmla="*/ 233 w 442"/>
              <a:gd name="T25" fmla="*/ 158 h 531"/>
              <a:gd name="T26" fmla="*/ 238 w 442"/>
              <a:gd name="T27" fmla="*/ 131 h 531"/>
              <a:gd name="T28" fmla="*/ 242 w 442"/>
              <a:gd name="T29" fmla="*/ 125 h 531"/>
              <a:gd name="T30" fmla="*/ 285 w 442"/>
              <a:gd name="T31" fmla="*/ 122 h 531"/>
              <a:gd name="T32" fmla="*/ 251 w 442"/>
              <a:gd name="T33" fmla="*/ 149 h 531"/>
              <a:gd name="T34" fmla="*/ 262 w 442"/>
              <a:gd name="T35" fmla="*/ 213 h 531"/>
              <a:gd name="T36" fmla="*/ 293 w 442"/>
              <a:gd name="T37" fmla="*/ 201 h 531"/>
              <a:gd name="T38" fmla="*/ 359 w 442"/>
              <a:gd name="T39" fmla="*/ 255 h 531"/>
              <a:gd name="T40" fmla="*/ 353 w 442"/>
              <a:gd name="T41" fmla="*/ 218 h 531"/>
              <a:gd name="T42" fmla="*/ 322 w 442"/>
              <a:gd name="T43" fmla="*/ 163 h 531"/>
              <a:gd name="T44" fmla="*/ 325 w 442"/>
              <a:gd name="T45" fmla="*/ 128 h 531"/>
              <a:gd name="T46" fmla="*/ 305 w 442"/>
              <a:gd name="T47" fmla="*/ 125 h 531"/>
              <a:gd name="T48" fmla="*/ 324 w 442"/>
              <a:gd name="T49" fmla="*/ 119 h 531"/>
              <a:gd name="T50" fmla="*/ 350 w 442"/>
              <a:gd name="T51" fmla="*/ 122 h 531"/>
              <a:gd name="T52" fmla="*/ 243 w 442"/>
              <a:gd name="T53" fmla="*/ 44 h 531"/>
              <a:gd name="T54" fmla="*/ 238 w 442"/>
              <a:gd name="T55" fmla="*/ 56 h 531"/>
              <a:gd name="T56" fmla="*/ 209 w 442"/>
              <a:gd name="T57" fmla="*/ 70 h 531"/>
              <a:gd name="T58" fmla="*/ 197 w 442"/>
              <a:gd name="T59" fmla="*/ 312 h 531"/>
              <a:gd name="T60" fmla="*/ 255 w 442"/>
              <a:gd name="T61" fmla="*/ 348 h 531"/>
              <a:gd name="T62" fmla="*/ 272 w 442"/>
              <a:gd name="T63" fmla="*/ 355 h 531"/>
              <a:gd name="T64" fmla="*/ 267 w 442"/>
              <a:gd name="T65" fmla="*/ 345 h 531"/>
              <a:gd name="T66" fmla="*/ 269 w 442"/>
              <a:gd name="T67" fmla="*/ 324 h 531"/>
              <a:gd name="T68" fmla="*/ 274 w 442"/>
              <a:gd name="T69" fmla="*/ 314 h 531"/>
              <a:gd name="T70" fmla="*/ 269 w 442"/>
              <a:gd name="T71" fmla="*/ 294 h 531"/>
              <a:gd name="T72" fmla="*/ 251 w 442"/>
              <a:gd name="T73" fmla="*/ 261 h 531"/>
              <a:gd name="T74" fmla="*/ 218 w 442"/>
              <a:gd name="T75" fmla="*/ 271 h 531"/>
              <a:gd name="T76" fmla="*/ 153 w 442"/>
              <a:gd name="T77" fmla="*/ 198 h 531"/>
              <a:gd name="T78" fmla="*/ 164 w 442"/>
              <a:gd name="T79" fmla="*/ 194 h 531"/>
              <a:gd name="T80" fmla="*/ 107 w 442"/>
              <a:gd name="T81" fmla="*/ 209 h 531"/>
              <a:gd name="T82" fmla="*/ 90 w 442"/>
              <a:gd name="T83" fmla="*/ 209 h 531"/>
              <a:gd name="T84" fmla="*/ 130 w 442"/>
              <a:gd name="T85" fmla="*/ 308 h 531"/>
              <a:gd name="T86" fmla="*/ 155 w 442"/>
              <a:gd name="T87" fmla="*/ 284 h 531"/>
              <a:gd name="T88" fmla="*/ 123 w 442"/>
              <a:gd name="T89" fmla="*/ 299 h 531"/>
              <a:gd name="T90" fmla="*/ 118 w 442"/>
              <a:gd name="T91" fmla="*/ 272 h 531"/>
              <a:gd name="T92" fmla="*/ 139 w 442"/>
              <a:gd name="T93" fmla="*/ 261 h 531"/>
              <a:gd name="T94" fmla="*/ 150 w 442"/>
              <a:gd name="T95" fmla="*/ 212 h 531"/>
              <a:gd name="T96" fmla="*/ 120 w 442"/>
              <a:gd name="T97" fmla="*/ 104 h 531"/>
              <a:gd name="T98" fmla="*/ 122 w 442"/>
              <a:gd name="T99" fmla="*/ 146 h 531"/>
              <a:gd name="T100" fmla="*/ 130 w 442"/>
              <a:gd name="T101" fmla="*/ 143 h 531"/>
              <a:gd name="T102" fmla="*/ 131 w 442"/>
              <a:gd name="T103" fmla="*/ 151 h 531"/>
              <a:gd name="T104" fmla="*/ 149 w 442"/>
              <a:gd name="T105" fmla="*/ 124 h 531"/>
              <a:gd name="T106" fmla="*/ 151 w 442"/>
              <a:gd name="T107" fmla="*/ 110 h 531"/>
              <a:gd name="T108" fmla="*/ 129 w 442"/>
              <a:gd name="T109" fmla="*/ 105 h 531"/>
              <a:gd name="T110" fmla="*/ 121 w 442"/>
              <a:gd name="T111" fmla="*/ 104 h 531"/>
              <a:gd name="T112" fmla="*/ 394 w 442"/>
              <a:gd name="T113" fmla="*/ 354 h 531"/>
              <a:gd name="T114" fmla="*/ 37 w 442"/>
              <a:gd name="T115" fmla="*/ 241 h 531"/>
              <a:gd name="T116" fmla="*/ 127 w 442"/>
              <a:gd name="T117" fmla="*/ 9 h 531"/>
              <a:gd name="T118" fmla="*/ 5 w 442"/>
              <a:gd name="T119" fmla="*/ 247 h 531"/>
              <a:gd name="T120" fmla="*/ 416 w 442"/>
              <a:gd name="T121" fmla="*/ 37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2" h="531">
                <a:moveTo>
                  <a:pt x="350" y="518"/>
                </a:moveTo>
                <a:cubicBezTo>
                  <a:pt x="353" y="523"/>
                  <a:pt x="349" y="531"/>
                  <a:pt x="342" y="531"/>
                </a:cubicBezTo>
                <a:cubicBezTo>
                  <a:pt x="109" y="531"/>
                  <a:pt x="109" y="531"/>
                  <a:pt x="109" y="531"/>
                </a:cubicBezTo>
                <a:cubicBezTo>
                  <a:pt x="102" y="531"/>
                  <a:pt x="101" y="522"/>
                  <a:pt x="103" y="518"/>
                </a:cubicBezTo>
                <a:cubicBezTo>
                  <a:pt x="119" y="492"/>
                  <a:pt x="171" y="469"/>
                  <a:pt x="226" y="469"/>
                </a:cubicBezTo>
                <a:cubicBezTo>
                  <a:pt x="279" y="469"/>
                  <a:pt x="331" y="490"/>
                  <a:pt x="350" y="518"/>
                </a:cubicBezTo>
                <a:close/>
                <a:moveTo>
                  <a:pt x="133" y="70"/>
                </a:moveTo>
                <a:cubicBezTo>
                  <a:pt x="207" y="8"/>
                  <a:pt x="317" y="17"/>
                  <a:pt x="379" y="92"/>
                </a:cubicBezTo>
                <a:cubicBezTo>
                  <a:pt x="442" y="166"/>
                  <a:pt x="432" y="276"/>
                  <a:pt x="358" y="338"/>
                </a:cubicBezTo>
                <a:cubicBezTo>
                  <a:pt x="284" y="401"/>
                  <a:pt x="173" y="391"/>
                  <a:pt x="111" y="317"/>
                </a:cubicBezTo>
                <a:cubicBezTo>
                  <a:pt x="49" y="243"/>
                  <a:pt x="58" y="132"/>
                  <a:pt x="133" y="70"/>
                </a:cubicBezTo>
                <a:close/>
                <a:moveTo>
                  <a:pt x="86" y="187"/>
                </a:moveTo>
                <a:cubicBezTo>
                  <a:pt x="88" y="185"/>
                  <a:pt x="90" y="184"/>
                  <a:pt x="93" y="184"/>
                </a:cubicBezTo>
                <a:cubicBezTo>
                  <a:pt x="96" y="184"/>
                  <a:pt x="98" y="185"/>
                  <a:pt x="100" y="187"/>
                </a:cubicBezTo>
                <a:cubicBezTo>
                  <a:pt x="102" y="189"/>
                  <a:pt x="103" y="191"/>
                  <a:pt x="104" y="194"/>
                </a:cubicBezTo>
                <a:cubicBezTo>
                  <a:pt x="106" y="193"/>
                  <a:pt x="108" y="192"/>
                  <a:pt x="110" y="191"/>
                </a:cubicBezTo>
                <a:cubicBezTo>
                  <a:pt x="112" y="190"/>
                  <a:pt x="115" y="189"/>
                  <a:pt x="115" y="188"/>
                </a:cubicBezTo>
                <a:cubicBezTo>
                  <a:pt x="115" y="188"/>
                  <a:pt x="115" y="187"/>
                  <a:pt x="111" y="183"/>
                </a:cubicBezTo>
                <a:cubicBezTo>
                  <a:pt x="110" y="182"/>
                  <a:pt x="110" y="181"/>
                  <a:pt x="110" y="180"/>
                </a:cubicBezTo>
                <a:cubicBezTo>
                  <a:pt x="111" y="179"/>
                  <a:pt x="111" y="179"/>
                  <a:pt x="112" y="178"/>
                </a:cubicBezTo>
                <a:cubicBezTo>
                  <a:pt x="115" y="178"/>
                  <a:pt x="116" y="177"/>
                  <a:pt x="117" y="176"/>
                </a:cubicBezTo>
                <a:cubicBezTo>
                  <a:pt x="117" y="176"/>
                  <a:pt x="117" y="175"/>
                  <a:pt x="117" y="175"/>
                </a:cubicBezTo>
                <a:cubicBezTo>
                  <a:pt x="106" y="176"/>
                  <a:pt x="95" y="179"/>
                  <a:pt x="86" y="184"/>
                </a:cubicBezTo>
                <a:cubicBezTo>
                  <a:pt x="86" y="185"/>
                  <a:pt x="86" y="186"/>
                  <a:pt x="86" y="187"/>
                </a:cubicBezTo>
                <a:close/>
                <a:moveTo>
                  <a:pt x="214" y="101"/>
                </a:moveTo>
                <a:cubicBezTo>
                  <a:pt x="216" y="100"/>
                  <a:pt x="220" y="99"/>
                  <a:pt x="223" y="100"/>
                </a:cubicBezTo>
                <a:cubicBezTo>
                  <a:pt x="222" y="97"/>
                  <a:pt x="221" y="92"/>
                  <a:pt x="221" y="88"/>
                </a:cubicBezTo>
                <a:cubicBezTo>
                  <a:pt x="218" y="73"/>
                  <a:pt x="217" y="70"/>
                  <a:pt x="219" y="68"/>
                </a:cubicBezTo>
                <a:cubicBezTo>
                  <a:pt x="219" y="68"/>
                  <a:pt x="220" y="67"/>
                  <a:pt x="221" y="67"/>
                </a:cubicBezTo>
                <a:cubicBezTo>
                  <a:pt x="223" y="67"/>
                  <a:pt x="224" y="69"/>
                  <a:pt x="224" y="69"/>
                </a:cubicBezTo>
                <a:cubicBezTo>
                  <a:pt x="224" y="69"/>
                  <a:pt x="225" y="70"/>
                  <a:pt x="225" y="70"/>
                </a:cubicBezTo>
                <a:cubicBezTo>
                  <a:pt x="226" y="73"/>
                  <a:pt x="228" y="76"/>
                  <a:pt x="230" y="79"/>
                </a:cubicBezTo>
                <a:cubicBezTo>
                  <a:pt x="234" y="86"/>
                  <a:pt x="239" y="94"/>
                  <a:pt x="238" y="101"/>
                </a:cubicBezTo>
                <a:cubicBezTo>
                  <a:pt x="237" y="105"/>
                  <a:pt x="234" y="108"/>
                  <a:pt x="230" y="111"/>
                </a:cubicBezTo>
                <a:cubicBezTo>
                  <a:pt x="226" y="114"/>
                  <a:pt x="226" y="115"/>
                  <a:pt x="226" y="118"/>
                </a:cubicBezTo>
                <a:cubicBezTo>
                  <a:pt x="225" y="122"/>
                  <a:pt x="225" y="128"/>
                  <a:pt x="220" y="137"/>
                </a:cubicBezTo>
                <a:cubicBezTo>
                  <a:pt x="224" y="141"/>
                  <a:pt x="224" y="146"/>
                  <a:pt x="223" y="149"/>
                </a:cubicBezTo>
                <a:cubicBezTo>
                  <a:pt x="223" y="153"/>
                  <a:pt x="223" y="156"/>
                  <a:pt x="228" y="159"/>
                </a:cubicBezTo>
                <a:cubicBezTo>
                  <a:pt x="230" y="159"/>
                  <a:pt x="232" y="159"/>
                  <a:pt x="233" y="158"/>
                </a:cubicBezTo>
                <a:cubicBezTo>
                  <a:pt x="235" y="155"/>
                  <a:pt x="234" y="151"/>
                  <a:pt x="234" y="147"/>
                </a:cubicBezTo>
                <a:cubicBezTo>
                  <a:pt x="233" y="142"/>
                  <a:pt x="233" y="138"/>
                  <a:pt x="235" y="134"/>
                </a:cubicBezTo>
                <a:cubicBezTo>
                  <a:pt x="236" y="133"/>
                  <a:pt x="237" y="132"/>
                  <a:pt x="238" y="131"/>
                </a:cubicBezTo>
                <a:cubicBezTo>
                  <a:pt x="240" y="130"/>
                  <a:pt x="240" y="130"/>
                  <a:pt x="240" y="128"/>
                </a:cubicBezTo>
                <a:cubicBezTo>
                  <a:pt x="239" y="128"/>
                  <a:pt x="239" y="127"/>
                  <a:pt x="240" y="126"/>
                </a:cubicBezTo>
                <a:cubicBezTo>
                  <a:pt x="240" y="125"/>
                  <a:pt x="241" y="125"/>
                  <a:pt x="242" y="125"/>
                </a:cubicBezTo>
                <a:cubicBezTo>
                  <a:pt x="249" y="124"/>
                  <a:pt x="257" y="126"/>
                  <a:pt x="264" y="130"/>
                </a:cubicBezTo>
                <a:cubicBezTo>
                  <a:pt x="265" y="128"/>
                  <a:pt x="266" y="126"/>
                  <a:pt x="267" y="125"/>
                </a:cubicBezTo>
                <a:cubicBezTo>
                  <a:pt x="272" y="120"/>
                  <a:pt x="279" y="118"/>
                  <a:pt x="285" y="122"/>
                </a:cubicBezTo>
                <a:cubicBezTo>
                  <a:pt x="289" y="126"/>
                  <a:pt x="290" y="130"/>
                  <a:pt x="288" y="135"/>
                </a:cubicBezTo>
                <a:cubicBezTo>
                  <a:pt x="285" y="145"/>
                  <a:pt x="272" y="153"/>
                  <a:pt x="262" y="153"/>
                </a:cubicBezTo>
                <a:cubicBezTo>
                  <a:pt x="258" y="153"/>
                  <a:pt x="254" y="152"/>
                  <a:pt x="251" y="149"/>
                </a:cubicBezTo>
                <a:cubicBezTo>
                  <a:pt x="245" y="151"/>
                  <a:pt x="240" y="155"/>
                  <a:pt x="238" y="161"/>
                </a:cubicBezTo>
                <a:cubicBezTo>
                  <a:pt x="234" y="172"/>
                  <a:pt x="237" y="187"/>
                  <a:pt x="245" y="200"/>
                </a:cubicBezTo>
                <a:cubicBezTo>
                  <a:pt x="252" y="211"/>
                  <a:pt x="258" y="213"/>
                  <a:pt x="262" y="213"/>
                </a:cubicBezTo>
                <a:cubicBezTo>
                  <a:pt x="267" y="213"/>
                  <a:pt x="272" y="210"/>
                  <a:pt x="277" y="207"/>
                </a:cubicBezTo>
                <a:cubicBezTo>
                  <a:pt x="282" y="205"/>
                  <a:pt x="287" y="202"/>
                  <a:pt x="292" y="201"/>
                </a:cubicBezTo>
                <a:cubicBezTo>
                  <a:pt x="292" y="201"/>
                  <a:pt x="293" y="201"/>
                  <a:pt x="293" y="201"/>
                </a:cubicBezTo>
                <a:cubicBezTo>
                  <a:pt x="293" y="201"/>
                  <a:pt x="294" y="201"/>
                  <a:pt x="294" y="202"/>
                </a:cubicBezTo>
                <a:cubicBezTo>
                  <a:pt x="296" y="203"/>
                  <a:pt x="301" y="207"/>
                  <a:pt x="306" y="213"/>
                </a:cubicBezTo>
                <a:cubicBezTo>
                  <a:pt x="320" y="226"/>
                  <a:pt x="349" y="255"/>
                  <a:pt x="359" y="255"/>
                </a:cubicBezTo>
                <a:cubicBezTo>
                  <a:pt x="360" y="255"/>
                  <a:pt x="360" y="254"/>
                  <a:pt x="360" y="254"/>
                </a:cubicBezTo>
                <a:cubicBezTo>
                  <a:pt x="361" y="253"/>
                  <a:pt x="362" y="249"/>
                  <a:pt x="358" y="236"/>
                </a:cubicBezTo>
                <a:cubicBezTo>
                  <a:pt x="356" y="231"/>
                  <a:pt x="355" y="225"/>
                  <a:pt x="353" y="218"/>
                </a:cubicBezTo>
                <a:cubicBezTo>
                  <a:pt x="348" y="198"/>
                  <a:pt x="341" y="171"/>
                  <a:pt x="333" y="158"/>
                </a:cubicBezTo>
                <a:cubicBezTo>
                  <a:pt x="331" y="160"/>
                  <a:pt x="328" y="162"/>
                  <a:pt x="326" y="163"/>
                </a:cubicBezTo>
                <a:cubicBezTo>
                  <a:pt x="324" y="164"/>
                  <a:pt x="323" y="164"/>
                  <a:pt x="322" y="163"/>
                </a:cubicBezTo>
                <a:cubicBezTo>
                  <a:pt x="319" y="158"/>
                  <a:pt x="321" y="153"/>
                  <a:pt x="324" y="147"/>
                </a:cubicBezTo>
                <a:cubicBezTo>
                  <a:pt x="326" y="142"/>
                  <a:pt x="329" y="135"/>
                  <a:pt x="327" y="129"/>
                </a:cubicBezTo>
                <a:cubicBezTo>
                  <a:pt x="327" y="128"/>
                  <a:pt x="326" y="128"/>
                  <a:pt x="325" y="128"/>
                </a:cubicBezTo>
                <a:cubicBezTo>
                  <a:pt x="324" y="128"/>
                  <a:pt x="322" y="129"/>
                  <a:pt x="321" y="130"/>
                </a:cubicBezTo>
                <a:cubicBezTo>
                  <a:pt x="319" y="131"/>
                  <a:pt x="317" y="133"/>
                  <a:pt x="314" y="133"/>
                </a:cubicBezTo>
                <a:cubicBezTo>
                  <a:pt x="310" y="133"/>
                  <a:pt x="307" y="129"/>
                  <a:pt x="305" y="125"/>
                </a:cubicBezTo>
                <a:cubicBezTo>
                  <a:pt x="304" y="124"/>
                  <a:pt x="304" y="123"/>
                  <a:pt x="305" y="122"/>
                </a:cubicBezTo>
                <a:cubicBezTo>
                  <a:pt x="306" y="121"/>
                  <a:pt x="307" y="121"/>
                  <a:pt x="308" y="121"/>
                </a:cubicBezTo>
                <a:cubicBezTo>
                  <a:pt x="313" y="124"/>
                  <a:pt x="318" y="122"/>
                  <a:pt x="324" y="119"/>
                </a:cubicBezTo>
                <a:cubicBezTo>
                  <a:pt x="328" y="117"/>
                  <a:pt x="332" y="115"/>
                  <a:pt x="336" y="115"/>
                </a:cubicBezTo>
                <a:cubicBezTo>
                  <a:pt x="340" y="115"/>
                  <a:pt x="343" y="116"/>
                  <a:pt x="346" y="118"/>
                </a:cubicBezTo>
                <a:cubicBezTo>
                  <a:pt x="347" y="119"/>
                  <a:pt x="348" y="121"/>
                  <a:pt x="350" y="122"/>
                </a:cubicBezTo>
                <a:cubicBezTo>
                  <a:pt x="352" y="127"/>
                  <a:pt x="355" y="131"/>
                  <a:pt x="365" y="130"/>
                </a:cubicBezTo>
                <a:cubicBezTo>
                  <a:pt x="362" y="121"/>
                  <a:pt x="359" y="107"/>
                  <a:pt x="366" y="99"/>
                </a:cubicBezTo>
                <a:cubicBezTo>
                  <a:pt x="335" y="64"/>
                  <a:pt x="290" y="43"/>
                  <a:pt x="243" y="44"/>
                </a:cubicBezTo>
                <a:cubicBezTo>
                  <a:pt x="245" y="47"/>
                  <a:pt x="245" y="49"/>
                  <a:pt x="245" y="51"/>
                </a:cubicBezTo>
                <a:cubicBezTo>
                  <a:pt x="245" y="53"/>
                  <a:pt x="243" y="55"/>
                  <a:pt x="240" y="56"/>
                </a:cubicBezTo>
                <a:cubicBezTo>
                  <a:pt x="240" y="57"/>
                  <a:pt x="239" y="57"/>
                  <a:pt x="238" y="56"/>
                </a:cubicBezTo>
                <a:cubicBezTo>
                  <a:pt x="237" y="56"/>
                  <a:pt x="237" y="56"/>
                  <a:pt x="237" y="55"/>
                </a:cubicBezTo>
                <a:cubicBezTo>
                  <a:pt x="235" y="52"/>
                  <a:pt x="233" y="51"/>
                  <a:pt x="230" y="51"/>
                </a:cubicBezTo>
                <a:cubicBezTo>
                  <a:pt x="224" y="51"/>
                  <a:pt x="214" y="58"/>
                  <a:pt x="209" y="70"/>
                </a:cubicBezTo>
                <a:cubicBezTo>
                  <a:pt x="206" y="76"/>
                  <a:pt x="203" y="88"/>
                  <a:pt x="214" y="101"/>
                </a:cubicBezTo>
                <a:close/>
                <a:moveTo>
                  <a:pt x="189" y="286"/>
                </a:moveTo>
                <a:cubicBezTo>
                  <a:pt x="188" y="295"/>
                  <a:pt x="192" y="303"/>
                  <a:pt x="197" y="312"/>
                </a:cubicBezTo>
                <a:cubicBezTo>
                  <a:pt x="198" y="313"/>
                  <a:pt x="199" y="315"/>
                  <a:pt x="199" y="316"/>
                </a:cubicBezTo>
                <a:cubicBezTo>
                  <a:pt x="203" y="316"/>
                  <a:pt x="206" y="315"/>
                  <a:pt x="209" y="315"/>
                </a:cubicBezTo>
                <a:cubicBezTo>
                  <a:pt x="230" y="315"/>
                  <a:pt x="243" y="332"/>
                  <a:pt x="255" y="348"/>
                </a:cubicBezTo>
                <a:cubicBezTo>
                  <a:pt x="259" y="353"/>
                  <a:pt x="264" y="358"/>
                  <a:pt x="268" y="363"/>
                </a:cubicBezTo>
                <a:cubicBezTo>
                  <a:pt x="271" y="362"/>
                  <a:pt x="274" y="362"/>
                  <a:pt x="277" y="361"/>
                </a:cubicBezTo>
                <a:cubicBezTo>
                  <a:pt x="276" y="358"/>
                  <a:pt x="274" y="356"/>
                  <a:pt x="272" y="355"/>
                </a:cubicBezTo>
                <a:cubicBezTo>
                  <a:pt x="271" y="354"/>
                  <a:pt x="271" y="353"/>
                  <a:pt x="271" y="352"/>
                </a:cubicBezTo>
                <a:cubicBezTo>
                  <a:pt x="271" y="347"/>
                  <a:pt x="270" y="346"/>
                  <a:pt x="269" y="346"/>
                </a:cubicBezTo>
                <a:cubicBezTo>
                  <a:pt x="269" y="346"/>
                  <a:pt x="268" y="346"/>
                  <a:pt x="267" y="345"/>
                </a:cubicBezTo>
                <a:cubicBezTo>
                  <a:pt x="267" y="344"/>
                  <a:pt x="267" y="344"/>
                  <a:pt x="267" y="343"/>
                </a:cubicBezTo>
                <a:cubicBezTo>
                  <a:pt x="268" y="337"/>
                  <a:pt x="270" y="332"/>
                  <a:pt x="273" y="327"/>
                </a:cubicBezTo>
                <a:cubicBezTo>
                  <a:pt x="271" y="327"/>
                  <a:pt x="270" y="326"/>
                  <a:pt x="269" y="324"/>
                </a:cubicBezTo>
                <a:cubicBezTo>
                  <a:pt x="268" y="324"/>
                  <a:pt x="268" y="322"/>
                  <a:pt x="268" y="321"/>
                </a:cubicBezTo>
                <a:cubicBezTo>
                  <a:pt x="269" y="320"/>
                  <a:pt x="270" y="319"/>
                  <a:pt x="271" y="317"/>
                </a:cubicBezTo>
                <a:cubicBezTo>
                  <a:pt x="272" y="316"/>
                  <a:pt x="273" y="315"/>
                  <a:pt x="274" y="314"/>
                </a:cubicBezTo>
                <a:cubicBezTo>
                  <a:pt x="273" y="312"/>
                  <a:pt x="273" y="311"/>
                  <a:pt x="273" y="309"/>
                </a:cubicBezTo>
                <a:cubicBezTo>
                  <a:pt x="272" y="305"/>
                  <a:pt x="272" y="301"/>
                  <a:pt x="269" y="298"/>
                </a:cubicBezTo>
                <a:cubicBezTo>
                  <a:pt x="268" y="297"/>
                  <a:pt x="268" y="295"/>
                  <a:pt x="269" y="294"/>
                </a:cubicBezTo>
                <a:cubicBezTo>
                  <a:pt x="276" y="283"/>
                  <a:pt x="272" y="274"/>
                  <a:pt x="267" y="263"/>
                </a:cubicBezTo>
                <a:cubicBezTo>
                  <a:pt x="265" y="260"/>
                  <a:pt x="264" y="258"/>
                  <a:pt x="263" y="255"/>
                </a:cubicBezTo>
                <a:cubicBezTo>
                  <a:pt x="260" y="255"/>
                  <a:pt x="256" y="258"/>
                  <a:pt x="251" y="261"/>
                </a:cubicBezTo>
                <a:cubicBezTo>
                  <a:pt x="247" y="264"/>
                  <a:pt x="242" y="268"/>
                  <a:pt x="237" y="268"/>
                </a:cubicBezTo>
                <a:cubicBezTo>
                  <a:pt x="234" y="268"/>
                  <a:pt x="232" y="267"/>
                  <a:pt x="231" y="266"/>
                </a:cubicBezTo>
                <a:cubicBezTo>
                  <a:pt x="226" y="268"/>
                  <a:pt x="222" y="270"/>
                  <a:pt x="218" y="271"/>
                </a:cubicBezTo>
                <a:cubicBezTo>
                  <a:pt x="208" y="275"/>
                  <a:pt x="199" y="278"/>
                  <a:pt x="189" y="286"/>
                </a:cubicBezTo>
                <a:close/>
                <a:moveTo>
                  <a:pt x="144" y="206"/>
                </a:moveTo>
                <a:cubicBezTo>
                  <a:pt x="148" y="200"/>
                  <a:pt x="151" y="198"/>
                  <a:pt x="153" y="198"/>
                </a:cubicBezTo>
                <a:cubicBezTo>
                  <a:pt x="155" y="198"/>
                  <a:pt x="157" y="200"/>
                  <a:pt x="157" y="201"/>
                </a:cubicBezTo>
                <a:cubicBezTo>
                  <a:pt x="157" y="201"/>
                  <a:pt x="157" y="201"/>
                  <a:pt x="157" y="201"/>
                </a:cubicBezTo>
                <a:cubicBezTo>
                  <a:pt x="158" y="201"/>
                  <a:pt x="160" y="199"/>
                  <a:pt x="164" y="194"/>
                </a:cubicBezTo>
                <a:cubicBezTo>
                  <a:pt x="162" y="192"/>
                  <a:pt x="157" y="191"/>
                  <a:pt x="152" y="191"/>
                </a:cubicBezTo>
                <a:cubicBezTo>
                  <a:pt x="137" y="191"/>
                  <a:pt x="115" y="198"/>
                  <a:pt x="109" y="204"/>
                </a:cubicBezTo>
                <a:cubicBezTo>
                  <a:pt x="109" y="206"/>
                  <a:pt x="108" y="207"/>
                  <a:pt x="107" y="209"/>
                </a:cubicBezTo>
                <a:cubicBezTo>
                  <a:pt x="105" y="212"/>
                  <a:pt x="102" y="215"/>
                  <a:pt x="99" y="215"/>
                </a:cubicBezTo>
                <a:cubicBezTo>
                  <a:pt x="97" y="215"/>
                  <a:pt x="94" y="214"/>
                  <a:pt x="93" y="209"/>
                </a:cubicBezTo>
                <a:cubicBezTo>
                  <a:pt x="91" y="209"/>
                  <a:pt x="90" y="209"/>
                  <a:pt x="90" y="209"/>
                </a:cubicBezTo>
                <a:cubicBezTo>
                  <a:pt x="88" y="209"/>
                  <a:pt x="86" y="209"/>
                  <a:pt x="85" y="208"/>
                </a:cubicBezTo>
                <a:cubicBezTo>
                  <a:pt x="86" y="243"/>
                  <a:pt x="99" y="278"/>
                  <a:pt x="121" y="306"/>
                </a:cubicBezTo>
                <a:cubicBezTo>
                  <a:pt x="122" y="306"/>
                  <a:pt x="124" y="308"/>
                  <a:pt x="130" y="308"/>
                </a:cubicBezTo>
                <a:cubicBezTo>
                  <a:pt x="146" y="308"/>
                  <a:pt x="168" y="300"/>
                  <a:pt x="177" y="292"/>
                </a:cubicBezTo>
                <a:cubicBezTo>
                  <a:pt x="171" y="293"/>
                  <a:pt x="165" y="290"/>
                  <a:pt x="161" y="287"/>
                </a:cubicBezTo>
                <a:cubicBezTo>
                  <a:pt x="158" y="286"/>
                  <a:pt x="156" y="285"/>
                  <a:pt x="155" y="284"/>
                </a:cubicBezTo>
                <a:cubicBezTo>
                  <a:pt x="155" y="284"/>
                  <a:pt x="155" y="284"/>
                  <a:pt x="154" y="284"/>
                </a:cubicBezTo>
                <a:cubicBezTo>
                  <a:pt x="148" y="284"/>
                  <a:pt x="138" y="295"/>
                  <a:pt x="134" y="299"/>
                </a:cubicBezTo>
                <a:cubicBezTo>
                  <a:pt x="132" y="301"/>
                  <a:pt x="130" y="303"/>
                  <a:pt x="123" y="299"/>
                </a:cubicBezTo>
                <a:cubicBezTo>
                  <a:pt x="119" y="297"/>
                  <a:pt x="115" y="293"/>
                  <a:pt x="114" y="287"/>
                </a:cubicBezTo>
                <a:cubicBezTo>
                  <a:pt x="113" y="282"/>
                  <a:pt x="114" y="276"/>
                  <a:pt x="117" y="272"/>
                </a:cubicBezTo>
                <a:cubicBezTo>
                  <a:pt x="117" y="272"/>
                  <a:pt x="118" y="272"/>
                  <a:pt x="118" y="272"/>
                </a:cubicBezTo>
                <a:cubicBezTo>
                  <a:pt x="120" y="270"/>
                  <a:pt x="125" y="271"/>
                  <a:pt x="131" y="273"/>
                </a:cubicBezTo>
                <a:cubicBezTo>
                  <a:pt x="134" y="273"/>
                  <a:pt x="138" y="274"/>
                  <a:pt x="140" y="274"/>
                </a:cubicBezTo>
                <a:cubicBezTo>
                  <a:pt x="140" y="270"/>
                  <a:pt x="140" y="265"/>
                  <a:pt x="139" y="261"/>
                </a:cubicBezTo>
                <a:cubicBezTo>
                  <a:pt x="138" y="247"/>
                  <a:pt x="136" y="230"/>
                  <a:pt x="152" y="212"/>
                </a:cubicBezTo>
                <a:cubicBezTo>
                  <a:pt x="152" y="212"/>
                  <a:pt x="152" y="212"/>
                  <a:pt x="152" y="212"/>
                </a:cubicBezTo>
                <a:cubicBezTo>
                  <a:pt x="151" y="212"/>
                  <a:pt x="151" y="212"/>
                  <a:pt x="150" y="212"/>
                </a:cubicBezTo>
                <a:cubicBezTo>
                  <a:pt x="146" y="212"/>
                  <a:pt x="145" y="210"/>
                  <a:pt x="144" y="209"/>
                </a:cubicBezTo>
                <a:cubicBezTo>
                  <a:pt x="143" y="208"/>
                  <a:pt x="143" y="207"/>
                  <a:pt x="144" y="206"/>
                </a:cubicBezTo>
                <a:close/>
                <a:moveTo>
                  <a:pt x="120" y="104"/>
                </a:moveTo>
                <a:cubicBezTo>
                  <a:pt x="112" y="114"/>
                  <a:pt x="105" y="125"/>
                  <a:pt x="100" y="136"/>
                </a:cubicBezTo>
                <a:cubicBezTo>
                  <a:pt x="107" y="135"/>
                  <a:pt x="116" y="138"/>
                  <a:pt x="121" y="144"/>
                </a:cubicBezTo>
                <a:cubicBezTo>
                  <a:pt x="122" y="146"/>
                  <a:pt x="122" y="146"/>
                  <a:pt x="122" y="146"/>
                </a:cubicBezTo>
                <a:cubicBezTo>
                  <a:pt x="122" y="146"/>
                  <a:pt x="123" y="145"/>
                  <a:pt x="124" y="145"/>
                </a:cubicBezTo>
                <a:cubicBezTo>
                  <a:pt x="125" y="144"/>
                  <a:pt x="126" y="143"/>
                  <a:pt x="128" y="143"/>
                </a:cubicBezTo>
                <a:cubicBezTo>
                  <a:pt x="128" y="143"/>
                  <a:pt x="129" y="143"/>
                  <a:pt x="130" y="143"/>
                </a:cubicBezTo>
                <a:cubicBezTo>
                  <a:pt x="130" y="144"/>
                  <a:pt x="130" y="144"/>
                  <a:pt x="131" y="144"/>
                </a:cubicBezTo>
                <a:cubicBezTo>
                  <a:pt x="132" y="147"/>
                  <a:pt x="131" y="149"/>
                  <a:pt x="131" y="150"/>
                </a:cubicBezTo>
                <a:cubicBezTo>
                  <a:pt x="131" y="151"/>
                  <a:pt x="131" y="151"/>
                  <a:pt x="131" y="151"/>
                </a:cubicBezTo>
                <a:cubicBezTo>
                  <a:pt x="139" y="156"/>
                  <a:pt x="147" y="155"/>
                  <a:pt x="155" y="148"/>
                </a:cubicBezTo>
                <a:cubicBezTo>
                  <a:pt x="150" y="142"/>
                  <a:pt x="150" y="137"/>
                  <a:pt x="150" y="131"/>
                </a:cubicBezTo>
                <a:cubicBezTo>
                  <a:pt x="150" y="129"/>
                  <a:pt x="150" y="126"/>
                  <a:pt x="149" y="124"/>
                </a:cubicBezTo>
                <a:cubicBezTo>
                  <a:pt x="149" y="120"/>
                  <a:pt x="150" y="118"/>
                  <a:pt x="152" y="117"/>
                </a:cubicBezTo>
                <a:cubicBezTo>
                  <a:pt x="153" y="115"/>
                  <a:pt x="154" y="114"/>
                  <a:pt x="154" y="111"/>
                </a:cubicBezTo>
                <a:cubicBezTo>
                  <a:pt x="153" y="110"/>
                  <a:pt x="152" y="110"/>
                  <a:pt x="151" y="110"/>
                </a:cubicBezTo>
                <a:cubicBezTo>
                  <a:pt x="147" y="110"/>
                  <a:pt x="141" y="110"/>
                  <a:pt x="137" y="105"/>
                </a:cubicBezTo>
                <a:cubicBezTo>
                  <a:pt x="136" y="102"/>
                  <a:pt x="135" y="102"/>
                  <a:pt x="135" y="102"/>
                </a:cubicBezTo>
                <a:cubicBezTo>
                  <a:pt x="134" y="102"/>
                  <a:pt x="132" y="103"/>
                  <a:pt x="129" y="105"/>
                </a:cubicBezTo>
                <a:cubicBezTo>
                  <a:pt x="127" y="106"/>
                  <a:pt x="127" y="106"/>
                  <a:pt x="127" y="106"/>
                </a:cubicBezTo>
                <a:cubicBezTo>
                  <a:pt x="126" y="107"/>
                  <a:pt x="125" y="107"/>
                  <a:pt x="124" y="106"/>
                </a:cubicBezTo>
                <a:cubicBezTo>
                  <a:pt x="123" y="106"/>
                  <a:pt x="122" y="105"/>
                  <a:pt x="121" y="104"/>
                </a:cubicBezTo>
                <a:cubicBezTo>
                  <a:pt x="121" y="104"/>
                  <a:pt x="121" y="104"/>
                  <a:pt x="120" y="104"/>
                </a:cubicBezTo>
                <a:close/>
                <a:moveTo>
                  <a:pt x="417" y="354"/>
                </a:moveTo>
                <a:cubicBezTo>
                  <a:pt x="410" y="348"/>
                  <a:pt x="400" y="348"/>
                  <a:pt x="394" y="354"/>
                </a:cubicBezTo>
                <a:cubicBezTo>
                  <a:pt x="363" y="384"/>
                  <a:pt x="324" y="405"/>
                  <a:pt x="281" y="413"/>
                </a:cubicBezTo>
                <a:cubicBezTo>
                  <a:pt x="263" y="416"/>
                  <a:pt x="245" y="417"/>
                  <a:pt x="226" y="415"/>
                </a:cubicBezTo>
                <a:cubicBezTo>
                  <a:pt x="129" y="406"/>
                  <a:pt x="53" y="333"/>
                  <a:pt x="37" y="241"/>
                </a:cubicBezTo>
                <a:cubicBezTo>
                  <a:pt x="33" y="224"/>
                  <a:pt x="32" y="205"/>
                  <a:pt x="34" y="186"/>
                </a:cubicBezTo>
                <a:cubicBezTo>
                  <a:pt x="40" y="121"/>
                  <a:pt x="74" y="66"/>
                  <a:pt x="123" y="32"/>
                </a:cubicBezTo>
                <a:cubicBezTo>
                  <a:pt x="131" y="27"/>
                  <a:pt x="132" y="17"/>
                  <a:pt x="127" y="9"/>
                </a:cubicBezTo>
                <a:cubicBezTo>
                  <a:pt x="122" y="2"/>
                  <a:pt x="112" y="0"/>
                  <a:pt x="105" y="5"/>
                </a:cubicBezTo>
                <a:cubicBezTo>
                  <a:pt x="48" y="45"/>
                  <a:pt x="8" y="109"/>
                  <a:pt x="2" y="183"/>
                </a:cubicBezTo>
                <a:cubicBezTo>
                  <a:pt x="0" y="205"/>
                  <a:pt x="1" y="226"/>
                  <a:pt x="5" y="247"/>
                </a:cubicBezTo>
                <a:cubicBezTo>
                  <a:pt x="23" y="353"/>
                  <a:pt x="111" y="437"/>
                  <a:pt x="223" y="447"/>
                </a:cubicBezTo>
                <a:cubicBezTo>
                  <a:pt x="245" y="449"/>
                  <a:pt x="266" y="448"/>
                  <a:pt x="287" y="444"/>
                </a:cubicBezTo>
                <a:cubicBezTo>
                  <a:pt x="337" y="436"/>
                  <a:pt x="382" y="412"/>
                  <a:pt x="416" y="377"/>
                </a:cubicBezTo>
                <a:cubicBezTo>
                  <a:pt x="423" y="371"/>
                  <a:pt x="423" y="360"/>
                  <a:pt x="417" y="354"/>
                </a:cubicBezTo>
                <a:close/>
              </a:path>
            </a:pathLst>
          </a:custGeom>
          <a:solidFill>
            <a:srgbClr val="5895CB"/>
          </a:solidFill>
          <a:ln>
            <a:noFill/>
          </a:ln>
        </p:spPr>
        <p:txBody>
          <a:bodyPr vert="horz" wrap="square" lIns="91440" tIns="45720" rIns="91440" bIns="45720" numCol="1" anchor="t" anchorCtr="0" compatLnSpc="1"/>
          <a:lstStyle/>
          <a:p>
            <a:pPr eaLnBrk="1" latinLnBrk="0" hangingPunct="1">
              <a:lnSpc>
                <a:spcPts val="1700"/>
              </a:lnSpc>
              <a:spcBef>
                <a:spcPts val="0"/>
              </a:spcBef>
            </a:pPr>
            <a:endParaRPr lang="zh-CN" altLang="en-US" b="1"/>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206375"/>
            <a:ext cx="727583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气候变化的影响</a:t>
            </a:r>
            <a:r>
              <a:rPr lang="en-US" sz="2700" b="1" dirty="0" smtClean="0">
                <a:solidFill>
                  <a:srgbClr val="C0504D"/>
                </a:solidFill>
                <a:latin typeface="微软雅黑" panose="020B0503020204020204" pitchFamily="34" charset="-122"/>
                <a:ea typeface="微软雅黑" panose="020B0503020204020204" pitchFamily="34" charset="-122"/>
              </a:rPr>
              <a:t>——</a:t>
            </a:r>
            <a:r>
              <a:rPr sz="2700" b="1" dirty="0" smtClean="0">
                <a:solidFill>
                  <a:srgbClr val="C0504D"/>
                </a:solidFill>
                <a:latin typeface="微软雅黑" panose="020B0503020204020204" pitchFamily="34" charset="-122"/>
                <a:ea typeface="微软雅黑" panose="020B0503020204020204" pitchFamily="34" charset="-122"/>
              </a:rPr>
              <a:t>江西气候变化情况</a:t>
            </a:r>
          </a:p>
        </p:txBody>
      </p:sp>
      <p:sp>
        <p:nvSpPr>
          <p:cNvPr id="9" name="矩形 5"/>
          <p:cNvSpPr>
            <a:spLocks noChangeArrowheads="1"/>
          </p:cNvSpPr>
          <p:nvPr/>
        </p:nvSpPr>
        <p:spPr bwMode="auto">
          <a:xfrm flipV="1">
            <a:off x="-635" y="1046480"/>
            <a:ext cx="9148445" cy="7620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4" name="右箭头 3"/>
          <p:cNvSpPr/>
          <p:nvPr>
            <p:custDataLst>
              <p:tags r:id="rId2"/>
            </p:custDataLst>
          </p:nvPr>
        </p:nvSpPr>
        <p:spPr>
          <a:xfrm>
            <a:off x="1865423" y="1988030"/>
            <a:ext cx="690691" cy="357254"/>
          </a:xfrm>
          <a:prstGeom prst="rightArrow">
            <a:avLst/>
          </a:prstGeom>
          <a:solidFill>
            <a:srgbClr val="6A95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custDataLst>
              <p:tags r:id="rId3"/>
            </p:custDataLst>
          </p:nvPr>
        </p:nvSpPr>
        <p:spPr>
          <a:xfrm>
            <a:off x="2771379" y="1277272"/>
            <a:ext cx="5716058" cy="1886585"/>
          </a:xfrm>
          <a:prstGeom prst="rect">
            <a:avLst/>
          </a:prstGeom>
          <a:solidFill>
            <a:srgbClr val="BED4EF"/>
          </a:solidFill>
        </p:spPr>
        <p:txBody>
          <a:bodyPr>
            <a:spAutoFit/>
          </a:bodyPr>
          <a:lstStyle/>
          <a:p>
            <a:pPr marL="285750" marR="0" lvl="0" indent="-285750" algn="l" defTabSz="914400" rtl="0" eaLnBrk="1" fontAlgn="base" latinLnBrk="0" hangingPunct="1">
              <a:lnSpc>
                <a:spcPts val="2000"/>
              </a:lnSpc>
              <a:spcBef>
                <a:spcPct val="0"/>
              </a:spcBef>
              <a:spcAft>
                <a:spcPct val="0"/>
              </a:spcAft>
              <a:buClrTx/>
              <a:buSzTx/>
              <a:buFont typeface="Wingdings" panose="05000000000000000000" charset="0"/>
              <a:buChar char="n"/>
              <a:defRPr/>
            </a:pP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气候变化背景下，极端高温、低温天气增加</a:t>
            </a:r>
            <a:r>
              <a:rPr kumimoji="0" lang="zh-CN" altLang="en-US" sz="1500" b="1" i="0" u="none" strike="noStrike" kern="1200" cap="none" spc="0" normalizeH="0" baseline="0" noProof="0" dirty="0">
                <a:ln>
                  <a:noFill/>
                </a:ln>
                <a:solidFill>
                  <a:srgbClr val="C0504D"/>
                </a:solidFill>
                <a:effectLst/>
                <a:uLnTx/>
                <a:uFillTx/>
                <a:latin typeface="微软雅黑" panose="020B0503020204020204" pitchFamily="34" charset="-122"/>
                <a:ea typeface="微软雅黑" panose="020B0503020204020204" pitchFamily="34" charset="-122"/>
                <a:cs typeface="+mn-cs"/>
              </a:rPr>
              <a:t>加大了南昌等城市电力负荷压力；</a:t>
            </a:r>
            <a:endParaRPr kumimoji="0" lang="en-US" altLang="zh-CN" sz="1500" b="1" i="0" u="none" strike="noStrike" kern="1200" cap="none" spc="0" normalizeH="0" baseline="0" noProof="0" dirty="0">
              <a:ln>
                <a:noFill/>
              </a:ln>
              <a:solidFill>
                <a:srgbClr val="C0504D"/>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base" latinLnBrk="0" hangingPunct="1">
              <a:lnSpc>
                <a:spcPts val="2000"/>
              </a:lnSpc>
              <a:spcBef>
                <a:spcPct val="0"/>
              </a:spcBef>
              <a:spcAft>
                <a:spcPct val="0"/>
              </a:spcAft>
              <a:buClrTx/>
              <a:buSzTx/>
              <a:buFont typeface="Wingdings" panose="05000000000000000000" charset="0"/>
              <a:buChar char="n"/>
              <a:defRPr/>
            </a:pP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气候变化导致</a:t>
            </a:r>
            <a:r>
              <a:rPr kumimoji="0" lang="zh-CN" altLang="en-US" sz="1500" b="1" i="0" u="none" strike="noStrike" kern="1200" cap="none" spc="0" normalizeH="0" baseline="0" noProof="0" dirty="0">
                <a:ln>
                  <a:noFill/>
                </a:ln>
                <a:solidFill>
                  <a:srgbClr val="C0504D"/>
                </a:solidFill>
                <a:effectLst/>
                <a:uLnTx/>
                <a:uFillTx/>
                <a:latin typeface="微软雅黑" panose="020B0503020204020204" pitchFamily="34" charset="-122"/>
                <a:ea typeface="微软雅黑" panose="020B0503020204020204" pitchFamily="34" charset="-122"/>
                <a:cs typeface="+mn-cs"/>
              </a:rPr>
              <a:t>极端气候事件发生强度增强，频率增加</a:t>
            </a: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，使得交通事故次数、死亡人数和经济损失都呈上升趋势；</a:t>
            </a:r>
            <a:endParaRPr kumimoji="0" lang="en-US" altLang="zh-CN"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base" latinLnBrk="0" hangingPunct="1">
              <a:lnSpc>
                <a:spcPts val="2000"/>
              </a:lnSpc>
              <a:spcBef>
                <a:spcPct val="0"/>
              </a:spcBef>
              <a:spcAft>
                <a:spcPct val="0"/>
              </a:spcAft>
              <a:buClrTx/>
              <a:buSzTx/>
              <a:buFont typeface="Wingdings" panose="05000000000000000000" charset="0"/>
              <a:buChar char="n"/>
              <a:defRPr/>
            </a:pP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气候变化对江西</a:t>
            </a:r>
            <a:r>
              <a:rPr kumimoji="0" lang="zh-CN" altLang="en-US" sz="1500" b="1" i="0" u="none" strike="noStrike" kern="1200" cap="none" spc="0" normalizeH="0" baseline="0" noProof="0" dirty="0">
                <a:ln>
                  <a:noFill/>
                </a:ln>
                <a:solidFill>
                  <a:srgbClr val="C0504D"/>
                </a:solidFill>
                <a:effectLst/>
                <a:uLnTx/>
                <a:uFillTx/>
                <a:latin typeface="微软雅黑" panose="020B0503020204020204" pitchFamily="34" charset="-122"/>
                <a:ea typeface="微软雅黑" panose="020B0503020204020204" pitchFamily="34" charset="-122"/>
                <a:cs typeface="+mn-cs"/>
              </a:rPr>
              <a:t>旅游资源影响有利有弊；</a:t>
            </a:r>
            <a:endParaRPr kumimoji="0" lang="en-US" altLang="zh-CN"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base" latinLnBrk="0" hangingPunct="1">
              <a:lnSpc>
                <a:spcPts val="2000"/>
              </a:lnSpc>
              <a:spcBef>
                <a:spcPct val="0"/>
              </a:spcBef>
              <a:spcAft>
                <a:spcPct val="0"/>
              </a:spcAft>
              <a:buClrTx/>
              <a:buSzTx/>
              <a:buFont typeface="Wingdings" panose="05000000000000000000" charset="0"/>
              <a:buChar char="n"/>
              <a:defRPr/>
            </a:pP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强降水会引起街道积水、交通瘫痪、工厂淹没等。降水显著不足时，影响城市正常的生产、生活用水供应。</a:t>
            </a:r>
          </a:p>
        </p:txBody>
      </p:sp>
      <p:sp>
        <p:nvSpPr>
          <p:cNvPr id="10" name="TextBox 3"/>
          <p:cNvSpPr txBox="1"/>
          <p:nvPr>
            <p:custDataLst>
              <p:tags r:id="rId4"/>
            </p:custDataLst>
          </p:nvPr>
        </p:nvSpPr>
        <p:spPr>
          <a:xfrm>
            <a:off x="495300" y="1941195"/>
            <a:ext cx="1438910" cy="450215"/>
          </a:xfrm>
          <a:prstGeom prst="rect">
            <a:avLst/>
          </a:prstGeom>
          <a:solidFill>
            <a:srgbClr val="6A95C7"/>
          </a:solidFill>
          <a:ln w="9525">
            <a:noFill/>
          </a:ln>
        </p:spPr>
        <p:txBody>
          <a:bodyPr wrap="square">
            <a:spAutoFit/>
          </a:bodyPr>
          <a:lstStyle/>
          <a:p>
            <a:pPr algn="ctr" eaLnBrk="1" hangingPunct="1">
              <a:lnSpc>
                <a:spcPts val="2800"/>
              </a:lnSpc>
            </a:pPr>
            <a:r>
              <a:rPr lang="zh-CN" altLang="en-US" sz="2000" b="1" dirty="0">
                <a:solidFill>
                  <a:schemeClr val="bg1"/>
                </a:solidFill>
                <a:latin typeface="微软雅黑" panose="020B0503020204020204" pitchFamily="34" charset="-122"/>
                <a:ea typeface="微软雅黑" panose="020B0503020204020204" pitchFamily="34" charset="-122"/>
              </a:rPr>
              <a:t>社会经济</a:t>
            </a:r>
          </a:p>
        </p:txBody>
      </p:sp>
      <p:sp>
        <p:nvSpPr>
          <p:cNvPr id="11" name="右箭头 10"/>
          <p:cNvSpPr/>
          <p:nvPr>
            <p:custDataLst>
              <p:tags r:id="rId5"/>
            </p:custDataLst>
          </p:nvPr>
        </p:nvSpPr>
        <p:spPr>
          <a:xfrm>
            <a:off x="1872770" y="3822547"/>
            <a:ext cx="690691" cy="357254"/>
          </a:xfrm>
          <a:prstGeom prst="rightArrow">
            <a:avLst/>
          </a:prstGeom>
          <a:solidFill>
            <a:srgbClr val="6A95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2770505" y="3431540"/>
            <a:ext cx="5735320" cy="1376045"/>
          </a:xfrm>
          <a:prstGeom prst="rect">
            <a:avLst/>
          </a:prstGeom>
          <a:solidFill>
            <a:srgbClr val="BED4EF"/>
          </a:solidFill>
        </p:spPr>
        <p:txBody>
          <a:bodyPr wrap="square">
            <a:noAutofit/>
          </a:bodyPr>
          <a:lstStyle/>
          <a:p>
            <a:pPr marL="398780" marR="0" lvl="0" indent="-285750" algn="l" defTabSz="914400" rtl="0" eaLnBrk="1" fontAlgn="base" latinLnBrk="0" hangingPunct="1">
              <a:lnSpc>
                <a:spcPts val="2000"/>
              </a:lnSpc>
              <a:spcBef>
                <a:spcPct val="0"/>
              </a:spcBef>
              <a:spcAft>
                <a:spcPct val="0"/>
              </a:spcAft>
              <a:buClrTx/>
              <a:buSzTx/>
              <a:buFont typeface="Wingdings" panose="05000000000000000000" charset="0"/>
              <a:buChar char="n"/>
              <a:defRPr/>
            </a:pP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气候变化对人体健康可以产生多种影响，直接影响包括</a:t>
            </a:r>
            <a:r>
              <a:rPr kumimoji="0" lang="zh-CN" altLang="en-US" sz="15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温</a:t>
            </a:r>
            <a:r>
              <a:rPr kumimoji="0" lang="zh-CN" altLang="en-US" sz="1500" b="1" i="0" u="none" strike="noStrike" kern="1200" cap="none" spc="0" normalizeH="0" baseline="0" noProof="0" dirty="0">
                <a:ln>
                  <a:noFill/>
                </a:ln>
                <a:solidFill>
                  <a:srgbClr val="C0504D"/>
                </a:solidFill>
                <a:effectLst/>
                <a:uLnTx/>
                <a:uFillTx/>
                <a:latin typeface="微软雅黑" panose="020B0503020204020204" pitchFamily="34" charset="-122"/>
                <a:ea typeface="微软雅黑" panose="020B0503020204020204" pitchFamily="34" charset="-122"/>
                <a:cs typeface="+mn-cs"/>
              </a:rPr>
              <a:t>度升高、热浪、洪水等对人体健康带来的影响；</a:t>
            </a: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间接影响的潜在危害更大，如</a:t>
            </a:r>
            <a:r>
              <a:rPr kumimoji="0" lang="zh-CN" altLang="en-US" sz="1500" b="1" i="0" u="none" strike="noStrike" kern="1200" cap="none" spc="0" normalizeH="0" baseline="0" noProof="0" dirty="0">
                <a:ln>
                  <a:noFill/>
                </a:ln>
                <a:solidFill>
                  <a:srgbClr val="C0504D"/>
                </a:solidFill>
                <a:effectLst/>
                <a:uLnTx/>
                <a:uFillTx/>
                <a:latin typeface="微软雅黑" panose="020B0503020204020204" pitchFamily="34" charset="-122"/>
                <a:ea typeface="微软雅黑" panose="020B0503020204020204" pitchFamily="34" charset="-122"/>
                <a:cs typeface="+mn-cs"/>
              </a:rPr>
              <a:t>对饮水供应、卫生设施、农业生产、食品安全以及媒介传播疾病和介水传播疾病的影响</a:t>
            </a: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等等。（登革热：</a:t>
            </a:r>
            <a:r>
              <a:rPr kumimoji="0" lang="en-US" altLang="zh-CN"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2017</a:t>
            </a: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年首例赣州，</a:t>
            </a:r>
            <a:r>
              <a:rPr kumimoji="0" lang="en-US" altLang="zh-CN"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2017</a:t>
            </a: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年樟树、新干累计爆发</a:t>
            </a:r>
            <a:r>
              <a:rPr kumimoji="0" lang="en-US" altLang="zh-CN"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641</a:t>
            </a:r>
            <a:r>
              <a:rPr kumimoji="0" lang="zh-CN" altLang="en-US" sz="15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例）</a:t>
            </a:r>
          </a:p>
        </p:txBody>
      </p:sp>
      <p:sp>
        <p:nvSpPr>
          <p:cNvPr id="13" name="TextBox 6"/>
          <p:cNvSpPr txBox="1"/>
          <p:nvPr>
            <p:custDataLst>
              <p:tags r:id="rId6"/>
            </p:custDataLst>
          </p:nvPr>
        </p:nvSpPr>
        <p:spPr>
          <a:xfrm>
            <a:off x="495300" y="3775710"/>
            <a:ext cx="1438910" cy="450215"/>
          </a:xfrm>
          <a:prstGeom prst="rect">
            <a:avLst/>
          </a:prstGeom>
          <a:solidFill>
            <a:srgbClr val="6A95C7"/>
          </a:solidFill>
          <a:ln w="9525">
            <a:noFill/>
          </a:ln>
        </p:spPr>
        <p:txBody>
          <a:bodyPr wrap="square">
            <a:spAutoFit/>
          </a:bodyPr>
          <a:lstStyle/>
          <a:p>
            <a:pPr algn="ctr" eaLnBrk="1" hangingPunct="1">
              <a:lnSpc>
                <a:spcPts val="2800"/>
              </a:lnSpc>
            </a:pPr>
            <a:r>
              <a:rPr lang="zh-CN" altLang="en-US" sz="2000" b="1" dirty="0">
                <a:solidFill>
                  <a:schemeClr val="bg1"/>
                </a:solidFill>
                <a:latin typeface="微软雅黑" panose="020B0503020204020204" pitchFamily="34" charset="-122"/>
                <a:ea typeface="微软雅黑" panose="020B0503020204020204" pitchFamily="34" charset="-122"/>
              </a:rPr>
              <a:t>人体健康</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2"/>
            </p:custDataLst>
          </p:nvPr>
        </p:nvSpPr>
        <p:spPr>
          <a:xfrm>
            <a:off x="0" y="1104900"/>
            <a:ext cx="9176385" cy="2096770"/>
          </a:xfrm>
          <a:prstGeom prst="rect">
            <a:avLst/>
          </a:prstGeom>
          <a:solidFill>
            <a:srgbClr val="BED4EF"/>
          </a:solidFill>
        </p:spPr>
        <p:txBody>
          <a:bodyPr>
            <a:noAutofit/>
          </a:bodyPr>
          <a:lstStyle/>
          <a:p>
            <a:pPr marL="285750" marR="0" lvl="0" indent="-285750" algn="l" defTabSz="914400" rtl="0" eaLnBrk="1" fontAlgn="base" latinLnBrk="0" hangingPunct="1">
              <a:lnSpc>
                <a:spcPts val="2000"/>
              </a:lnSpc>
              <a:spcBef>
                <a:spcPct val="0"/>
              </a:spcBef>
              <a:spcAft>
                <a:spcPct val="0"/>
              </a:spcAft>
              <a:buClrTx/>
              <a:buSzTx/>
              <a:buFont typeface="Wingdings" panose="05000000000000000000" charset="0"/>
              <a:buChar char="n"/>
              <a:defRPr/>
            </a:pP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 name="标题 1"/>
          <p:cNvSpPr>
            <a:spLocks noGrp="1"/>
          </p:cNvSpPr>
          <p:nvPr/>
        </p:nvSpPr>
        <p:spPr>
          <a:xfrm>
            <a:off x="1115695" y="134620"/>
            <a:ext cx="404558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洪涝灾害</a:t>
            </a:r>
          </a:p>
        </p:txBody>
      </p:sp>
      <p:sp>
        <p:nvSpPr>
          <p:cNvPr id="9" name="矩形 5"/>
          <p:cNvSpPr>
            <a:spLocks noChangeArrowheads="1"/>
          </p:cNvSpPr>
          <p:nvPr/>
        </p:nvSpPr>
        <p:spPr bwMode="auto">
          <a:xfrm flipV="1">
            <a:off x="1043940" y="895350"/>
            <a:ext cx="1794510" cy="7620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14" name="文本框 13"/>
          <p:cNvSpPr txBox="1"/>
          <p:nvPr/>
        </p:nvSpPr>
        <p:spPr>
          <a:xfrm>
            <a:off x="456565" y="3147695"/>
            <a:ext cx="8262620" cy="1758315"/>
          </a:xfrm>
          <a:prstGeom prst="rect">
            <a:avLst/>
          </a:prstGeom>
          <a:noFill/>
        </p:spPr>
        <p:txBody>
          <a:bodyPr wrap="square">
            <a:spAutoFit/>
          </a:bodyPr>
          <a:lstStyle/>
          <a:p>
            <a:pPr marL="0" indent="0" algn="just" eaLnBrk="1" latinLnBrk="0" hangingPunct="1">
              <a:lnSpc>
                <a:spcPts val="2600"/>
              </a:lnSpc>
            </a:pPr>
            <a:r>
              <a:rPr lang="en-US" altLang="zh-CN" sz="1500" b="1" dirty="0">
                <a:latin typeface="微软雅黑" panose="020B0503020204020204" pitchFamily="34" charset="-122"/>
                <a:ea typeface="微软雅黑" panose="020B0503020204020204" pitchFamily="34" charset="-122"/>
              </a:rPr>
              <a:t>        </a:t>
            </a:r>
            <a:r>
              <a:rPr sz="1500" b="1" dirty="0">
                <a:latin typeface="微软雅黑" panose="020B0503020204020204" pitchFamily="34" charset="-122"/>
                <a:ea typeface="微软雅黑" panose="020B0503020204020204" pitchFamily="34" charset="-122"/>
              </a:rPr>
              <a:t>自明清时期开始至20世纪初，全省的洪涝频次是逐渐增长的趋势，平均每百年增加0.5次，50年滑动平均曲线中，洪涝频次的峰值出现在17世纪中期。建国以来全省洪涝程度最严重，位列前10名的年份有1998、1954、1973、2010、1962、1994、1995、1967、1969、1989年，全省有60%以上的县（市）发生了洪涝，其中特别严重的是1998和1954年。2000年以来，2010年、2015年和2020年洪涝灾害比较重，其中2010年，全省遭遇特大洪涝灾害。</a:t>
            </a:r>
          </a:p>
        </p:txBody>
      </p:sp>
      <p:pic>
        <p:nvPicPr>
          <p:cNvPr id="25605" name="图表 1"/>
          <p:cNvPicPr/>
          <p:nvPr>
            <p:custDataLst>
              <p:tags r:id="rId3"/>
            </p:custDataLst>
          </p:nvPr>
        </p:nvPicPr>
        <p:blipFill>
          <a:blip r:embed="rId6"/>
          <a:stretch>
            <a:fillRect/>
          </a:stretch>
        </p:blipFill>
        <p:spPr>
          <a:xfrm>
            <a:off x="-2540" y="1165860"/>
            <a:ext cx="4523740" cy="1969135"/>
          </a:xfrm>
          <a:prstGeom prst="rect">
            <a:avLst/>
          </a:prstGeom>
          <a:noFill/>
          <a:ln w="9525">
            <a:noFill/>
          </a:ln>
        </p:spPr>
      </p:pic>
      <p:pic>
        <p:nvPicPr>
          <p:cNvPr id="2" name="图片 1"/>
          <p:cNvPicPr>
            <a:picLocks noChangeAspect="1"/>
          </p:cNvPicPr>
          <p:nvPr>
            <p:custDataLst>
              <p:tags r:id="rId4"/>
            </p:custDataLst>
          </p:nvPr>
        </p:nvPicPr>
        <p:blipFill>
          <a:blip r:embed="rId7"/>
          <a:stretch>
            <a:fillRect/>
          </a:stretch>
        </p:blipFill>
        <p:spPr>
          <a:xfrm>
            <a:off x="4595495" y="1172845"/>
            <a:ext cx="4584065" cy="1961515"/>
          </a:xfrm>
          <a:prstGeom prst="rect">
            <a:avLst/>
          </a:prstGeom>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2"/>
            </p:custDataLst>
          </p:nvPr>
        </p:nvSpPr>
        <p:spPr>
          <a:xfrm>
            <a:off x="5074920" y="-17145"/>
            <a:ext cx="4101465" cy="5160645"/>
          </a:xfrm>
          <a:prstGeom prst="rect">
            <a:avLst/>
          </a:prstGeom>
          <a:solidFill>
            <a:srgbClr val="BED4EF">
              <a:alpha val="45000"/>
            </a:srgbClr>
          </a:solidFill>
        </p:spPr>
        <p:txBody>
          <a:bodyPr>
            <a:noAutofit/>
          </a:bodyPr>
          <a:lstStyle/>
          <a:p>
            <a:pPr marL="285750" marR="0" lvl="0" indent="-285750" algn="l" defTabSz="914400" rtl="0" eaLnBrk="1" fontAlgn="base" latinLnBrk="0" hangingPunct="1">
              <a:lnSpc>
                <a:spcPts val="2000"/>
              </a:lnSpc>
              <a:spcBef>
                <a:spcPct val="0"/>
              </a:spcBef>
              <a:spcAft>
                <a:spcPct val="0"/>
              </a:spcAft>
              <a:buClrTx/>
              <a:buSzTx/>
              <a:buFont typeface="Wingdings" panose="05000000000000000000" charset="0"/>
              <a:buChar char="n"/>
              <a:defRPr/>
            </a:pP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4" name="文本框 13"/>
          <p:cNvSpPr txBox="1"/>
          <p:nvPr/>
        </p:nvSpPr>
        <p:spPr>
          <a:xfrm>
            <a:off x="251460" y="1059180"/>
            <a:ext cx="4669155" cy="3759200"/>
          </a:xfrm>
          <a:prstGeom prst="rect">
            <a:avLst/>
          </a:prstGeom>
          <a:noFill/>
        </p:spPr>
        <p:txBody>
          <a:bodyPr wrap="square">
            <a:spAutoFit/>
          </a:bodyPr>
          <a:lstStyle/>
          <a:p>
            <a:pPr marL="0" indent="0" algn="just" eaLnBrk="1" latinLnBrk="0" hangingPunct="1">
              <a:lnSpc>
                <a:spcPts val="2600"/>
              </a:lnSpc>
            </a:pPr>
            <a:r>
              <a:rPr lang="en-US" altLang="zh-CN" sz="1800" dirty="0">
                <a:latin typeface="微软雅黑" panose="020B0503020204020204" pitchFamily="34" charset="-122"/>
                <a:ea typeface="微软雅黑" panose="020B0503020204020204" pitchFamily="34" charset="-122"/>
              </a:rPr>
              <a:t>  </a:t>
            </a:r>
            <a:r>
              <a:rPr lang="en-US" altLang="zh-CN" sz="1800" dirty="0">
                <a:solidFill>
                  <a:srgbClr val="C0504D"/>
                </a:solidFill>
                <a:latin typeface="微软雅黑" panose="020B0503020204020204" pitchFamily="34" charset="-122"/>
                <a:ea typeface="微软雅黑" panose="020B0503020204020204" pitchFamily="34" charset="-122"/>
              </a:rPr>
              <a:t>    </a:t>
            </a:r>
            <a:r>
              <a:rPr sz="1500" b="1" dirty="0">
                <a:solidFill>
                  <a:srgbClr val="C0504D"/>
                </a:solidFill>
                <a:latin typeface="微软雅黑" panose="020B0503020204020204" pitchFamily="34" charset="-122"/>
                <a:ea typeface="微软雅黑" panose="020B0503020204020204" pitchFamily="34" charset="-122"/>
                <a:sym typeface="+mn-ea"/>
              </a:rPr>
              <a:t>江西的干旱是仅次于暴雨洪涝的主要灾害</a:t>
            </a:r>
            <a:r>
              <a:rPr sz="1500" b="1" dirty="0">
                <a:latin typeface="微软雅黑" panose="020B0503020204020204" pitchFamily="34" charset="-122"/>
                <a:ea typeface="微软雅黑" panose="020B0503020204020204" pitchFamily="34" charset="-122"/>
                <a:sym typeface="+mn-ea"/>
              </a:rPr>
              <a:t>。全省干旱频次近500年序列显示，干旱的频次逐渐递减，平均每百年减少0.2次，在15世纪中期、16中世纪和17世纪的后期出现周期性波峰，15世纪中期和17世纪初期为波谷；</a:t>
            </a:r>
            <a:r>
              <a:rPr sz="1500" b="1" dirty="0">
                <a:solidFill>
                  <a:srgbClr val="C0504D"/>
                </a:solidFill>
                <a:latin typeface="微软雅黑" panose="020B0503020204020204" pitchFamily="34" charset="-122"/>
                <a:ea typeface="微软雅黑" panose="020B0503020204020204" pitchFamily="34" charset="-122"/>
                <a:sym typeface="+mn-ea"/>
              </a:rPr>
              <a:t>18世纪以后呈震荡性递减变化。</a:t>
            </a:r>
            <a:r>
              <a:rPr sz="1500" b="1" dirty="0">
                <a:latin typeface="微软雅黑" panose="020B0503020204020204" pitchFamily="34" charset="-122"/>
                <a:ea typeface="微软雅黑" panose="020B0503020204020204" pitchFamily="34" charset="-122"/>
                <a:sym typeface="+mn-ea"/>
              </a:rPr>
              <a:t>江西的干旱主要发生于夏秋季节，汛期结束后，有时候出现伏秋连旱。有气象记录以来全省性特大干旱灾害的年份有1963年、1978年、1988年、2003年、2007年和 2011年等。2000年以来江西的干旱严重年份有2003年、2007年、2009年、2013年和2019年，年经济损失超过30亿元。</a:t>
            </a:r>
            <a:endParaRPr sz="1500" b="1" dirty="0">
              <a:latin typeface="微软雅黑" panose="020B0503020204020204" pitchFamily="34" charset="-122"/>
              <a:ea typeface="微软雅黑" panose="020B0503020204020204" pitchFamily="34" charset="-122"/>
            </a:endParaRPr>
          </a:p>
        </p:txBody>
      </p:sp>
      <p:sp>
        <p:nvSpPr>
          <p:cNvPr id="3" name="标题 1"/>
          <p:cNvSpPr>
            <a:spLocks noGrp="1"/>
          </p:cNvSpPr>
          <p:nvPr/>
        </p:nvSpPr>
        <p:spPr>
          <a:xfrm>
            <a:off x="1115695" y="134620"/>
            <a:ext cx="404558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sz="3000" b="1" dirty="0" smtClean="0">
                <a:latin typeface="微软雅黑" panose="020B0503020204020204" pitchFamily="34" charset="-122"/>
                <a:ea typeface="微软雅黑" panose="020B0503020204020204" pitchFamily="34" charset="-122"/>
              </a:rPr>
              <a:t>干旱</a:t>
            </a:r>
            <a:r>
              <a:rPr sz="3000" b="1" dirty="0" smtClean="0">
                <a:latin typeface="微软雅黑" panose="020B0503020204020204" pitchFamily="34" charset="-122"/>
                <a:ea typeface="微软雅黑" panose="020B0503020204020204" pitchFamily="34" charset="-122"/>
              </a:rPr>
              <a:t>灾害</a:t>
            </a:r>
          </a:p>
        </p:txBody>
      </p:sp>
      <p:sp>
        <p:nvSpPr>
          <p:cNvPr id="4" name="矩形 5"/>
          <p:cNvSpPr>
            <a:spLocks noChangeArrowheads="1"/>
          </p:cNvSpPr>
          <p:nvPr/>
        </p:nvSpPr>
        <p:spPr bwMode="auto">
          <a:xfrm flipV="1">
            <a:off x="1043940" y="895350"/>
            <a:ext cx="1794510" cy="7620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5" name="灯片编号占位符 4"/>
          <p:cNvSpPr>
            <a:spLocks noGrp="1"/>
          </p:cNvSpPr>
          <p:nvPr>
            <p:ph type="sldNum" sz="quarter" idx="12"/>
          </p:nvPr>
        </p:nvSpPr>
        <p:spPr>
          <a:xfrm>
            <a:off x="6781165" y="3351531"/>
            <a:ext cx="2103120" cy="184666"/>
          </a:xfrm>
        </p:spPr>
        <p:txBody>
          <a:bodyPr/>
          <a:lstStyle/>
          <a:p>
            <a:fld id="{0C913308-F349-4B6D-A68A-DD1791B4A57B}" type="slidenum">
              <a:rPr lang="zh-CN" altLang="en-US" sz="900" smtClean="0"/>
              <a:t>27</a:t>
            </a:fld>
            <a:endParaRPr lang="zh-CN" altLang="en-US" sz="900" dirty="0"/>
          </a:p>
        </p:txBody>
      </p:sp>
      <p:pic>
        <p:nvPicPr>
          <p:cNvPr id="7" name="图片 6"/>
          <p:cNvPicPr>
            <a:picLocks noChangeAspect="1"/>
          </p:cNvPicPr>
          <p:nvPr/>
        </p:nvPicPr>
        <p:blipFill>
          <a:blip r:embed="rId4"/>
          <a:stretch>
            <a:fillRect/>
          </a:stretch>
        </p:blipFill>
        <p:spPr>
          <a:xfrm>
            <a:off x="5222240" y="2787015"/>
            <a:ext cx="3766820" cy="1913890"/>
          </a:xfrm>
          <a:prstGeom prst="rect">
            <a:avLst/>
          </a:prstGeom>
        </p:spPr>
      </p:pic>
      <p:pic>
        <p:nvPicPr>
          <p:cNvPr id="27653" name="图表 17"/>
          <p:cNvPicPr/>
          <p:nvPr/>
        </p:nvPicPr>
        <p:blipFill>
          <a:blip r:embed="rId5"/>
          <a:stretch>
            <a:fillRect/>
          </a:stretch>
        </p:blipFill>
        <p:spPr>
          <a:xfrm>
            <a:off x="5222240" y="411480"/>
            <a:ext cx="3766820" cy="2036445"/>
          </a:xfrm>
          <a:prstGeom prst="rect">
            <a:avLst/>
          </a:prstGeom>
          <a:noFill/>
          <a:ln w="9525">
            <a:noFill/>
          </a:ln>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Other_1"/>
          <p:cNvSpPr/>
          <p:nvPr/>
        </p:nvSpPr>
        <p:spPr>
          <a:xfrm rot="180000">
            <a:off x="4815205" y="950595"/>
            <a:ext cx="4209415" cy="3894455"/>
          </a:xfrm>
          <a:custGeom>
            <a:avLst/>
            <a:gdLst>
              <a:gd name="connsiteX0" fmla="*/ 0 w 8242300"/>
              <a:gd name="connsiteY0" fmla="*/ 927100 h 8267700"/>
              <a:gd name="connsiteX1" fmla="*/ 787400 w 8242300"/>
              <a:gd name="connsiteY1" fmla="*/ 8267700 h 8267700"/>
              <a:gd name="connsiteX2" fmla="*/ 8242300 w 8242300"/>
              <a:gd name="connsiteY2" fmla="*/ 7200900 h 8267700"/>
              <a:gd name="connsiteX3" fmla="*/ 7251700 w 8242300"/>
              <a:gd name="connsiteY3" fmla="*/ 0 h 8267700"/>
              <a:gd name="connsiteX4" fmla="*/ 0 w 8242300"/>
              <a:gd name="connsiteY4" fmla="*/ 927100 h 826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300" h="8267700">
                <a:moveTo>
                  <a:pt x="0" y="927100"/>
                </a:moveTo>
                <a:lnTo>
                  <a:pt x="787400" y="8267700"/>
                </a:lnTo>
                <a:lnTo>
                  <a:pt x="8242300" y="7200900"/>
                </a:lnTo>
                <a:lnTo>
                  <a:pt x="7251700" y="0"/>
                </a:lnTo>
                <a:lnTo>
                  <a:pt x="0" y="92710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975">
              <a:solidFill>
                <a:schemeClr val="tx1"/>
              </a:solidFill>
            </a:endParaRPr>
          </a:p>
        </p:txBody>
      </p:sp>
      <p:sp>
        <p:nvSpPr>
          <p:cNvPr id="10" name="文本框 9"/>
          <p:cNvSpPr txBox="1"/>
          <p:nvPr/>
        </p:nvSpPr>
        <p:spPr>
          <a:xfrm>
            <a:off x="5796280" y="459105"/>
            <a:ext cx="1963420" cy="384175"/>
          </a:xfrm>
          <a:prstGeom prst="rect">
            <a:avLst/>
          </a:prstGeom>
          <a:noFill/>
          <a:ln w="25400" cap="flat" cmpd="sng" algn="ctr">
            <a:noFill/>
            <a:prstDash val="solid"/>
          </a:ln>
          <a:effectLst/>
        </p:spPr>
        <p:txBody>
          <a:bodyPr anchor="ctr"/>
          <a:lstStyle>
            <a:defPPr>
              <a:defRPr lang="zh-CN"/>
            </a:defPPr>
            <a:lvl1pPr defTabSz="685800">
              <a:defRPr sz="1400" b="1">
                <a:solidFill>
                  <a:sysClr val="window" lastClr="FFFFFF"/>
                </a:solidFill>
                <a:latin typeface="黑体" panose="02010609060101010101" pitchFamily="49" charset="-122"/>
                <a:ea typeface="黑体" panose="02010609060101010101" pitchFamily="49" charset="-122"/>
              </a:defRPr>
            </a:lvl1pPr>
            <a:lvl2pPr marL="342900" algn="l" defTabSz="685800">
              <a:defRPr sz="1400">
                <a:latin typeface="+mn-lt"/>
                <a:ea typeface="+mn-ea"/>
              </a:defRPr>
            </a:lvl2pPr>
            <a:lvl3pPr marL="685800" algn="l" defTabSz="685800">
              <a:defRPr sz="1400">
                <a:latin typeface="+mn-lt"/>
                <a:ea typeface="+mn-ea"/>
              </a:defRPr>
            </a:lvl3pPr>
            <a:lvl4pPr marL="1028700" algn="l" defTabSz="685800">
              <a:defRPr sz="1400">
                <a:latin typeface="+mn-lt"/>
                <a:ea typeface="+mn-ea"/>
              </a:defRPr>
            </a:lvl4pPr>
            <a:lvl5pPr marL="1371600" algn="l" defTabSz="685800">
              <a:defRPr sz="1400">
                <a:latin typeface="+mn-lt"/>
                <a:ea typeface="+mn-ea"/>
              </a:defRPr>
            </a:lvl5pPr>
            <a:lvl6pPr marL="1714500" algn="l" defTabSz="685800">
              <a:defRPr sz="1400">
                <a:latin typeface="+mn-lt"/>
                <a:ea typeface="+mn-ea"/>
              </a:defRPr>
            </a:lvl6pPr>
            <a:lvl7pPr marL="2057400" algn="l" defTabSz="685800">
              <a:defRPr sz="1400">
                <a:latin typeface="+mn-lt"/>
                <a:ea typeface="+mn-ea"/>
              </a:defRPr>
            </a:lvl7pPr>
            <a:lvl8pPr marL="2400300" algn="l" defTabSz="685800">
              <a:defRPr sz="1400">
                <a:latin typeface="+mn-lt"/>
                <a:ea typeface="+mn-ea"/>
              </a:defRPr>
            </a:lvl8pPr>
            <a:lvl9pPr marL="2743200" algn="l" defTabSz="685800">
              <a:defRPr sz="1400">
                <a:latin typeface="+mn-lt"/>
                <a:ea typeface="+mn-ea"/>
              </a:defRPr>
            </a:lvl9pPr>
          </a:lstStyle>
          <a:p>
            <a:pPr algn="l">
              <a:buClrTx/>
              <a:buSzTx/>
              <a:buFontTx/>
            </a:pPr>
            <a:r>
              <a:rPr lang="zh-CN" altLang="zh-CN" sz="18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2022年极端干旱</a:t>
            </a:r>
          </a:p>
        </p:txBody>
      </p:sp>
      <p:sp>
        <p:nvSpPr>
          <p:cNvPr id="18" name="右箭头 17"/>
          <p:cNvSpPr/>
          <p:nvPr/>
        </p:nvSpPr>
        <p:spPr>
          <a:xfrm>
            <a:off x="4356100" y="2514600"/>
            <a:ext cx="501015" cy="393700"/>
          </a:xfrm>
          <a:prstGeom prst="rightArrow">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5" name="文本框 4"/>
          <p:cNvSpPr txBox="1"/>
          <p:nvPr/>
        </p:nvSpPr>
        <p:spPr>
          <a:xfrm>
            <a:off x="1115695" y="474980"/>
            <a:ext cx="3359785" cy="368300"/>
          </a:xfrm>
          <a:prstGeom prst="rect">
            <a:avLst/>
          </a:prstGeom>
          <a:noFill/>
        </p:spPr>
        <p:txBody>
          <a:bodyPr wrap="square" rtlCol="0">
            <a:spAutoFit/>
          </a:bodyPr>
          <a:lstStyle/>
          <a:p>
            <a:r>
              <a:rPr lang="en-US" altLang="zh-CN" sz="1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2020</a:t>
            </a:r>
            <a:r>
              <a:rPr lang="zh-CN" altLang="en-US" sz="1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altLang="zh-CN" sz="1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鄱阳湖水域、洪涝监测</a:t>
            </a:r>
          </a:p>
        </p:txBody>
      </p:sp>
      <p:sp>
        <p:nvSpPr>
          <p:cNvPr id="7" name="MH_Other_1"/>
          <p:cNvSpPr/>
          <p:nvPr/>
        </p:nvSpPr>
        <p:spPr>
          <a:xfrm rot="180000">
            <a:off x="407670" y="988060"/>
            <a:ext cx="4209415" cy="3894455"/>
          </a:xfrm>
          <a:custGeom>
            <a:avLst/>
            <a:gdLst>
              <a:gd name="connsiteX0" fmla="*/ 0 w 8242300"/>
              <a:gd name="connsiteY0" fmla="*/ 927100 h 8267700"/>
              <a:gd name="connsiteX1" fmla="*/ 787400 w 8242300"/>
              <a:gd name="connsiteY1" fmla="*/ 8267700 h 8267700"/>
              <a:gd name="connsiteX2" fmla="*/ 8242300 w 8242300"/>
              <a:gd name="connsiteY2" fmla="*/ 7200900 h 8267700"/>
              <a:gd name="connsiteX3" fmla="*/ 7251700 w 8242300"/>
              <a:gd name="connsiteY3" fmla="*/ 0 h 8267700"/>
              <a:gd name="connsiteX4" fmla="*/ 0 w 8242300"/>
              <a:gd name="connsiteY4" fmla="*/ 927100 h 826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300" h="8267700">
                <a:moveTo>
                  <a:pt x="0" y="927100"/>
                </a:moveTo>
                <a:lnTo>
                  <a:pt x="787400" y="8267700"/>
                </a:lnTo>
                <a:lnTo>
                  <a:pt x="8242300" y="7200900"/>
                </a:lnTo>
                <a:lnTo>
                  <a:pt x="7251700" y="0"/>
                </a:lnTo>
                <a:lnTo>
                  <a:pt x="0" y="92710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975">
              <a:solidFill>
                <a:schemeClr val="tx1"/>
              </a:solidFill>
            </a:endParaRPr>
          </a:p>
        </p:txBody>
      </p:sp>
      <p:grpSp>
        <p:nvGrpSpPr>
          <p:cNvPr id="6" name="组合 5"/>
          <p:cNvGrpSpPr/>
          <p:nvPr/>
        </p:nvGrpSpPr>
        <p:grpSpPr>
          <a:xfrm>
            <a:off x="546735" y="1416685"/>
            <a:ext cx="3662680" cy="3039110"/>
            <a:chOff x="623" y="1889"/>
            <a:chExt cx="7171" cy="6116"/>
          </a:xfrm>
        </p:grpSpPr>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rcRect l="4434" t="4969" r="4155" b="4776"/>
            <a:stretch>
              <a:fillRect/>
            </a:stretch>
          </p:blipFill>
          <p:spPr>
            <a:xfrm>
              <a:off x="623" y="1896"/>
              <a:ext cx="2461" cy="2995"/>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 y="4681"/>
              <a:ext cx="2460" cy="3316"/>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3" y="4504"/>
              <a:ext cx="4711" cy="3459"/>
            </a:xfrm>
            <a:prstGeom prst="rect">
              <a:avLst/>
            </a:prstGeom>
          </p:spPr>
        </p:pic>
        <p:sp>
          <p:nvSpPr>
            <p:cNvPr id="16" name="矩形 15"/>
            <p:cNvSpPr/>
            <p:nvPr/>
          </p:nvSpPr>
          <p:spPr>
            <a:xfrm>
              <a:off x="624" y="1889"/>
              <a:ext cx="7171" cy="61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3" name="图片 2"/>
            <p:cNvPicPr>
              <a:picLocks noChangeAspect="1"/>
            </p:cNvPicPr>
            <p:nvPr>
              <p:custDataLst>
                <p:tags r:id="rId3"/>
              </p:custDataLst>
            </p:nvPr>
          </p:nvPicPr>
          <p:blipFill>
            <a:blip r:embed="rId9"/>
            <a:srcRect l="2520" r="3012"/>
            <a:stretch>
              <a:fillRect/>
            </a:stretch>
          </p:blipFill>
          <p:spPr>
            <a:xfrm>
              <a:off x="3108" y="1896"/>
              <a:ext cx="4687" cy="2654"/>
            </a:xfrm>
            <a:prstGeom prst="rect">
              <a:avLst/>
            </a:prstGeom>
            <a:solidFill>
              <a:schemeClr val="bg1"/>
            </a:solidFill>
            <a:ln>
              <a:solidFill>
                <a:srgbClr val="385D8A"/>
              </a:solidFill>
            </a:ln>
          </p:spPr>
        </p:pic>
      </p:grpSp>
      <p:pic>
        <p:nvPicPr>
          <p:cNvPr id="11" name="MH_Other_5"/>
          <p:cNvPicPr>
            <a:picLocks noChangeAspect="1"/>
          </p:cNvPicPr>
          <p:nvPr/>
        </p:nvPicPr>
        <p:blipFill>
          <a:blip r:embed="rId10" cstate="print"/>
          <a:srcRect/>
          <a:stretch>
            <a:fillRect/>
          </a:stretch>
        </p:blipFill>
        <p:spPr bwMode="auto">
          <a:xfrm rot="1920000">
            <a:off x="3373755" y="977265"/>
            <a:ext cx="59563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p:nvGrpSpPr>
        <p:grpSpPr>
          <a:xfrm>
            <a:off x="4953000" y="1395730"/>
            <a:ext cx="3662680" cy="3051175"/>
            <a:chOff x="8425" y="1888"/>
            <a:chExt cx="5289" cy="5193"/>
          </a:xfrm>
        </p:grpSpPr>
        <p:graphicFrame>
          <p:nvGraphicFramePr>
            <p:cNvPr id="19" name="对象 18"/>
            <p:cNvGraphicFramePr/>
            <p:nvPr/>
          </p:nvGraphicFramePr>
          <p:xfrm>
            <a:off x="10993" y="5297"/>
            <a:ext cx="2720" cy="1763"/>
          </p:xfrm>
          <a:graphic>
            <a:graphicData uri="http://schemas.openxmlformats.org/presentationml/2006/ole">
              <mc:AlternateContent xmlns:mc="http://schemas.openxmlformats.org/markup-compatibility/2006">
                <mc:Choice xmlns:v="urn:schemas-microsoft-com:vml" Requires="v">
                  <p:oleObj spid="_x0000_s1033" r:id="rId11" imgW="3810000" imgH="2545080" progId="Paint.Picture">
                    <p:embed/>
                  </p:oleObj>
                </mc:Choice>
                <mc:Fallback>
                  <p:oleObj r:id="rId11" imgW="3810000" imgH="2545080" progId="Paint.Picture">
                    <p:embed/>
                    <p:pic>
                      <p:nvPicPr>
                        <p:cNvPr id="0" name="图片 19"/>
                        <p:cNvPicPr/>
                        <p:nvPr/>
                      </p:nvPicPr>
                      <p:blipFill>
                        <a:blip r:embed="rId12"/>
                        <a:stretch>
                          <a:fillRect/>
                        </a:stretch>
                      </p:blipFill>
                      <p:spPr>
                        <a:xfrm>
                          <a:off x="10993" y="5297"/>
                          <a:ext cx="2720" cy="1763"/>
                        </a:xfrm>
                        <a:prstGeom prst="rect">
                          <a:avLst/>
                        </a:prstGeom>
                      </p:spPr>
                    </p:pic>
                  </p:oleObj>
                </mc:Fallback>
              </mc:AlternateContent>
            </a:graphicData>
          </a:graphic>
        </p:graphicFrame>
        <p:pic>
          <p:nvPicPr>
            <p:cNvPr id="2" name="图片 186" descr="166300f50826f067941844bdaca77cd"/>
            <p:cNvPicPr>
              <a:picLocks noChangeAspect="1"/>
            </p:cNvPicPr>
            <p:nvPr>
              <p:custDataLst>
                <p:tags r:id="rId2"/>
              </p:custDataLst>
            </p:nvPr>
          </p:nvPicPr>
          <p:blipFill>
            <a:blip r:embed="rId13"/>
            <a:stretch>
              <a:fillRect/>
            </a:stretch>
          </p:blipFill>
          <p:spPr>
            <a:xfrm>
              <a:off x="8425" y="1888"/>
              <a:ext cx="5289" cy="3468"/>
            </a:xfrm>
            <a:prstGeom prst="rect">
              <a:avLst/>
            </a:prstGeom>
            <a:noFill/>
            <a:ln w="9525">
              <a:noFill/>
            </a:ln>
          </p:spPr>
        </p:pic>
        <p:pic>
          <p:nvPicPr>
            <p:cNvPr id="4" name="图表 1"/>
            <p:cNvPicPr/>
            <p:nvPr/>
          </p:nvPicPr>
          <p:blipFill>
            <a:blip r:embed="rId14"/>
            <a:srcRect l="-5724" t="-14954" r="-12682" b="-6685"/>
            <a:stretch>
              <a:fillRect/>
            </a:stretch>
          </p:blipFill>
          <p:spPr>
            <a:xfrm>
              <a:off x="8447" y="5356"/>
              <a:ext cx="2613" cy="1725"/>
            </a:xfrm>
            <a:prstGeom prst="rect">
              <a:avLst/>
            </a:prstGeom>
            <a:solidFill>
              <a:schemeClr val="bg1"/>
            </a:solidFill>
            <a:ln w="9525">
              <a:noFill/>
            </a:ln>
          </p:spPr>
        </p:pic>
        <p:sp>
          <p:nvSpPr>
            <p:cNvPr id="17" name="矩形 16"/>
            <p:cNvSpPr/>
            <p:nvPr/>
          </p:nvSpPr>
          <p:spPr>
            <a:xfrm>
              <a:off x="8425" y="1888"/>
              <a:ext cx="5289" cy="51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pic>
        <p:nvPicPr>
          <p:cNvPr id="21" name="MH_Other_5"/>
          <p:cNvPicPr>
            <a:picLocks noChangeAspect="1"/>
          </p:cNvPicPr>
          <p:nvPr/>
        </p:nvPicPr>
        <p:blipFill>
          <a:blip r:embed="rId10" cstate="print"/>
          <a:srcRect/>
          <a:stretch>
            <a:fillRect/>
          </a:stretch>
        </p:blipFill>
        <p:spPr bwMode="auto">
          <a:xfrm rot="1920000">
            <a:off x="7764780" y="939800"/>
            <a:ext cx="59563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284345" y="483870"/>
            <a:ext cx="4859655" cy="4218305"/>
          </a:xfrm>
          <a:prstGeom prst="rect">
            <a:avLst/>
          </a:prstGeom>
          <a:solidFill>
            <a:srgbClr val="87B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文本框 2"/>
          <p:cNvSpPr txBox="1"/>
          <p:nvPr/>
        </p:nvSpPr>
        <p:spPr>
          <a:xfrm>
            <a:off x="4498975" y="555625"/>
            <a:ext cx="4404360" cy="3771265"/>
          </a:xfrm>
          <a:prstGeom prst="rect">
            <a:avLst/>
          </a:prstGeom>
          <a:noFill/>
        </p:spPr>
        <p:txBody>
          <a:bodyPr wrap="square">
            <a:noAutofit/>
          </a:bodyPr>
          <a:lstStyle/>
          <a:p>
            <a:pPr marL="0" indent="0" algn="just" eaLnBrk="1" latinLnBrk="0" hangingPunct="1">
              <a:lnSpc>
                <a:spcPts val="2800"/>
              </a:lnSpc>
              <a:buFont typeface="Wingdings" panose="05000000000000000000" charset="0"/>
              <a:buNone/>
            </a:pPr>
            <a:r>
              <a:rPr lang="en-US" sz="1700" b="1" dirty="0">
                <a:solidFill>
                  <a:schemeClr val="bg1"/>
                </a:solidFill>
                <a:latin typeface="微软雅黑" panose="020B0503020204020204" pitchFamily="34" charset="-122"/>
                <a:ea typeface="微软雅黑" panose="020B0503020204020204" pitchFamily="34" charset="-122"/>
              </a:rPr>
              <a:t>     早稻高温热害指数的高值区域主要位于江西中部和东北部，其中，夏坪、宜黄、泰和、永新、萍乡、广昌、金溪地区，是</a:t>
            </a:r>
            <a:r>
              <a:rPr lang="en-US" sz="1700" b="1" dirty="0">
                <a:solidFill>
                  <a:srgbClr val="C0504D"/>
                </a:solidFill>
                <a:latin typeface="微软雅黑" panose="020B0503020204020204" pitchFamily="34" charset="-122"/>
                <a:ea typeface="微软雅黑" panose="020B0503020204020204" pitchFamily="34" charset="-122"/>
              </a:rPr>
              <a:t>早稻高温热害的高风险区域</a:t>
            </a:r>
            <a:r>
              <a:rPr lang="en-US" sz="1700" b="1" dirty="0">
                <a:solidFill>
                  <a:schemeClr val="bg1"/>
                </a:solidFill>
                <a:latin typeface="微软雅黑" panose="020B0503020204020204" pitchFamily="34" charset="-122"/>
                <a:ea typeface="微软雅黑" panose="020B0503020204020204" pitchFamily="34" charset="-122"/>
              </a:rPr>
              <a:t>。江西南部和西北部早稻高温热害指数相对较低。除高值区域呈明显的增加趋势外，较低的江西南部地区(除寻乌县外)也表现出升高态势。总体来说，江西中部、东北部和南部 地区的早稻高温</a:t>
            </a:r>
            <a:r>
              <a:rPr lang="en-US" sz="1700" b="1" dirty="0">
                <a:solidFill>
                  <a:srgbClr val="C0504D"/>
                </a:solidFill>
                <a:latin typeface="微软雅黑" panose="020B0503020204020204" pitchFamily="34" charset="-122"/>
                <a:ea typeface="微软雅黑" panose="020B0503020204020204" pitchFamily="34" charset="-122"/>
              </a:rPr>
              <a:t>热害风险呈显著增加趋势</a:t>
            </a:r>
            <a:r>
              <a:rPr lang="zh-CN" altLang="en-US" sz="1700" b="1" dirty="0">
                <a:solidFill>
                  <a:schemeClr val="bg1"/>
                </a:solidFill>
                <a:latin typeface="微软雅黑" panose="020B0503020204020204" pitchFamily="34" charset="-122"/>
                <a:ea typeface="微软雅黑" panose="020B0503020204020204" pitchFamily="34" charset="-122"/>
              </a:rPr>
              <a:t>。（高温天气过程可导致水稻提前开花、花期缩短、 开花动力减弱，影响最终籽粒重量）</a:t>
            </a:r>
          </a:p>
        </p:txBody>
      </p:sp>
      <p:pic>
        <p:nvPicPr>
          <p:cNvPr id="2" name="图片 1"/>
          <p:cNvPicPr>
            <a:picLocks noChangeAspect="1"/>
          </p:cNvPicPr>
          <p:nvPr/>
        </p:nvPicPr>
        <p:blipFill>
          <a:blip r:embed="rId3"/>
          <a:stretch>
            <a:fillRect/>
          </a:stretch>
        </p:blipFill>
        <p:spPr>
          <a:xfrm>
            <a:off x="179070" y="1273175"/>
            <a:ext cx="4051300" cy="2450465"/>
          </a:xfrm>
          <a:prstGeom prst="rect">
            <a:avLst/>
          </a:prstGeom>
        </p:spPr>
      </p:pic>
      <p:sp>
        <p:nvSpPr>
          <p:cNvPr id="4" name="文本框 3"/>
          <p:cNvSpPr txBox="1"/>
          <p:nvPr/>
        </p:nvSpPr>
        <p:spPr>
          <a:xfrm>
            <a:off x="229870" y="3796030"/>
            <a:ext cx="4197350" cy="291465"/>
          </a:xfrm>
          <a:prstGeom prst="rect">
            <a:avLst/>
          </a:prstGeom>
          <a:noFill/>
        </p:spPr>
        <p:txBody>
          <a:bodyPr wrap="square" rtlCol="0" anchor="t">
            <a:spAutoFit/>
          </a:bodyPr>
          <a:lstStyle/>
          <a:p>
            <a:r>
              <a:rPr lang="zh-CN" altLang="en-US" sz="1300">
                <a:latin typeface="微软雅黑" panose="020B0503020204020204" pitchFamily="34" charset="-122"/>
                <a:ea typeface="微软雅黑" panose="020B0503020204020204" pitchFamily="34" charset="-122"/>
                <a:cs typeface="微软雅黑" panose="020B0503020204020204" pitchFamily="34" charset="-122"/>
              </a:rPr>
              <a:t>图</a:t>
            </a:r>
            <a:r>
              <a:rPr lang="en-US" altLang="zh-CN" sz="13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300">
                <a:latin typeface="微软雅黑" panose="020B0503020204020204" pitchFamily="34" charset="-122"/>
                <a:ea typeface="微软雅黑" panose="020B0503020204020204" pitchFamily="34" charset="-122"/>
                <a:cs typeface="微软雅黑" panose="020B0503020204020204" pitchFamily="34" charset="-122"/>
              </a:rPr>
              <a:t>早稻高温热害风险指数空间分布(a)及演变趋势(b)</a:t>
            </a:r>
          </a:p>
        </p:txBody>
      </p:sp>
      <p:sp>
        <p:nvSpPr>
          <p:cNvPr id="5" name="标题 1"/>
          <p:cNvSpPr>
            <a:spLocks noGrp="1"/>
          </p:cNvSpPr>
          <p:nvPr/>
        </p:nvSpPr>
        <p:spPr>
          <a:xfrm>
            <a:off x="1115695" y="134620"/>
            <a:ext cx="462216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高温热害</a:t>
            </a:r>
            <a:r>
              <a:rPr lang="en-US" sz="3000" b="1" dirty="0" smtClean="0">
                <a:latin typeface="微软雅黑" panose="020B0503020204020204" pitchFamily="34" charset="-122"/>
                <a:ea typeface="微软雅黑" panose="020B0503020204020204" pitchFamily="34" charset="-122"/>
              </a:rPr>
              <a:t>-</a:t>
            </a:r>
            <a:r>
              <a:rPr lang="zh-CN" altLang="en-US" sz="3000" b="1" dirty="0" smtClean="0">
                <a:latin typeface="微软雅黑" panose="020B0503020204020204" pitchFamily="34" charset="-122"/>
                <a:ea typeface="微软雅黑" panose="020B0503020204020204" pitchFamily="34" charset="-122"/>
              </a:rPr>
              <a:t>水稻</a:t>
            </a:r>
          </a:p>
        </p:txBody>
      </p:sp>
      <p:sp>
        <p:nvSpPr>
          <p:cNvPr id="8" name="矩形 5"/>
          <p:cNvSpPr>
            <a:spLocks noChangeArrowheads="1"/>
          </p:cNvSpPr>
          <p:nvPr/>
        </p:nvSpPr>
        <p:spPr bwMode="auto">
          <a:xfrm flipV="1">
            <a:off x="1115695" y="843280"/>
            <a:ext cx="2623820" cy="76835"/>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2CCEC"/>
        </a:solidFill>
        <a:effectLst/>
      </p:bgPr>
    </p:bg>
    <p:spTree>
      <p:nvGrpSpPr>
        <p:cNvPr id="1" name=""/>
        <p:cNvGrpSpPr/>
        <p:nvPr/>
      </p:nvGrpSpPr>
      <p:grpSpPr>
        <a:xfrm>
          <a:off x="0" y="0"/>
          <a:ext cx="0" cy="0"/>
          <a:chOff x="0" y="0"/>
          <a:chExt cx="0" cy="0"/>
        </a:xfrm>
      </p:grpSpPr>
      <p:sp>
        <p:nvSpPr>
          <p:cNvPr id="9" name="矩形 5"/>
          <p:cNvSpPr>
            <a:spLocks noChangeArrowheads="1"/>
          </p:cNvSpPr>
          <p:nvPr/>
        </p:nvSpPr>
        <p:spPr bwMode="auto">
          <a:xfrm>
            <a:off x="-116205" y="1648460"/>
            <a:ext cx="9264015" cy="919480"/>
          </a:xfrm>
          <a:prstGeom prst="rect">
            <a:avLst/>
          </a:prstGeom>
          <a:solidFill>
            <a:schemeClr val="tx2">
              <a:lumMod val="60000"/>
              <a:lumOff val="40000"/>
            </a:schemeClr>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11" name="矩形 4"/>
          <p:cNvSpPr>
            <a:spLocks noChangeArrowheads="1"/>
          </p:cNvSpPr>
          <p:nvPr/>
        </p:nvSpPr>
        <p:spPr bwMode="auto">
          <a:xfrm>
            <a:off x="3565525" y="1855470"/>
            <a:ext cx="549148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190" tIns="32095" rIns="64190" bIns="32095">
            <a:spAutoFit/>
          </a:bodyPr>
          <a:lstStyle/>
          <a:p>
            <a:pPr algn="l"/>
            <a:r>
              <a:rPr lang="zh-CN" altLang="zh-CN" sz="3200" b="1" dirty="0">
                <a:solidFill>
                  <a:schemeClr val="bg1"/>
                </a:solidFill>
                <a:latin typeface="微软雅黑" panose="020B0503020204020204" pitchFamily="34" charset="-122"/>
                <a:ea typeface="微软雅黑" panose="020B0503020204020204" pitchFamily="34" charset="-122"/>
              </a:rPr>
              <a:t>气候变化的概念、成因和事实</a:t>
            </a:r>
          </a:p>
        </p:txBody>
      </p:sp>
      <p:sp>
        <p:nvSpPr>
          <p:cNvPr id="3" name="矩形 2"/>
          <p:cNvSpPr/>
          <p:nvPr/>
        </p:nvSpPr>
        <p:spPr>
          <a:xfrm>
            <a:off x="-30480" y="-128905"/>
            <a:ext cx="9202420" cy="324485"/>
          </a:xfrm>
          <a:prstGeom prst="rect">
            <a:avLst/>
          </a:prstGeom>
          <a:solidFill>
            <a:srgbClr val="B2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p>
        </p:txBody>
      </p:sp>
      <p:sp>
        <p:nvSpPr>
          <p:cNvPr id="14" name="TextBox 3"/>
          <p:cNvSpPr>
            <a:spLocks noChangeArrowheads="1"/>
          </p:cNvSpPr>
          <p:nvPr/>
        </p:nvSpPr>
        <p:spPr bwMode="auto">
          <a:xfrm>
            <a:off x="994410" y="-1459865"/>
            <a:ext cx="2344420" cy="76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90" tIns="32095" rIns="64190" bIns="32095">
            <a:noAutofit/>
          </a:bodyPr>
          <a:lstStyle/>
          <a:p>
            <a:r>
              <a:rPr lang="en-US" altLang="zh-CN" sz="52200" dirty="0">
                <a:solidFill>
                  <a:schemeClr val="bg1"/>
                </a:solidFill>
                <a:latin typeface="Impact" panose="020B0806030902050204" pitchFamily="34" charset="0"/>
                <a:sym typeface="Impact" panose="020B0806030902050204" pitchFamily="34" charset="0"/>
              </a:rPr>
              <a:t>1</a:t>
            </a:r>
          </a:p>
        </p:txBody>
      </p:sp>
      <p:sp>
        <p:nvSpPr>
          <p:cNvPr id="2" name="文本框 1"/>
          <p:cNvSpPr txBox="1"/>
          <p:nvPr/>
        </p:nvSpPr>
        <p:spPr>
          <a:xfrm>
            <a:off x="3062605" y="843280"/>
            <a:ext cx="2626995" cy="706755"/>
          </a:xfrm>
          <a:prstGeom prst="rect">
            <a:avLst/>
          </a:prstGeom>
          <a:noFill/>
        </p:spPr>
        <p:txBody>
          <a:bodyPr wrap="square" rtlCol="0" anchor="t">
            <a:spAutoFit/>
          </a:bodyPr>
          <a:lstStyle/>
          <a:p>
            <a:pPr algn="r"/>
            <a:r>
              <a:rPr lang="en-US" altLang="zh-CN" sz="4000" dirty="0">
                <a:solidFill>
                  <a:schemeClr val="tx2">
                    <a:lumMod val="60000"/>
                    <a:lumOff val="40000"/>
                  </a:schemeClr>
                </a:solidFill>
                <a:latin typeface="Impact" panose="020B0806030902050204" pitchFamily="34" charset="0"/>
                <a:sym typeface="Impact" panose="020B0806030902050204" pitchFamily="34" charset="0"/>
              </a:rPr>
              <a:t>PART  ONE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35" y="1059815"/>
            <a:ext cx="9145270" cy="1598930"/>
          </a:xfrm>
          <a:prstGeom prst="rect">
            <a:avLst/>
          </a:prstGeom>
          <a:solidFill>
            <a:srgbClr val="87B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标题 1"/>
          <p:cNvSpPr>
            <a:spLocks noGrp="1"/>
          </p:cNvSpPr>
          <p:nvPr/>
        </p:nvSpPr>
        <p:spPr>
          <a:xfrm>
            <a:off x="1115695" y="134620"/>
            <a:ext cx="462216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高温热害</a:t>
            </a:r>
            <a:r>
              <a:rPr lang="en-US" sz="3000" b="1" dirty="0" smtClean="0">
                <a:latin typeface="微软雅黑" panose="020B0503020204020204" pitchFamily="34" charset="-122"/>
                <a:ea typeface="微软雅黑" panose="020B0503020204020204" pitchFamily="34" charset="-122"/>
              </a:rPr>
              <a:t>-</a:t>
            </a:r>
            <a:r>
              <a:rPr lang="zh-CN" altLang="en-US" sz="3000" b="1" dirty="0" smtClean="0">
                <a:latin typeface="微软雅黑" panose="020B0503020204020204" pitchFamily="34" charset="-122"/>
                <a:ea typeface="微软雅黑" panose="020B0503020204020204" pitchFamily="34" charset="-122"/>
              </a:rPr>
              <a:t>茶树</a:t>
            </a:r>
          </a:p>
        </p:txBody>
      </p:sp>
      <p:sp>
        <p:nvSpPr>
          <p:cNvPr id="9" name="矩形 5"/>
          <p:cNvSpPr>
            <a:spLocks noChangeArrowheads="1"/>
          </p:cNvSpPr>
          <p:nvPr/>
        </p:nvSpPr>
        <p:spPr bwMode="auto">
          <a:xfrm flipV="1">
            <a:off x="1115695" y="843280"/>
            <a:ext cx="2623820" cy="76835"/>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sp>
        <p:nvSpPr>
          <p:cNvPr id="8" name="Text Box 7"/>
          <p:cNvSpPr txBox="1">
            <a:spLocks noChangeArrowheads="1"/>
          </p:cNvSpPr>
          <p:nvPr/>
        </p:nvSpPr>
        <p:spPr bwMode="auto">
          <a:xfrm>
            <a:off x="7452360" y="2311400"/>
            <a:ext cx="162687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(汪建军等, 2020)</a:t>
            </a:r>
          </a:p>
        </p:txBody>
      </p:sp>
      <p:sp>
        <p:nvSpPr>
          <p:cNvPr id="3" name="文本框 2"/>
          <p:cNvSpPr txBox="1"/>
          <p:nvPr/>
        </p:nvSpPr>
        <p:spPr>
          <a:xfrm>
            <a:off x="323850" y="1059815"/>
            <a:ext cx="8467090" cy="1527175"/>
          </a:xfrm>
          <a:prstGeom prst="rect">
            <a:avLst/>
          </a:prstGeom>
          <a:noFill/>
        </p:spPr>
        <p:txBody>
          <a:bodyPr wrap="square">
            <a:spAutoFit/>
          </a:bodyPr>
          <a:lstStyle/>
          <a:p>
            <a:pPr marL="0" indent="0" algn="just" eaLnBrk="1" latinLnBrk="0" hangingPunct="1">
              <a:lnSpc>
                <a:spcPts val="2800"/>
              </a:lnSpc>
              <a:buFont typeface="Wingdings" panose="05000000000000000000" charset="0"/>
              <a:buNone/>
            </a:pPr>
            <a:r>
              <a:rPr lang="en-US" sz="1700" b="1" dirty="0">
                <a:solidFill>
                  <a:schemeClr val="bg1"/>
                </a:solidFill>
                <a:latin typeface="微软雅黑" panose="020B0503020204020204" pitchFamily="34" charset="-122"/>
                <a:ea typeface="微软雅黑" panose="020B0503020204020204" pitchFamily="34" charset="-122"/>
              </a:rPr>
              <a:t>       </a:t>
            </a:r>
            <a:r>
              <a:rPr sz="1700" b="1" dirty="0">
                <a:solidFill>
                  <a:schemeClr val="bg1"/>
                </a:solidFill>
                <a:latin typeface="微软雅黑" panose="020B0503020204020204" pitchFamily="34" charset="-122"/>
                <a:ea typeface="微软雅黑" panose="020B0503020204020204" pitchFamily="34" charset="-122"/>
              </a:rPr>
              <a:t>1971-2019年江西省发生茶树高温热害的站数和强度均呈</a:t>
            </a:r>
            <a:r>
              <a:rPr lang="zh-CN" altLang="en-US" sz="1700" b="1" dirty="0">
                <a:solidFill>
                  <a:srgbClr val="C0504D"/>
                </a:solidFill>
                <a:latin typeface="微软雅黑" panose="020B0503020204020204" pitchFamily="34" charset="-122"/>
                <a:ea typeface="微软雅黑" panose="020B0503020204020204" pitchFamily="34" charset="-122"/>
              </a:rPr>
              <a:t>增加趋势</a:t>
            </a:r>
            <a:r>
              <a:rPr sz="1700" b="1" dirty="0">
                <a:solidFill>
                  <a:schemeClr val="bg1"/>
                </a:solidFill>
                <a:latin typeface="微软雅黑" panose="020B0503020204020204" pitchFamily="34" charset="-122"/>
                <a:ea typeface="微软雅黑" panose="020B0503020204020204" pitchFamily="34" charset="-122"/>
              </a:rPr>
              <a:t>。2000-2019年，茶树高温热害等级的气象站数是前20年(1980-1999年) 的</a:t>
            </a:r>
            <a:r>
              <a:rPr lang="zh-CN" altLang="en-US" sz="1700" b="1" dirty="0">
                <a:solidFill>
                  <a:srgbClr val="C0504D"/>
                </a:solidFill>
                <a:latin typeface="微软雅黑" panose="020B0503020204020204" pitchFamily="34" charset="-122"/>
                <a:ea typeface="微软雅黑" panose="020B0503020204020204" pitchFamily="34" charset="-122"/>
              </a:rPr>
              <a:t>2倍;</a:t>
            </a:r>
            <a:r>
              <a:rPr sz="1700" b="1" dirty="0">
                <a:solidFill>
                  <a:schemeClr val="bg1"/>
                </a:solidFill>
                <a:latin typeface="微软雅黑" panose="020B0503020204020204" pitchFamily="34" charset="-122"/>
                <a:ea typeface="微软雅黑" panose="020B0503020204020204" pitchFamily="34" charset="-122"/>
              </a:rPr>
              <a:t> 茶树高温热害的强度是前</a:t>
            </a:r>
            <a:r>
              <a:rPr lang="en-US" sz="1700" b="1" dirty="0">
                <a:solidFill>
                  <a:schemeClr val="bg1"/>
                </a:solidFill>
                <a:latin typeface="微软雅黑" panose="020B0503020204020204" pitchFamily="34" charset="-122"/>
                <a:ea typeface="微软雅黑" panose="020B0503020204020204" pitchFamily="34" charset="-122"/>
              </a:rPr>
              <a:t>20</a:t>
            </a:r>
            <a:r>
              <a:rPr sz="1700" b="1" dirty="0">
                <a:solidFill>
                  <a:schemeClr val="bg1"/>
                </a:solidFill>
                <a:latin typeface="微软雅黑" panose="020B0503020204020204" pitchFamily="34" charset="-122"/>
                <a:ea typeface="微软雅黑" panose="020B0503020204020204" pitchFamily="34" charset="-122"/>
              </a:rPr>
              <a:t>年的</a:t>
            </a:r>
            <a:r>
              <a:rPr lang="zh-CN" altLang="en-US" sz="1700" b="1" dirty="0">
                <a:solidFill>
                  <a:srgbClr val="C0504D"/>
                </a:solidFill>
                <a:latin typeface="微软雅黑" panose="020B0503020204020204" pitchFamily="34" charset="-122"/>
                <a:ea typeface="微软雅黑" panose="020B0503020204020204" pitchFamily="34" charset="-122"/>
              </a:rPr>
              <a:t>2.3倍。</a:t>
            </a:r>
            <a:r>
              <a:rPr sz="1700" b="1" dirty="0">
                <a:solidFill>
                  <a:schemeClr val="bg1"/>
                </a:solidFill>
                <a:latin typeface="微软雅黑" panose="020B0503020204020204" pitchFamily="34" charset="-122"/>
                <a:ea typeface="微软雅黑" panose="020B0503020204020204" pitchFamily="34" charset="-122"/>
              </a:rPr>
              <a:t>高温热害站数的周期尺度为</a:t>
            </a:r>
            <a:r>
              <a:rPr lang="en-US" sz="1700" b="1" dirty="0">
                <a:solidFill>
                  <a:schemeClr val="bg1"/>
                </a:solidFill>
                <a:latin typeface="微软雅黑" panose="020B0503020204020204" pitchFamily="34" charset="-122"/>
                <a:ea typeface="微软雅黑" panose="020B0503020204020204" pitchFamily="34" charset="-122"/>
              </a:rPr>
              <a:t>2</a:t>
            </a:r>
            <a:r>
              <a:rPr lang="zh-CN" altLang="en-US" sz="1700" b="1" dirty="0">
                <a:solidFill>
                  <a:schemeClr val="bg1"/>
                </a:solidFill>
                <a:latin typeface="微软雅黑" panose="020B0503020204020204" pitchFamily="34" charset="-122"/>
                <a:ea typeface="微软雅黑" panose="020B0503020204020204" pitchFamily="34" charset="-122"/>
              </a:rPr>
              <a:t>、</a:t>
            </a:r>
            <a:r>
              <a:rPr lang="en-US" altLang="zh-CN" sz="1700" b="1" dirty="0">
                <a:solidFill>
                  <a:schemeClr val="bg1"/>
                </a:solidFill>
                <a:latin typeface="微软雅黑" panose="020B0503020204020204" pitchFamily="34" charset="-122"/>
                <a:ea typeface="微软雅黑" panose="020B0503020204020204" pitchFamily="34" charset="-122"/>
              </a:rPr>
              <a:t>6</a:t>
            </a:r>
            <a:r>
              <a:rPr sz="1700" b="1" dirty="0">
                <a:solidFill>
                  <a:schemeClr val="bg1"/>
                </a:solidFill>
                <a:latin typeface="微软雅黑" panose="020B0503020204020204" pitchFamily="34" charset="-122"/>
                <a:ea typeface="微软雅黑" panose="020B0503020204020204" pitchFamily="34" charset="-122"/>
              </a:rPr>
              <a:t>和</a:t>
            </a:r>
            <a:r>
              <a:rPr lang="en-US" sz="1700" b="1" dirty="0">
                <a:solidFill>
                  <a:schemeClr val="bg1"/>
                </a:solidFill>
                <a:latin typeface="微软雅黑" panose="020B0503020204020204" pitchFamily="34" charset="-122"/>
                <a:ea typeface="微软雅黑" panose="020B0503020204020204" pitchFamily="34" charset="-122"/>
              </a:rPr>
              <a:t>29</a:t>
            </a:r>
            <a:r>
              <a:rPr sz="1700" b="1" dirty="0">
                <a:solidFill>
                  <a:schemeClr val="bg1"/>
                </a:solidFill>
                <a:latin typeface="微软雅黑" panose="020B0503020204020204" pitchFamily="34" charset="-122"/>
                <a:ea typeface="微软雅黑" panose="020B0503020204020204" pitchFamily="34" charset="-122"/>
              </a:rPr>
              <a:t>年；高温热害强度的周期尺度为</a:t>
            </a:r>
            <a:r>
              <a:rPr lang="en-US" sz="1700" b="1" dirty="0">
                <a:solidFill>
                  <a:schemeClr val="bg1"/>
                </a:solidFill>
                <a:latin typeface="微软雅黑" panose="020B0503020204020204" pitchFamily="34" charset="-122"/>
                <a:ea typeface="微软雅黑" panose="020B0503020204020204" pitchFamily="34" charset="-122"/>
              </a:rPr>
              <a:t>6</a:t>
            </a:r>
            <a:r>
              <a:rPr sz="1700" b="1" dirty="0">
                <a:solidFill>
                  <a:schemeClr val="bg1"/>
                </a:solidFill>
                <a:latin typeface="微软雅黑" panose="020B0503020204020204" pitchFamily="34" charset="-122"/>
                <a:ea typeface="微软雅黑" panose="020B0503020204020204" pitchFamily="34" charset="-122"/>
              </a:rPr>
              <a:t>和</a:t>
            </a:r>
            <a:r>
              <a:rPr lang="en-US" sz="1700" b="1" dirty="0">
                <a:solidFill>
                  <a:schemeClr val="bg1"/>
                </a:solidFill>
                <a:latin typeface="微软雅黑" panose="020B0503020204020204" pitchFamily="34" charset="-122"/>
                <a:ea typeface="微软雅黑" panose="020B0503020204020204" pitchFamily="34" charset="-122"/>
              </a:rPr>
              <a:t>29</a:t>
            </a:r>
            <a:r>
              <a:rPr sz="1700" b="1" dirty="0">
                <a:solidFill>
                  <a:schemeClr val="bg1"/>
                </a:solidFill>
                <a:latin typeface="微软雅黑" panose="020B0503020204020204" pitchFamily="34" charset="-122"/>
                <a:ea typeface="微软雅黑" panose="020B0503020204020204" pitchFamily="34" charset="-122"/>
              </a:rPr>
              <a:t>年。</a:t>
            </a:r>
            <a:r>
              <a:rPr lang="zh-CN" sz="1700" b="1" dirty="0">
                <a:solidFill>
                  <a:schemeClr val="bg1"/>
                </a:solidFill>
                <a:latin typeface="微软雅黑" panose="020B0503020204020204" pitchFamily="34" charset="-122"/>
                <a:ea typeface="微软雅黑" panose="020B0503020204020204" pitchFamily="34" charset="-122"/>
              </a:rPr>
              <a:t>（叶片枯焦脱落，甚至植株的死亡）</a:t>
            </a:r>
          </a:p>
        </p:txBody>
      </p:sp>
      <p:pic>
        <p:nvPicPr>
          <p:cNvPr id="10" name="图片 9"/>
          <p:cNvPicPr>
            <a:picLocks noChangeAspect="1"/>
          </p:cNvPicPr>
          <p:nvPr/>
        </p:nvPicPr>
        <p:blipFill>
          <a:blip r:embed="rId3"/>
          <a:stretch>
            <a:fillRect/>
          </a:stretch>
        </p:blipFill>
        <p:spPr>
          <a:xfrm>
            <a:off x="470535" y="2798445"/>
            <a:ext cx="3697605" cy="2065655"/>
          </a:xfrm>
          <a:prstGeom prst="rect">
            <a:avLst/>
          </a:prstGeom>
          <a:ln w="28575" cmpd="sng">
            <a:solidFill>
              <a:schemeClr val="accent1">
                <a:shade val="50000"/>
              </a:schemeClr>
            </a:solidFill>
            <a:prstDash val="solid"/>
          </a:ln>
        </p:spPr>
      </p:pic>
      <p:pic>
        <p:nvPicPr>
          <p:cNvPr id="12" name="图片 11"/>
          <p:cNvPicPr>
            <a:picLocks noChangeAspect="1"/>
          </p:cNvPicPr>
          <p:nvPr/>
        </p:nvPicPr>
        <p:blipFill>
          <a:blip r:embed="rId4"/>
          <a:stretch>
            <a:fillRect/>
          </a:stretch>
        </p:blipFill>
        <p:spPr>
          <a:xfrm>
            <a:off x="4427855" y="2798445"/>
            <a:ext cx="4244340" cy="2063115"/>
          </a:xfrm>
          <a:prstGeom prst="rect">
            <a:avLst/>
          </a:prstGeom>
          <a:ln w="28575" cmpd="sng">
            <a:solidFill>
              <a:schemeClr val="accent1">
                <a:shade val="50000"/>
              </a:schemeClr>
            </a:solidFill>
            <a:prstDash val="soli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2070" y="1131570"/>
            <a:ext cx="4805045" cy="3324225"/>
          </a:xfrm>
          <a:prstGeom prst="rect">
            <a:avLst/>
          </a:prstGeom>
          <a:solidFill>
            <a:srgbClr val="87B6E1">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6" name="标题 1"/>
          <p:cNvSpPr>
            <a:spLocks noGrp="1"/>
          </p:cNvSpPr>
          <p:nvPr/>
        </p:nvSpPr>
        <p:spPr>
          <a:xfrm>
            <a:off x="1115695" y="134620"/>
            <a:ext cx="462216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sym typeface="+mn-ea"/>
              </a:rPr>
              <a:t>高温热害</a:t>
            </a:r>
            <a:r>
              <a:rPr lang="en-US" sz="3000" b="1" dirty="0" smtClean="0">
                <a:latin typeface="微软雅黑" panose="020B0503020204020204" pitchFamily="34" charset="-122"/>
                <a:ea typeface="微软雅黑" panose="020B0503020204020204" pitchFamily="34" charset="-122"/>
                <a:sym typeface="+mn-ea"/>
              </a:rPr>
              <a:t>-</a:t>
            </a:r>
            <a:r>
              <a:rPr lang="zh-CN" altLang="en-US" sz="3000" b="1" dirty="0" smtClean="0">
                <a:latin typeface="微软雅黑" panose="020B0503020204020204" pitchFamily="34" charset="-122"/>
                <a:ea typeface="微软雅黑" panose="020B0503020204020204" pitchFamily="34" charset="-122"/>
                <a:sym typeface="+mn-ea"/>
              </a:rPr>
              <a:t>柑橘</a:t>
            </a:r>
          </a:p>
        </p:txBody>
      </p:sp>
      <p:sp>
        <p:nvSpPr>
          <p:cNvPr id="9" name="矩形 5"/>
          <p:cNvSpPr>
            <a:spLocks noChangeArrowheads="1"/>
          </p:cNvSpPr>
          <p:nvPr/>
        </p:nvSpPr>
        <p:spPr bwMode="auto">
          <a:xfrm flipV="1">
            <a:off x="1115695" y="843280"/>
            <a:ext cx="2605405" cy="76200"/>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sp>
        <p:nvSpPr>
          <p:cNvPr id="3" name="文本框 2"/>
          <p:cNvSpPr txBox="1"/>
          <p:nvPr/>
        </p:nvSpPr>
        <p:spPr>
          <a:xfrm>
            <a:off x="356235" y="1563370"/>
            <a:ext cx="4009390" cy="2604770"/>
          </a:xfrm>
          <a:prstGeom prst="rect">
            <a:avLst/>
          </a:prstGeom>
          <a:noFill/>
        </p:spPr>
        <p:txBody>
          <a:bodyPr wrap="square">
            <a:spAutoFit/>
          </a:bodyPr>
          <a:lstStyle/>
          <a:p>
            <a:pPr marL="0" indent="0" algn="just" eaLnBrk="1" latinLnBrk="0" hangingPunct="1">
              <a:lnSpc>
                <a:spcPts val="2800"/>
              </a:lnSpc>
              <a:buFont typeface="Wingdings" panose="05000000000000000000" charset="0"/>
              <a:buNone/>
            </a:pPr>
            <a:r>
              <a:rPr lang="en-US" sz="1700" b="1" dirty="0">
                <a:solidFill>
                  <a:schemeClr val="bg1"/>
                </a:solidFill>
                <a:latin typeface="微软雅黑" panose="020B0503020204020204" pitchFamily="34" charset="-122"/>
                <a:ea typeface="微软雅黑" panose="020B0503020204020204" pitchFamily="34" charset="-122"/>
              </a:rPr>
              <a:t>       </a:t>
            </a:r>
            <a:r>
              <a:rPr sz="1700" b="1" dirty="0">
                <a:latin typeface="微软雅黑" panose="020B0503020204020204" pitchFamily="34" charset="-122"/>
                <a:ea typeface="微软雅黑" panose="020B0503020204020204" pitchFamily="34" charset="-122"/>
              </a:rPr>
              <a:t>在柑橘果实膨大−果实着色期，江西大部分地区高温热害发生次数和强度呈</a:t>
            </a:r>
            <a:r>
              <a:rPr lang="zh-CN" altLang="en-US" sz="1700" b="1" dirty="0">
                <a:solidFill>
                  <a:srgbClr val="C0504D"/>
                </a:solidFill>
                <a:latin typeface="微软雅黑" panose="020B0503020204020204" pitchFamily="34" charset="-122"/>
                <a:ea typeface="微软雅黑" panose="020B0503020204020204" pitchFamily="34" charset="-122"/>
              </a:rPr>
              <a:t>上升趋势</a:t>
            </a:r>
            <a:r>
              <a:rPr sz="1700" b="1" dirty="0">
                <a:latin typeface="微软雅黑" panose="020B0503020204020204" pitchFamily="34" charset="-122"/>
                <a:ea typeface="微软雅黑" panose="020B0503020204020204" pitchFamily="34" charset="-122"/>
              </a:rPr>
              <a:t>。</a:t>
            </a:r>
            <a:r>
              <a:rPr sz="1700" b="1" dirty="0">
                <a:latin typeface="微软雅黑" panose="020B0503020204020204" pitchFamily="34" charset="-122"/>
                <a:ea typeface="微软雅黑" panose="020B0503020204020204" pitchFamily="34" charset="-122"/>
                <a:sym typeface="+mn-ea"/>
              </a:rPr>
              <a:t>柑橘果实膨大−果实着色期高温热害站次比呈</a:t>
            </a:r>
            <a:r>
              <a:rPr sz="1700" b="1" dirty="0">
                <a:solidFill>
                  <a:srgbClr val="C0504D"/>
                </a:solidFill>
                <a:latin typeface="微软雅黑" panose="020B0503020204020204" pitchFamily="34" charset="-122"/>
                <a:ea typeface="微软雅黑" panose="020B0503020204020204" pitchFamily="34" charset="-122"/>
                <a:sym typeface="+mn-ea"/>
              </a:rPr>
              <a:t>显著上升趋势</a:t>
            </a:r>
            <a:r>
              <a:rPr sz="1700" b="1" dirty="0">
                <a:latin typeface="微软雅黑" panose="020B0503020204020204" pitchFamily="34" charset="-122"/>
                <a:ea typeface="微软雅黑" panose="020B0503020204020204" pitchFamily="34" charset="-122"/>
                <a:sym typeface="+mn-ea"/>
              </a:rPr>
              <a:t>，平均每10a 上升 6.80 个百分点。</a:t>
            </a:r>
            <a:r>
              <a:rPr lang="zh-CN" sz="1700" b="1" dirty="0">
                <a:latin typeface="微软雅黑" panose="020B0503020204020204" pitchFamily="34" charset="-122"/>
                <a:ea typeface="微软雅黑" panose="020B0503020204020204" pitchFamily="34" charset="-122"/>
                <a:sym typeface="+mn-ea"/>
              </a:rPr>
              <a:t>（高温落果和日灼果）</a:t>
            </a:r>
            <a:endParaRPr sz="1700" b="1" dirty="0">
              <a:latin typeface="微软雅黑" panose="020B0503020204020204" pitchFamily="34" charset="-122"/>
              <a:ea typeface="微软雅黑" panose="020B0503020204020204" pitchFamily="34" charset="-122"/>
            </a:endParaRPr>
          </a:p>
          <a:p>
            <a:pPr marL="0" indent="0" algn="just" eaLnBrk="1" latinLnBrk="0" hangingPunct="1">
              <a:lnSpc>
                <a:spcPts val="2800"/>
              </a:lnSpc>
              <a:buFont typeface="Wingdings" panose="05000000000000000000" charset="0"/>
              <a:buNone/>
            </a:pPr>
            <a:endParaRPr sz="1700" b="1" dirty="0">
              <a:latin typeface="微软雅黑" panose="020B0503020204020204" pitchFamily="34" charset="-122"/>
              <a:ea typeface="微软雅黑" panose="020B0503020204020204" pitchFamily="34" charset="-122"/>
            </a:endParaRPr>
          </a:p>
        </p:txBody>
      </p:sp>
      <p:sp>
        <p:nvSpPr>
          <p:cNvPr id="2" name="Text Box 7"/>
          <p:cNvSpPr txBox="1">
            <a:spLocks noChangeArrowheads="1"/>
          </p:cNvSpPr>
          <p:nvPr/>
        </p:nvSpPr>
        <p:spPr bwMode="auto">
          <a:xfrm>
            <a:off x="3018155" y="3940175"/>
            <a:ext cx="134683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(张方亮等, 2024)</a:t>
            </a:r>
          </a:p>
        </p:txBody>
      </p:sp>
      <p:sp>
        <p:nvSpPr>
          <p:cNvPr id="5" name="文本框 4"/>
          <p:cNvSpPr txBox="1"/>
          <p:nvPr/>
        </p:nvSpPr>
        <p:spPr>
          <a:xfrm>
            <a:off x="5292090" y="4516120"/>
            <a:ext cx="3354705" cy="389255"/>
          </a:xfrm>
          <a:prstGeom prst="rect">
            <a:avLst/>
          </a:prstGeom>
          <a:noFill/>
        </p:spPr>
        <p:txBody>
          <a:bodyPr wrap="square">
            <a:noAutofit/>
          </a:bodyPr>
          <a:lstStyle/>
          <a:p>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1981-2022</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年柑橘高温热害气候倾向率</a:t>
            </a:r>
          </a:p>
        </p:txBody>
      </p:sp>
      <p:pic>
        <p:nvPicPr>
          <p:cNvPr id="4" name="图片 3"/>
          <p:cNvPicPr>
            <a:picLocks noChangeAspect="1"/>
          </p:cNvPicPr>
          <p:nvPr/>
        </p:nvPicPr>
        <p:blipFill>
          <a:blip r:embed="rId3"/>
          <a:stretch>
            <a:fillRect/>
          </a:stretch>
        </p:blipFill>
        <p:spPr>
          <a:xfrm>
            <a:off x="4932045" y="411480"/>
            <a:ext cx="3816985" cy="2364740"/>
          </a:xfrm>
          <a:prstGeom prst="rect">
            <a:avLst/>
          </a:prstGeom>
        </p:spPr>
      </p:pic>
      <p:pic>
        <p:nvPicPr>
          <p:cNvPr id="8" name="图片 7"/>
          <p:cNvPicPr>
            <a:picLocks noChangeAspect="1"/>
          </p:cNvPicPr>
          <p:nvPr/>
        </p:nvPicPr>
        <p:blipFill>
          <a:blip r:embed="rId4"/>
          <a:srcRect r="4789"/>
          <a:stretch>
            <a:fillRect/>
          </a:stretch>
        </p:blipFill>
        <p:spPr>
          <a:xfrm>
            <a:off x="4860290" y="2795905"/>
            <a:ext cx="3888740" cy="1790700"/>
          </a:xfrm>
          <a:prstGeom prst="rect">
            <a:avLst/>
          </a:prstGeom>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134620"/>
            <a:ext cx="462216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sz="3000" b="1" dirty="0" smtClean="0">
                <a:latin typeface="微软雅黑" panose="020B0503020204020204" pitchFamily="34" charset="-122"/>
                <a:ea typeface="微软雅黑" panose="020B0503020204020204" pitchFamily="34" charset="-122"/>
              </a:rPr>
              <a:t>低温冷害</a:t>
            </a:r>
            <a:r>
              <a:rPr lang="en-US" sz="3000" b="1" dirty="0" smtClean="0">
                <a:latin typeface="微软雅黑" panose="020B0503020204020204" pitchFamily="34" charset="-122"/>
                <a:ea typeface="微软雅黑" panose="020B0503020204020204" pitchFamily="34" charset="-122"/>
              </a:rPr>
              <a:t>-</a:t>
            </a:r>
            <a:r>
              <a:rPr lang="zh-CN" altLang="en-US" sz="3000" b="1" dirty="0" smtClean="0">
                <a:latin typeface="微软雅黑" panose="020B0503020204020204" pitchFamily="34" charset="-122"/>
                <a:ea typeface="微软雅黑" panose="020B0503020204020204" pitchFamily="34" charset="-122"/>
              </a:rPr>
              <a:t>水稻</a:t>
            </a:r>
          </a:p>
        </p:txBody>
      </p:sp>
      <p:sp>
        <p:nvSpPr>
          <p:cNvPr id="9" name="矩形 5"/>
          <p:cNvSpPr>
            <a:spLocks noChangeArrowheads="1"/>
          </p:cNvSpPr>
          <p:nvPr/>
        </p:nvSpPr>
        <p:spPr bwMode="auto">
          <a:xfrm flipV="1">
            <a:off x="1187450" y="857250"/>
            <a:ext cx="2540000" cy="76200"/>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sp>
        <p:nvSpPr>
          <p:cNvPr id="2" name="Rounded Rectangle 30"/>
          <p:cNvSpPr/>
          <p:nvPr/>
        </p:nvSpPr>
        <p:spPr>
          <a:xfrm>
            <a:off x="254000" y="1079500"/>
            <a:ext cx="8651875" cy="3666490"/>
          </a:xfrm>
          <a:prstGeom prst="roundRect">
            <a:avLst>
              <a:gd name="adj" fmla="val 5228"/>
            </a:avLst>
          </a:prstGeom>
          <a:noFill/>
          <a:ln w="2857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1600" b="1" dirty="0">
              <a:solidFill>
                <a:srgbClr val="237DB9"/>
              </a:solidFill>
              <a:latin typeface="Agency FB" panose="020B0503020202020204" pitchFamily="34" charset="0"/>
            </a:endParaRPr>
          </a:p>
        </p:txBody>
      </p:sp>
      <p:cxnSp>
        <p:nvCxnSpPr>
          <p:cNvPr id="4" name="Straight Connector 44"/>
          <p:cNvCxnSpPr/>
          <p:nvPr/>
        </p:nvCxnSpPr>
        <p:spPr>
          <a:xfrm flipV="1">
            <a:off x="3203575" y="1203325"/>
            <a:ext cx="0" cy="338455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376555" y="1131570"/>
            <a:ext cx="2761615" cy="3553460"/>
          </a:xfrm>
          <a:prstGeom prst="rect">
            <a:avLst/>
          </a:prstGeom>
          <a:noFill/>
          <a:ln w="28575" cmpd="sng">
            <a:noFill/>
            <a:prstDash val="dashDot"/>
          </a:ln>
        </p:spPr>
        <p:txBody>
          <a:bodyPr wrap="square">
            <a:spAutoFit/>
          </a:bodyPr>
          <a:lstStyle/>
          <a:p>
            <a:pPr marL="0" marR="0" lvl="0" indent="0" algn="just" defTabSz="914400" rtl="0" fontAlgn="base">
              <a:lnSpc>
                <a:spcPts val="2700"/>
              </a:lnSpc>
              <a:spcBef>
                <a:spcPts val="0"/>
              </a:spcBef>
              <a:spcAft>
                <a:spcPts val="0"/>
              </a:spcAft>
              <a:buClrTx/>
              <a:buSzPct val="50000"/>
              <a:buFont typeface="Arial" panose="020B0604020202020204" pitchFamily="34" charset="0"/>
              <a:buNone/>
              <a:defRPr/>
            </a:pPr>
            <a:r>
              <a:rPr kumimoji="0" lang="en-US" altLang="zh-CN" sz="1700" b="1" i="0" u="none" strike="noStrike" kern="1200" cap="none" spc="0" normalizeH="0" baseline="0" noProof="1">
                <a:ln>
                  <a:noFill/>
                </a:ln>
                <a:solidFill>
                  <a:srgbClr val="E1CF9A">
                    <a:alpha val="99000"/>
                  </a:srgb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        </a:t>
            </a:r>
            <a:r>
              <a:rPr kumimoji="0" sz="1700" b="1" i="0" u="none" strike="noStrike" cap="none" spc="0" normalizeH="0" baseline="0" noProof="1">
                <a:ln>
                  <a:noFill/>
                </a:ln>
                <a:effectLst/>
                <a:uLnTx/>
                <a:uFillTx/>
                <a:latin typeface="微软雅黑" panose="020B0503020204020204" pitchFamily="34" charset="-122"/>
                <a:ea typeface="微软雅黑" panose="020B0503020204020204" pitchFamily="34" charset="-122"/>
                <a:cs typeface="+mn-ea"/>
              </a:rPr>
              <a:t>低温冷害是农作物生长期内因温度偏低，热量不足，或是作物的某一生育阶段，遇到一定强度的异常低温，从而影响作物生长发育和产量形成的灾害。我省低温冷害主要有</a:t>
            </a:r>
            <a:r>
              <a:rPr kumimoji="0" sz="1700" b="1" i="0" u="none" strike="noStrike" cap="none" spc="0" normalizeH="0" baseline="0" noProof="1">
                <a:ln>
                  <a:noFill/>
                </a:ln>
                <a:solidFill>
                  <a:srgbClr val="C0504D"/>
                </a:solidFill>
                <a:effectLst/>
                <a:uLnTx/>
                <a:uFillTx/>
                <a:latin typeface="微软雅黑" panose="020B0503020204020204" pitchFamily="34" charset="-122"/>
                <a:ea typeface="微软雅黑" panose="020B0503020204020204" pitchFamily="34" charset="-122"/>
                <a:cs typeface="+mn-ea"/>
              </a:rPr>
              <a:t>春季低温阴雨、小满寒（五月）、寒露风（秋季）</a:t>
            </a:r>
            <a:r>
              <a:rPr kumimoji="0" sz="1700" b="1" i="0" u="none" strike="noStrike" cap="none" spc="0" normalizeH="0" baseline="0" noProof="1">
                <a:ln>
                  <a:noFill/>
                </a:ln>
                <a:effectLst/>
                <a:uLnTx/>
                <a:uFillTx/>
                <a:latin typeface="微软雅黑" panose="020B0503020204020204" pitchFamily="34" charset="-122"/>
                <a:ea typeface="微软雅黑" panose="020B0503020204020204" pitchFamily="34" charset="-122"/>
                <a:cs typeface="+mn-ea"/>
              </a:rPr>
              <a:t>等。</a:t>
            </a:r>
          </a:p>
        </p:txBody>
      </p:sp>
      <p:sp>
        <p:nvSpPr>
          <p:cNvPr id="10" name="矩形 9"/>
          <p:cNvSpPr>
            <a:spLocks noChangeArrowheads="1"/>
          </p:cNvSpPr>
          <p:nvPr/>
        </p:nvSpPr>
        <p:spPr bwMode="auto">
          <a:xfrm>
            <a:off x="3275330" y="1131570"/>
            <a:ext cx="5541010" cy="3553460"/>
          </a:xfrm>
          <a:prstGeom prst="rect">
            <a:avLst/>
          </a:prstGeom>
          <a:noFill/>
          <a:ln w="28575" cmpd="sng">
            <a:noFill/>
            <a:prstDash val="dashDot"/>
          </a:ln>
        </p:spPr>
        <p:txBody>
          <a:bodyPr wrap="square">
            <a:spAutoFit/>
          </a:bodyPr>
          <a:lstStyle/>
          <a:p>
            <a:pPr marL="0" marR="0" lvl="0" indent="0" algn="just" defTabSz="914400" rtl="0" fontAlgn="base">
              <a:lnSpc>
                <a:spcPts val="2700"/>
              </a:lnSpc>
              <a:spcBef>
                <a:spcPts val="0"/>
              </a:spcBef>
              <a:spcAft>
                <a:spcPts val="0"/>
              </a:spcAft>
              <a:buClrTx/>
              <a:buSzPct val="50000"/>
              <a:buFont typeface="Arial" panose="020B0604020202020204" pitchFamily="34" charset="0"/>
              <a:buNone/>
              <a:defRPr/>
            </a:pPr>
            <a:r>
              <a:rPr kumimoji="0" lang="zh-CN" altLang="en-US" sz="1700" b="1" i="0" u="none" strike="noStrike" kern="1200" cap="none" spc="0" normalizeH="0" baseline="0" noProof="1">
                <a:ln>
                  <a:noFill/>
                </a:ln>
                <a:solidFill>
                  <a:srgbClr val="E1CF9A">
                    <a:alpha val="99000"/>
                  </a:srgb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      </a:t>
            </a:r>
            <a:r>
              <a:rPr kumimoji="0" lang="zh-CN" altLang="en-US" sz="1700" b="1" i="0" u="none" strike="noStrike" kern="1200" cap="none" spc="0" normalizeH="0" baseline="0" noProof="1">
                <a:ln>
                  <a:noFill/>
                </a:ln>
                <a:solidFill>
                  <a:schemeClr val="tx1">
                    <a:alpha val="99000"/>
                  </a:scheme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  </a:t>
            </a:r>
            <a:r>
              <a:rPr sz="1700" b="1">
                <a:latin typeface="微软雅黑" panose="020B0503020204020204" pitchFamily="34" charset="-122"/>
                <a:ea typeface="微软雅黑" panose="020B0503020204020204" pitchFamily="34" charset="-122"/>
                <a:sym typeface="+mn-ea"/>
              </a:rPr>
              <a:t>2005-2018年长江中下游内水稻低温冷害受灾范围的监测。结果显示</a:t>
            </a:r>
            <a:r>
              <a:rPr lang="zh-CN" sz="1700" b="1">
                <a:latin typeface="微软雅黑" panose="020B0503020204020204" pitchFamily="34" charset="-122"/>
                <a:ea typeface="微软雅黑" panose="020B0503020204020204" pitchFamily="34" charset="-122"/>
                <a:sym typeface="+mn-ea"/>
              </a:rPr>
              <a:t>，</a:t>
            </a:r>
            <a:r>
              <a:rPr sz="1700" b="1">
                <a:latin typeface="微软雅黑" panose="020B0503020204020204" pitchFamily="34" charset="-122"/>
                <a:ea typeface="微软雅黑" panose="020B0503020204020204" pitchFamily="34" charset="-122"/>
                <a:sym typeface="+mn-ea"/>
              </a:rPr>
              <a:t>早稻以2010年低温冷害受灾最为严重,有</a:t>
            </a:r>
            <a:r>
              <a:rPr sz="1700" b="1">
                <a:solidFill>
                  <a:srgbClr val="C0504D"/>
                </a:solidFill>
                <a:latin typeface="微软雅黑" panose="020B0503020204020204" pitchFamily="34" charset="-122"/>
                <a:ea typeface="微软雅黑" panose="020B0503020204020204" pitchFamily="34" charset="-122"/>
                <a:sym typeface="+mn-ea"/>
              </a:rPr>
              <a:t>82.58%</a:t>
            </a:r>
            <a:r>
              <a:rPr sz="1700" b="1">
                <a:latin typeface="微软雅黑" panose="020B0503020204020204" pitchFamily="34" charset="-122"/>
                <a:ea typeface="微软雅黑" panose="020B0503020204020204" pitchFamily="34" charset="-122"/>
                <a:sym typeface="+mn-ea"/>
              </a:rPr>
              <a:t>的水稻受到影响</a:t>
            </a:r>
            <a:r>
              <a:rPr lang="zh-CN" sz="1700" b="1">
                <a:latin typeface="微软雅黑" panose="020B0503020204020204" pitchFamily="34" charset="-122"/>
                <a:ea typeface="微软雅黑" panose="020B0503020204020204" pitchFamily="34" charset="-122"/>
                <a:sym typeface="+mn-ea"/>
              </a:rPr>
              <a:t>，</a:t>
            </a:r>
            <a:r>
              <a:rPr sz="1700" b="1">
                <a:latin typeface="微软雅黑" panose="020B0503020204020204" pitchFamily="34" charset="-122"/>
                <a:ea typeface="微软雅黑" panose="020B0503020204020204" pitchFamily="34" charset="-122"/>
                <a:sym typeface="+mn-ea"/>
              </a:rPr>
              <a:t>湖南省受灾面积最大,达到1353.70千公顷。其次是2006年,有</a:t>
            </a:r>
            <a:r>
              <a:rPr sz="1700" b="1">
                <a:solidFill>
                  <a:srgbClr val="C0504D"/>
                </a:solidFill>
                <a:latin typeface="微软雅黑" panose="020B0503020204020204" pitchFamily="34" charset="-122"/>
                <a:ea typeface="微软雅黑" panose="020B0503020204020204" pitchFamily="34" charset="-122"/>
                <a:sym typeface="+mn-ea"/>
              </a:rPr>
              <a:t>30.63%</a:t>
            </a:r>
            <a:r>
              <a:rPr sz="1700" b="1">
                <a:latin typeface="微软雅黑" panose="020B0503020204020204" pitchFamily="34" charset="-122"/>
                <a:ea typeface="微软雅黑" panose="020B0503020204020204" pitchFamily="34" charset="-122"/>
                <a:sym typeface="+mn-ea"/>
              </a:rPr>
              <a:t>早稻遭到低温冷害</a:t>
            </a:r>
            <a:r>
              <a:rPr lang="zh-CN" sz="1700" b="1">
                <a:latin typeface="微软雅黑" panose="020B0503020204020204" pitchFamily="34" charset="-122"/>
                <a:ea typeface="微软雅黑" panose="020B0503020204020204" pitchFamily="34" charset="-122"/>
                <a:sym typeface="+mn-ea"/>
              </a:rPr>
              <a:t>，</a:t>
            </a:r>
            <a:r>
              <a:rPr sz="1700" b="1">
                <a:latin typeface="微软雅黑" panose="020B0503020204020204" pitchFamily="34" charset="-122"/>
                <a:ea typeface="微软雅黑" panose="020B0503020204020204" pitchFamily="34" charset="-122"/>
                <a:sym typeface="+mn-ea"/>
              </a:rPr>
              <a:t>并以湖南受灾面积最大,为383.98千公顷。秋季2006和2011年两次低温冷害过程较为明显</a:t>
            </a:r>
            <a:r>
              <a:rPr lang="zh-CN" sz="1700" b="1">
                <a:latin typeface="微软雅黑" panose="020B0503020204020204" pitchFamily="34" charset="-122"/>
                <a:ea typeface="微软雅黑" panose="020B0503020204020204" pitchFamily="34" charset="-122"/>
                <a:sym typeface="+mn-ea"/>
              </a:rPr>
              <a:t>，</a:t>
            </a:r>
            <a:r>
              <a:rPr sz="1700" b="1">
                <a:latin typeface="微软雅黑" panose="020B0503020204020204" pitchFamily="34" charset="-122"/>
                <a:ea typeface="微软雅黑" panose="020B0503020204020204" pitchFamily="34" charset="-122"/>
                <a:sym typeface="+mn-ea"/>
              </a:rPr>
              <a:t>2006年有344.19千公顷水稻受灾,并以江西省受灾范围最大</a:t>
            </a:r>
            <a:r>
              <a:rPr lang="zh-CN" sz="1700" b="1">
                <a:latin typeface="微软雅黑" panose="020B0503020204020204" pitchFamily="34" charset="-122"/>
                <a:ea typeface="微软雅黑" panose="020B0503020204020204" pitchFamily="34" charset="-122"/>
                <a:sym typeface="+mn-ea"/>
              </a:rPr>
              <a:t>，</a:t>
            </a:r>
            <a:r>
              <a:rPr sz="1700" b="1">
                <a:latin typeface="微软雅黑" panose="020B0503020204020204" pitchFamily="34" charset="-122"/>
                <a:ea typeface="微软雅黑" panose="020B0503020204020204" pitchFamily="34" charset="-122"/>
                <a:sym typeface="+mn-ea"/>
              </a:rPr>
              <a:t>占其种植面积的</a:t>
            </a:r>
            <a:r>
              <a:rPr sz="1700" b="1">
                <a:solidFill>
                  <a:srgbClr val="C0504D"/>
                </a:solidFill>
                <a:latin typeface="微软雅黑" panose="020B0503020204020204" pitchFamily="34" charset="-122"/>
                <a:ea typeface="微软雅黑" panose="020B0503020204020204" pitchFamily="34" charset="-122"/>
                <a:sym typeface="+mn-ea"/>
              </a:rPr>
              <a:t>15.60%</a:t>
            </a:r>
            <a:r>
              <a:rPr sz="1700" b="1">
                <a:latin typeface="微软雅黑" panose="020B0503020204020204" pitchFamily="34" charset="-122"/>
                <a:ea typeface="微软雅黑" panose="020B0503020204020204" pitchFamily="34" charset="-122"/>
                <a:sym typeface="+mn-ea"/>
              </a:rPr>
              <a:t>。2011年共有335.36千公顷水稻受灾</a:t>
            </a:r>
            <a:r>
              <a:rPr lang="zh-CN" sz="1700" b="1">
                <a:latin typeface="微软雅黑" panose="020B0503020204020204" pitchFamily="34" charset="-122"/>
                <a:ea typeface="微软雅黑" panose="020B0503020204020204" pitchFamily="34" charset="-122"/>
                <a:sym typeface="+mn-ea"/>
              </a:rPr>
              <a:t>，</a:t>
            </a:r>
            <a:r>
              <a:rPr sz="1700" b="1">
                <a:latin typeface="微软雅黑" panose="020B0503020204020204" pitchFamily="34" charset="-122"/>
                <a:ea typeface="微软雅黑" panose="020B0503020204020204" pitchFamily="34" charset="-122"/>
                <a:sym typeface="+mn-ea"/>
              </a:rPr>
              <a:t>同样以江西省受灾面积最大</a:t>
            </a:r>
            <a:r>
              <a:rPr lang="zh-CN" sz="1700" b="1">
                <a:latin typeface="微软雅黑" panose="020B0503020204020204" pitchFamily="34" charset="-122"/>
                <a:ea typeface="微软雅黑" panose="020B0503020204020204" pitchFamily="34" charset="-122"/>
                <a:sym typeface="+mn-ea"/>
              </a:rPr>
              <a:t>，</a:t>
            </a:r>
            <a:r>
              <a:rPr sz="1700" b="1">
                <a:latin typeface="微软雅黑" panose="020B0503020204020204" pitchFamily="34" charset="-122"/>
                <a:ea typeface="微软雅黑" panose="020B0503020204020204" pitchFamily="34" charset="-122"/>
                <a:sym typeface="+mn-ea"/>
              </a:rPr>
              <a:t>达到187.27千公顷</a:t>
            </a:r>
            <a:r>
              <a:rPr lang="zh-CN" sz="1700" b="1">
                <a:latin typeface="微软雅黑" panose="020B0503020204020204" pitchFamily="34" charset="-122"/>
                <a:ea typeface="微软雅黑" panose="020B0503020204020204" pitchFamily="34" charset="-122"/>
                <a:sym typeface="+mn-ea"/>
              </a:rPr>
              <a:t>，</a:t>
            </a:r>
            <a:r>
              <a:rPr sz="1700" b="1">
                <a:latin typeface="微软雅黑" panose="020B0503020204020204" pitchFamily="34" charset="-122"/>
                <a:ea typeface="微软雅黑" panose="020B0503020204020204" pitchFamily="34" charset="-122"/>
                <a:sym typeface="+mn-ea"/>
              </a:rPr>
              <a:t>占该省水稻种植面积的</a:t>
            </a:r>
            <a:r>
              <a:rPr sz="1700" b="1">
                <a:solidFill>
                  <a:srgbClr val="C0504D"/>
                </a:solidFill>
                <a:latin typeface="微软雅黑" panose="020B0503020204020204" pitchFamily="34" charset="-122"/>
                <a:ea typeface="微软雅黑" panose="020B0503020204020204" pitchFamily="34" charset="-122"/>
                <a:sym typeface="+mn-ea"/>
              </a:rPr>
              <a:t>9.16%</a:t>
            </a:r>
            <a:r>
              <a:rPr sz="1700" b="1">
                <a:latin typeface="微软雅黑" panose="020B0503020204020204" pitchFamily="34" charset="-122"/>
                <a:ea typeface="微软雅黑" panose="020B0503020204020204" pitchFamily="34" charset="-122"/>
                <a:sym typeface="+mn-ea"/>
              </a:rPr>
              <a:t>。</a:t>
            </a:r>
          </a:p>
        </p:txBody>
      </p:sp>
      <p:grpSp>
        <p:nvGrpSpPr>
          <p:cNvPr id="11" name="组合 10"/>
          <p:cNvGrpSpPr/>
          <p:nvPr/>
        </p:nvGrpSpPr>
        <p:grpSpPr>
          <a:xfrm>
            <a:off x="7659557" y="126365"/>
            <a:ext cx="1150375" cy="940293"/>
            <a:chOff x="7061527" y="1250214"/>
            <a:chExt cx="3136462" cy="2563681"/>
          </a:xfrm>
        </p:grpSpPr>
        <p:grpSp>
          <p:nvGrpSpPr>
            <p:cNvPr id="62" name="组合 61"/>
            <p:cNvGrpSpPr/>
            <p:nvPr/>
          </p:nvGrpSpPr>
          <p:grpSpPr>
            <a:xfrm>
              <a:off x="7103695" y="3022397"/>
              <a:ext cx="2870657" cy="791498"/>
              <a:chOff x="4938713" y="3109913"/>
              <a:chExt cx="2314575" cy="638175"/>
            </a:xfrm>
          </p:grpSpPr>
          <p:sp>
            <p:nvSpPr>
              <p:cNvPr id="63" name="Freeform 13"/>
              <p:cNvSpPr/>
              <p:nvPr/>
            </p:nvSpPr>
            <p:spPr bwMode="auto">
              <a:xfrm>
                <a:off x="4972050" y="3144838"/>
                <a:ext cx="2230438" cy="569913"/>
              </a:xfrm>
              <a:custGeom>
                <a:avLst/>
                <a:gdLst>
                  <a:gd name="T0" fmla="*/ 524 w 524"/>
                  <a:gd name="T1" fmla="*/ 132 h 132"/>
                  <a:gd name="T2" fmla="*/ 64 w 524"/>
                  <a:gd name="T3" fmla="*/ 132 h 132"/>
                  <a:gd name="T4" fmla="*/ 0 w 524"/>
                  <a:gd name="T5" fmla="*/ 67 h 132"/>
                  <a:gd name="T6" fmla="*/ 0 w 524"/>
                  <a:gd name="T7" fmla="*/ 57 h 132"/>
                  <a:gd name="T8" fmla="*/ 64 w 524"/>
                  <a:gd name="T9" fmla="*/ 0 h 132"/>
                  <a:gd name="T10" fmla="*/ 524 w 524"/>
                  <a:gd name="T11" fmla="*/ 0 h 132"/>
                  <a:gd name="T12" fmla="*/ 509 w 524"/>
                  <a:gd name="T13" fmla="*/ 63 h 132"/>
                  <a:gd name="T14" fmla="*/ 524 w 524"/>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4" h="132">
                    <a:moveTo>
                      <a:pt x="524" y="132"/>
                    </a:moveTo>
                    <a:cubicBezTo>
                      <a:pt x="64" y="132"/>
                      <a:pt x="64" y="132"/>
                      <a:pt x="64" y="132"/>
                    </a:cubicBezTo>
                    <a:cubicBezTo>
                      <a:pt x="29" y="132"/>
                      <a:pt x="0" y="101"/>
                      <a:pt x="0" y="67"/>
                    </a:cubicBezTo>
                    <a:cubicBezTo>
                      <a:pt x="0" y="57"/>
                      <a:pt x="0" y="57"/>
                      <a:pt x="0" y="57"/>
                    </a:cubicBezTo>
                    <a:cubicBezTo>
                      <a:pt x="0" y="23"/>
                      <a:pt x="29" y="0"/>
                      <a:pt x="64" y="0"/>
                    </a:cubicBezTo>
                    <a:cubicBezTo>
                      <a:pt x="524" y="0"/>
                      <a:pt x="524" y="0"/>
                      <a:pt x="524" y="0"/>
                    </a:cubicBezTo>
                    <a:cubicBezTo>
                      <a:pt x="524" y="0"/>
                      <a:pt x="509" y="21"/>
                      <a:pt x="509" y="63"/>
                    </a:cubicBezTo>
                    <a:cubicBezTo>
                      <a:pt x="509" y="111"/>
                      <a:pt x="524" y="132"/>
                      <a:pt x="524" y="132"/>
                    </a:cubicBezTo>
                  </a:path>
                </a:pathLst>
              </a:custGeom>
              <a:solidFill>
                <a:srgbClr val="FCF6E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64" name="Freeform 14"/>
              <p:cNvSpPr/>
              <p:nvPr/>
            </p:nvSpPr>
            <p:spPr bwMode="auto">
              <a:xfrm>
                <a:off x="4989513" y="3109913"/>
                <a:ext cx="319088" cy="630238"/>
              </a:xfrm>
              <a:custGeom>
                <a:avLst/>
                <a:gdLst>
                  <a:gd name="T0" fmla="*/ 67 w 75"/>
                  <a:gd name="T1" fmla="*/ 146 h 146"/>
                  <a:gd name="T2" fmla="*/ 0 w 75"/>
                  <a:gd name="T3" fmla="*/ 76 h 146"/>
                  <a:gd name="T4" fmla="*/ 0 w 75"/>
                  <a:gd name="T5" fmla="*/ 67 h 146"/>
                  <a:gd name="T6" fmla="*/ 69 w 75"/>
                  <a:gd name="T7" fmla="*/ 0 h 146"/>
                  <a:gd name="T8" fmla="*/ 75 w 75"/>
                  <a:gd name="T9" fmla="*/ 6 h 146"/>
                  <a:gd name="T10" fmla="*/ 69 w 75"/>
                  <a:gd name="T11" fmla="*/ 12 h 146"/>
                  <a:gd name="T12" fmla="*/ 12 w 75"/>
                  <a:gd name="T13" fmla="*/ 67 h 146"/>
                  <a:gd name="T14" fmla="*/ 12 w 75"/>
                  <a:gd name="T15" fmla="*/ 76 h 146"/>
                  <a:gd name="T16" fmla="*/ 67 w 75"/>
                  <a:gd name="T17" fmla="*/ 133 h 146"/>
                  <a:gd name="T18" fmla="*/ 73 w 75"/>
                  <a:gd name="T19" fmla="*/ 140 h 146"/>
                  <a:gd name="T20" fmla="*/ 67 w 75"/>
                  <a:gd name="T2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46">
                    <a:moveTo>
                      <a:pt x="67" y="146"/>
                    </a:moveTo>
                    <a:cubicBezTo>
                      <a:pt x="30" y="146"/>
                      <a:pt x="0" y="115"/>
                      <a:pt x="0" y="76"/>
                    </a:cubicBezTo>
                    <a:cubicBezTo>
                      <a:pt x="0" y="67"/>
                      <a:pt x="0" y="67"/>
                      <a:pt x="0" y="67"/>
                    </a:cubicBezTo>
                    <a:cubicBezTo>
                      <a:pt x="0" y="30"/>
                      <a:pt x="31" y="0"/>
                      <a:pt x="69" y="0"/>
                    </a:cubicBezTo>
                    <a:cubicBezTo>
                      <a:pt x="72" y="0"/>
                      <a:pt x="75" y="2"/>
                      <a:pt x="75" y="6"/>
                    </a:cubicBezTo>
                    <a:cubicBezTo>
                      <a:pt x="75" y="9"/>
                      <a:pt x="72" y="12"/>
                      <a:pt x="69" y="12"/>
                    </a:cubicBezTo>
                    <a:cubicBezTo>
                      <a:pt x="37" y="12"/>
                      <a:pt x="12" y="36"/>
                      <a:pt x="12" y="67"/>
                    </a:cubicBezTo>
                    <a:cubicBezTo>
                      <a:pt x="12" y="76"/>
                      <a:pt x="12" y="76"/>
                      <a:pt x="12" y="76"/>
                    </a:cubicBezTo>
                    <a:cubicBezTo>
                      <a:pt x="12" y="108"/>
                      <a:pt x="37" y="133"/>
                      <a:pt x="67" y="133"/>
                    </a:cubicBezTo>
                    <a:cubicBezTo>
                      <a:pt x="70" y="133"/>
                      <a:pt x="73" y="136"/>
                      <a:pt x="73" y="140"/>
                    </a:cubicBezTo>
                    <a:cubicBezTo>
                      <a:pt x="73" y="143"/>
                      <a:pt x="70" y="146"/>
                      <a:pt x="67" y="146"/>
                    </a:cubicBezTo>
                  </a:path>
                </a:pathLst>
              </a:custGeom>
              <a:solidFill>
                <a:srgbClr val="8C8C8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65" name="Freeform 15"/>
              <p:cNvSpPr/>
              <p:nvPr/>
            </p:nvSpPr>
            <p:spPr bwMode="auto">
              <a:xfrm>
                <a:off x="4938713" y="3109913"/>
                <a:ext cx="2314575" cy="638175"/>
              </a:xfrm>
              <a:custGeom>
                <a:avLst/>
                <a:gdLst>
                  <a:gd name="T0" fmla="*/ 544 w 544"/>
                  <a:gd name="T1" fmla="*/ 148 h 148"/>
                  <a:gd name="T2" fmla="*/ 70 w 544"/>
                  <a:gd name="T3" fmla="*/ 148 h 148"/>
                  <a:gd name="T4" fmla="*/ 0 w 544"/>
                  <a:gd name="T5" fmla="*/ 75 h 148"/>
                  <a:gd name="T6" fmla="*/ 0 w 544"/>
                  <a:gd name="T7" fmla="*/ 65 h 148"/>
                  <a:gd name="T8" fmla="*/ 70 w 544"/>
                  <a:gd name="T9" fmla="*/ 0 h 148"/>
                  <a:gd name="T10" fmla="*/ 544 w 544"/>
                  <a:gd name="T11" fmla="*/ 0 h 148"/>
                  <a:gd name="T12" fmla="*/ 544 w 544"/>
                  <a:gd name="T13" fmla="*/ 12 h 148"/>
                  <a:gd name="T14" fmla="*/ 70 w 544"/>
                  <a:gd name="T15" fmla="*/ 12 h 148"/>
                  <a:gd name="T16" fmla="*/ 12 w 544"/>
                  <a:gd name="T17" fmla="*/ 65 h 148"/>
                  <a:gd name="T18" fmla="*/ 12 w 544"/>
                  <a:gd name="T19" fmla="*/ 75 h 148"/>
                  <a:gd name="T20" fmla="*/ 70 w 544"/>
                  <a:gd name="T21" fmla="*/ 132 h 148"/>
                  <a:gd name="T22" fmla="*/ 544 w 544"/>
                  <a:gd name="T23" fmla="*/ 132 h 148"/>
                  <a:gd name="T24" fmla="*/ 544 w 544"/>
                  <a:gd name="T2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4" h="148">
                    <a:moveTo>
                      <a:pt x="544" y="148"/>
                    </a:moveTo>
                    <a:cubicBezTo>
                      <a:pt x="70" y="148"/>
                      <a:pt x="70" y="148"/>
                      <a:pt x="70" y="148"/>
                    </a:cubicBezTo>
                    <a:cubicBezTo>
                      <a:pt x="33" y="148"/>
                      <a:pt x="0" y="114"/>
                      <a:pt x="0" y="75"/>
                    </a:cubicBezTo>
                    <a:cubicBezTo>
                      <a:pt x="0" y="65"/>
                      <a:pt x="0" y="65"/>
                      <a:pt x="0" y="65"/>
                    </a:cubicBezTo>
                    <a:cubicBezTo>
                      <a:pt x="0" y="28"/>
                      <a:pt x="31" y="0"/>
                      <a:pt x="70" y="0"/>
                    </a:cubicBezTo>
                    <a:cubicBezTo>
                      <a:pt x="544" y="0"/>
                      <a:pt x="544" y="0"/>
                      <a:pt x="544" y="0"/>
                    </a:cubicBezTo>
                    <a:cubicBezTo>
                      <a:pt x="544" y="12"/>
                      <a:pt x="544" y="12"/>
                      <a:pt x="544" y="12"/>
                    </a:cubicBezTo>
                    <a:cubicBezTo>
                      <a:pt x="70" y="12"/>
                      <a:pt x="70" y="12"/>
                      <a:pt x="70" y="12"/>
                    </a:cubicBezTo>
                    <a:cubicBezTo>
                      <a:pt x="38" y="12"/>
                      <a:pt x="12" y="36"/>
                      <a:pt x="12" y="65"/>
                    </a:cubicBezTo>
                    <a:cubicBezTo>
                      <a:pt x="12" y="75"/>
                      <a:pt x="12" y="75"/>
                      <a:pt x="12" y="75"/>
                    </a:cubicBezTo>
                    <a:cubicBezTo>
                      <a:pt x="12" y="106"/>
                      <a:pt x="40" y="132"/>
                      <a:pt x="70" y="132"/>
                    </a:cubicBezTo>
                    <a:cubicBezTo>
                      <a:pt x="544" y="132"/>
                      <a:pt x="544" y="132"/>
                      <a:pt x="544" y="132"/>
                    </a:cubicBezTo>
                    <a:lnTo>
                      <a:pt x="544" y="148"/>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66" name="Line 16"/>
              <p:cNvSpPr>
                <a:spLocks noChangeShapeType="1"/>
              </p:cNvSpPr>
              <p:nvPr/>
            </p:nvSpPr>
            <p:spPr bwMode="auto">
              <a:xfrm>
                <a:off x="5270500" y="3562350"/>
                <a:ext cx="1830388"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sp>
            <p:nvSpPr>
              <p:cNvPr id="67" name="Line 17"/>
              <p:cNvSpPr>
                <a:spLocks noChangeShapeType="1"/>
              </p:cNvSpPr>
              <p:nvPr/>
            </p:nvSpPr>
            <p:spPr bwMode="auto">
              <a:xfrm>
                <a:off x="5245100" y="3614738"/>
                <a:ext cx="1739900"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sp>
            <p:nvSpPr>
              <p:cNvPr id="68" name="Line 18"/>
              <p:cNvSpPr>
                <a:spLocks noChangeShapeType="1"/>
              </p:cNvSpPr>
              <p:nvPr/>
            </p:nvSpPr>
            <p:spPr bwMode="auto">
              <a:xfrm>
                <a:off x="5440363" y="3498850"/>
                <a:ext cx="1638300"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sp>
            <p:nvSpPr>
              <p:cNvPr id="69" name="Line 19"/>
              <p:cNvSpPr>
                <a:spLocks noChangeShapeType="1"/>
              </p:cNvSpPr>
              <p:nvPr/>
            </p:nvSpPr>
            <p:spPr bwMode="auto">
              <a:xfrm>
                <a:off x="5381625" y="3363913"/>
                <a:ext cx="1322388"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sp>
            <p:nvSpPr>
              <p:cNvPr id="70" name="Line 20"/>
              <p:cNvSpPr>
                <a:spLocks noChangeShapeType="1"/>
              </p:cNvSpPr>
              <p:nvPr/>
            </p:nvSpPr>
            <p:spPr bwMode="auto">
              <a:xfrm>
                <a:off x="5184775" y="3286125"/>
                <a:ext cx="1893888"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sp>
            <p:nvSpPr>
              <p:cNvPr id="71" name="Line 21"/>
              <p:cNvSpPr>
                <a:spLocks noChangeShapeType="1"/>
              </p:cNvSpPr>
              <p:nvPr/>
            </p:nvSpPr>
            <p:spPr bwMode="auto">
              <a:xfrm>
                <a:off x="5354638" y="3225800"/>
                <a:ext cx="1724025"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grpSp>
        <p:grpSp>
          <p:nvGrpSpPr>
            <p:cNvPr id="72" name="组合 71"/>
            <p:cNvGrpSpPr/>
            <p:nvPr/>
          </p:nvGrpSpPr>
          <p:grpSpPr>
            <a:xfrm>
              <a:off x="7061527" y="2558004"/>
              <a:ext cx="3136462" cy="480110"/>
              <a:chOff x="7061527" y="2558004"/>
              <a:chExt cx="3136462" cy="480110"/>
            </a:xfrm>
          </p:grpSpPr>
          <p:sp>
            <p:nvSpPr>
              <p:cNvPr id="73" name="Rectangle 112"/>
              <p:cNvSpPr>
                <a:spLocks noChangeArrowheads="1"/>
              </p:cNvSpPr>
              <p:nvPr/>
            </p:nvSpPr>
            <p:spPr bwMode="auto">
              <a:xfrm>
                <a:off x="7061527" y="2558671"/>
                <a:ext cx="3136462" cy="464661"/>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74" name="Rectangle 113"/>
              <p:cNvSpPr>
                <a:spLocks noChangeArrowheads="1"/>
              </p:cNvSpPr>
              <p:nvPr/>
            </p:nvSpPr>
            <p:spPr bwMode="auto">
              <a:xfrm>
                <a:off x="7238024" y="2558004"/>
                <a:ext cx="145699" cy="464661"/>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75" name="Rectangle 33"/>
              <p:cNvSpPr>
                <a:spLocks noChangeArrowheads="1"/>
              </p:cNvSpPr>
              <p:nvPr/>
            </p:nvSpPr>
            <p:spPr bwMode="auto">
              <a:xfrm>
                <a:off x="9892642" y="2559671"/>
                <a:ext cx="163419" cy="478443"/>
              </a:xfrm>
              <a:prstGeom prst="rect">
                <a:avLst/>
              </a:prstGeom>
              <a:solidFill>
                <a:srgbClr val="385D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grpSp>
        <p:grpSp>
          <p:nvGrpSpPr>
            <p:cNvPr id="76" name="组合 75"/>
            <p:cNvGrpSpPr/>
            <p:nvPr/>
          </p:nvGrpSpPr>
          <p:grpSpPr>
            <a:xfrm>
              <a:off x="8613367" y="1250214"/>
              <a:ext cx="1135916" cy="1341139"/>
              <a:chOff x="7698578" y="210044"/>
              <a:chExt cx="1135916" cy="1341139"/>
            </a:xfrm>
          </p:grpSpPr>
          <p:grpSp>
            <p:nvGrpSpPr>
              <p:cNvPr id="77" name="组合 76"/>
              <p:cNvGrpSpPr/>
              <p:nvPr/>
            </p:nvGrpSpPr>
            <p:grpSpPr>
              <a:xfrm>
                <a:off x="7698578" y="210044"/>
                <a:ext cx="1135916" cy="1332246"/>
                <a:chOff x="5419725" y="908051"/>
                <a:chExt cx="900113" cy="1055687"/>
              </a:xfrm>
            </p:grpSpPr>
            <p:sp>
              <p:nvSpPr>
                <p:cNvPr id="79" name="Freeform 125"/>
                <p:cNvSpPr/>
                <p:nvPr/>
              </p:nvSpPr>
              <p:spPr bwMode="auto">
                <a:xfrm>
                  <a:off x="5419725" y="1325563"/>
                  <a:ext cx="628650" cy="638175"/>
                </a:xfrm>
                <a:custGeom>
                  <a:avLst/>
                  <a:gdLst>
                    <a:gd name="T0" fmla="*/ 9 w 148"/>
                    <a:gd name="T1" fmla="*/ 0 h 150"/>
                    <a:gd name="T2" fmla="*/ 0 w 148"/>
                    <a:gd name="T3" fmla="*/ 13 h 150"/>
                    <a:gd name="T4" fmla="*/ 0 w 148"/>
                    <a:gd name="T5" fmla="*/ 117 h 150"/>
                    <a:gd name="T6" fmla="*/ 30 w 148"/>
                    <a:gd name="T7" fmla="*/ 150 h 150"/>
                    <a:gd name="T8" fmla="*/ 123 w 148"/>
                    <a:gd name="T9" fmla="*/ 150 h 150"/>
                    <a:gd name="T10" fmla="*/ 148 w 148"/>
                    <a:gd name="T11" fmla="*/ 114 h 150"/>
                    <a:gd name="T12" fmla="*/ 148 w 148"/>
                    <a:gd name="T13" fmla="*/ 11 h 150"/>
                    <a:gd name="T14" fmla="*/ 140 w 148"/>
                    <a:gd name="T15" fmla="*/ 0 h 150"/>
                    <a:gd name="T16" fmla="*/ 9 w 148"/>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50">
                      <a:moveTo>
                        <a:pt x="9" y="0"/>
                      </a:moveTo>
                      <a:cubicBezTo>
                        <a:pt x="9" y="0"/>
                        <a:pt x="2" y="2"/>
                        <a:pt x="0" y="13"/>
                      </a:cubicBezTo>
                      <a:cubicBezTo>
                        <a:pt x="0" y="117"/>
                        <a:pt x="0" y="117"/>
                        <a:pt x="0" y="117"/>
                      </a:cubicBezTo>
                      <a:cubicBezTo>
                        <a:pt x="0" y="117"/>
                        <a:pt x="12" y="143"/>
                        <a:pt x="30" y="150"/>
                      </a:cubicBezTo>
                      <a:cubicBezTo>
                        <a:pt x="123" y="150"/>
                        <a:pt x="123" y="150"/>
                        <a:pt x="123" y="150"/>
                      </a:cubicBezTo>
                      <a:cubicBezTo>
                        <a:pt x="123" y="150"/>
                        <a:pt x="141" y="140"/>
                        <a:pt x="148" y="114"/>
                      </a:cubicBezTo>
                      <a:cubicBezTo>
                        <a:pt x="148" y="11"/>
                        <a:pt x="148" y="11"/>
                        <a:pt x="148" y="11"/>
                      </a:cubicBezTo>
                      <a:cubicBezTo>
                        <a:pt x="148" y="11"/>
                        <a:pt x="146" y="5"/>
                        <a:pt x="140" y="0"/>
                      </a:cubicBezTo>
                      <a:lnTo>
                        <a:pt x="9" y="0"/>
                      </a:lnTo>
                      <a:close/>
                    </a:path>
                  </a:pathLst>
                </a:custGeom>
                <a:solidFill>
                  <a:srgbClr val="3E465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80" name="Freeform 126"/>
                <p:cNvSpPr/>
                <p:nvPr/>
              </p:nvSpPr>
              <p:spPr bwMode="auto">
                <a:xfrm>
                  <a:off x="5419725" y="1325563"/>
                  <a:ext cx="628650" cy="638175"/>
                </a:xfrm>
                <a:custGeom>
                  <a:avLst/>
                  <a:gdLst>
                    <a:gd name="T0" fmla="*/ 9 w 148"/>
                    <a:gd name="T1" fmla="*/ 0 h 150"/>
                    <a:gd name="T2" fmla="*/ 0 w 148"/>
                    <a:gd name="T3" fmla="*/ 13 h 150"/>
                    <a:gd name="T4" fmla="*/ 0 w 148"/>
                    <a:gd name="T5" fmla="*/ 117 h 150"/>
                    <a:gd name="T6" fmla="*/ 30 w 148"/>
                    <a:gd name="T7" fmla="*/ 150 h 150"/>
                    <a:gd name="T8" fmla="*/ 123 w 148"/>
                    <a:gd name="T9" fmla="*/ 150 h 150"/>
                    <a:gd name="T10" fmla="*/ 148 w 148"/>
                    <a:gd name="T11" fmla="*/ 114 h 150"/>
                    <a:gd name="T12" fmla="*/ 148 w 148"/>
                    <a:gd name="T13" fmla="*/ 11 h 150"/>
                    <a:gd name="T14" fmla="*/ 140 w 148"/>
                    <a:gd name="T15" fmla="*/ 0 h 150"/>
                    <a:gd name="T16" fmla="*/ 9 w 148"/>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50">
                      <a:moveTo>
                        <a:pt x="9" y="0"/>
                      </a:moveTo>
                      <a:cubicBezTo>
                        <a:pt x="9" y="0"/>
                        <a:pt x="2" y="2"/>
                        <a:pt x="0" y="13"/>
                      </a:cubicBezTo>
                      <a:cubicBezTo>
                        <a:pt x="0" y="117"/>
                        <a:pt x="0" y="117"/>
                        <a:pt x="0" y="117"/>
                      </a:cubicBezTo>
                      <a:cubicBezTo>
                        <a:pt x="0" y="117"/>
                        <a:pt x="12" y="143"/>
                        <a:pt x="30" y="150"/>
                      </a:cubicBezTo>
                      <a:cubicBezTo>
                        <a:pt x="123" y="150"/>
                        <a:pt x="123" y="150"/>
                        <a:pt x="123" y="150"/>
                      </a:cubicBezTo>
                      <a:cubicBezTo>
                        <a:pt x="123" y="150"/>
                        <a:pt x="141" y="140"/>
                        <a:pt x="148" y="114"/>
                      </a:cubicBezTo>
                      <a:cubicBezTo>
                        <a:pt x="148" y="11"/>
                        <a:pt x="148" y="11"/>
                        <a:pt x="148" y="11"/>
                      </a:cubicBezTo>
                      <a:cubicBezTo>
                        <a:pt x="148" y="11"/>
                        <a:pt x="146" y="5"/>
                        <a:pt x="140" y="0"/>
                      </a:cubicBezTo>
                      <a:lnTo>
                        <a:pt x="9" y="0"/>
                      </a:lnTo>
                      <a:close/>
                    </a:path>
                  </a:pathLst>
                </a:custGeom>
                <a:noFill/>
                <a:ln w="33338" cap="rnd">
                  <a:solidFill>
                    <a:srgbClr val="3E4651"/>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015"/>
                </a:p>
              </p:txBody>
            </p:sp>
            <p:sp>
              <p:nvSpPr>
                <p:cNvPr id="81" name="Freeform 127"/>
                <p:cNvSpPr/>
                <p:nvPr/>
              </p:nvSpPr>
              <p:spPr bwMode="auto">
                <a:xfrm>
                  <a:off x="5992813" y="1312863"/>
                  <a:ext cx="327025" cy="514350"/>
                </a:xfrm>
                <a:custGeom>
                  <a:avLst/>
                  <a:gdLst>
                    <a:gd name="T0" fmla="*/ 6 w 77"/>
                    <a:gd name="T1" fmla="*/ 29 h 121"/>
                    <a:gd name="T2" fmla="*/ 60 w 77"/>
                    <a:gd name="T3" fmla="*/ 27 h 121"/>
                    <a:gd name="T4" fmla="*/ 57 w 77"/>
                    <a:gd name="T5" fmla="*/ 93 h 121"/>
                    <a:gd name="T6" fmla="*/ 0 w 77"/>
                    <a:gd name="T7" fmla="*/ 95 h 121"/>
                    <a:gd name="T8" fmla="*/ 9 w 77"/>
                    <a:gd name="T9" fmla="*/ 91 h 121"/>
                    <a:gd name="T10" fmla="*/ 59 w 77"/>
                    <a:gd name="T11" fmla="*/ 56 h 121"/>
                    <a:gd name="T12" fmla="*/ 36 w 77"/>
                    <a:gd name="T13" fmla="*/ 31 h 121"/>
                    <a:gd name="T14" fmla="*/ 5 w 77"/>
                    <a:gd name="T15" fmla="*/ 5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21">
                      <a:moveTo>
                        <a:pt x="6" y="29"/>
                      </a:moveTo>
                      <a:cubicBezTo>
                        <a:pt x="33" y="0"/>
                        <a:pt x="60" y="27"/>
                        <a:pt x="60" y="27"/>
                      </a:cubicBezTo>
                      <a:cubicBezTo>
                        <a:pt x="77" y="43"/>
                        <a:pt x="71" y="77"/>
                        <a:pt x="57" y="93"/>
                      </a:cubicBezTo>
                      <a:cubicBezTo>
                        <a:pt x="47" y="109"/>
                        <a:pt x="5" y="121"/>
                        <a:pt x="0" y="95"/>
                      </a:cubicBezTo>
                      <a:cubicBezTo>
                        <a:pt x="4" y="94"/>
                        <a:pt x="6" y="92"/>
                        <a:pt x="9" y="91"/>
                      </a:cubicBezTo>
                      <a:cubicBezTo>
                        <a:pt x="50" y="105"/>
                        <a:pt x="58" y="67"/>
                        <a:pt x="59" y="56"/>
                      </a:cubicBezTo>
                      <a:cubicBezTo>
                        <a:pt x="59" y="43"/>
                        <a:pt x="49" y="30"/>
                        <a:pt x="36" y="31"/>
                      </a:cubicBezTo>
                      <a:cubicBezTo>
                        <a:pt x="36" y="31"/>
                        <a:pt x="11" y="27"/>
                        <a:pt x="5" y="51"/>
                      </a:cubicBezTo>
                    </a:path>
                  </a:pathLst>
                </a:custGeom>
                <a:solidFill>
                  <a:srgbClr val="3E465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82" name="Freeform 128"/>
                <p:cNvSpPr/>
                <p:nvPr/>
              </p:nvSpPr>
              <p:spPr bwMode="auto">
                <a:xfrm>
                  <a:off x="5508625" y="908051"/>
                  <a:ext cx="123825" cy="344488"/>
                </a:xfrm>
                <a:custGeom>
                  <a:avLst/>
                  <a:gdLst>
                    <a:gd name="T0" fmla="*/ 12 w 29"/>
                    <a:gd name="T1" fmla="*/ 81 h 81"/>
                    <a:gd name="T2" fmla="*/ 9 w 29"/>
                    <a:gd name="T3" fmla="*/ 79 h 81"/>
                    <a:gd name="T4" fmla="*/ 2 w 29"/>
                    <a:gd name="T5" fmla="*/ 70 h 81"/>
                    <a:gd name="T6" fmla="*/ 0 w 29"/>
                    <a:gd name="T7" fmla="*/ 63 h 81"/>
                    <a:gd name="T8" fmla="*/ 0 w 29"/>
                    <a:gd name="T9" fmla="*/ 55 h 81"/>
                    <a:gd name="T10" fmla="*/ 3 w 29"/>
                    <a:gd name="T11" fmla="*/ 47 h 81"/>
                    <a:gd name="T12" fmla="*/ 5 w 29"/>
                    <a:gd name="T13" fmla="*/ 43 h 81"/>
                    <a:gd name="T14" fmla="*/ 7 w 29"/>
                    <a:gd name="T15" fmla="*/ 39 h 81"/>
                    <a:gd name="T16" fmla="*/ 17 w 29"/>
                    <a:gd name="T17" fmla="*/ 25 h 81"/>
                    <a:gd name="T18" fmla="*/ 22 w 29"/>
                    <a:gd name="T19" fmla="*/ 19 h 81"/>
                    <a:gd name="T20" fmla="*/ 24 w 29"/>
                    <a:gd name="T21" fmla="*/ 16 h 81"/>
                    <a:gd name="T22" fmla="*/ 25 w 29"/>
                    <a:gd name="T23" fmla="*/ 13 h 81"/>
                    <a:gd name="T24" fmla="*/ 26 w 29"/>
                    <a:gd name="T25" fmla="*/ 11 h 81"/>
                    <a:gd name="T26" fmla="*/ 27 w 29"/>
                    <a:gd name="T27" fmla="*/ 8 h 81"/>
                    <a:gd name="T28" fmla="*/ 28 w 29"/>
                    <a:gd name="T29" fmla="*/ 4 h 81"/>
                    <a:gd name="T30" fmla="*/ 29 w 29"/>
                    <a:gd name="T31" fmla="*/ 0 h 81"/>
                    <a:gd name="T32" fmla="*/ 29 w 29"/>
                    <a:gd name="T33" fmla="*/ 4 h 81"/>
                    <a:gd name="T34" fmla="*/ 29 w 29"/>
                    <a:gd name="T35" fmla="*/ 8 h 81"/>
                    <a:gd name="T36" fmla="*/ 28 w 29"/>
                    <a:gd name="T37" fmla="*/ 11 h 81"/>
                    <a:gd name="T38" fmla="*/ 27 w 29"/>
                    <a:gd name="T39" fmla="*/ 14 h 81"/>
                    <a:gd name="T40" fmla="*/ 26 w 29"/>
                    <a:gd name="T41" fmla="*/ 17 h 81"/>
                    <a:gd name="T42" fmla="*/ 24 w 29"/>
                    <a:gd name="T43" fmla="*/ 21 h 81"/>
                    <a:gd name="T44" fmla="*/ 20 w 29"/>
                    <a:gd name="T45" fmla="*/ 27 h 81"/>
                    <a:gd name="T46" fmla="*/ 15 w 29"/>
                    <a:gd name="T47" fmla="*/ 34 h 81"/>
                    <a:gd name="T48" fmla="*/ 10 w 29"/>
                    <a:gd name="T49" fmla="*/ 41 h 81"/>
                    <a:gd name="T50" fmla="*/ 8 w 29"/>
                    <a:gd name="T51" fmla="*/ 45 h 81"/>
                    <a:gd name="T52" fmla="*/ 6 w 29"/>
                    <a:gd name="T53" fmla="*/ 48 h 81"/>
                    <a:gd name="T54" fmla="*/ 4 w 29"/>
                    <a:gd name="T55" fmla="*/ 56 h 81"/>
                    <a:gd name="T56" fmla="*/ 3 w 29"/>
                    <a:gd name="T57" fmla="*/ 63 h 81"/>
                    <a:gd name="T58" fmla="*/ 4 w 29"/>
                    <a:gd name="T59" fmla="*/ 66 h 81"/>
                    <a:gd name="T60" fmla="*/ 4 w 29"/>
                    <a:gd name="T61" fmla="*/ 69 h 81"/>
                    <a:gd name="T62" fmla="*/ 9 w 29"/>
                    <a:gd name="T63" fmla="*/ 78 h 81"/>
                    <a:gd name="T64" fmla="*/ 12 w 29"/>
                    <a:gd name="T6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81">
                      <a:moveTo>
                        <a:pt x="12" y="81"/>
                      </a:moveTo>
                      <a:cubicBezTo>
                        <a:pt x="12" y="81"/>
                        <a:pt x="11" y="81"/>
                        <a:pt x="9" y="79"/>
                      </a:cubicBezTo>
                      <a:cubicBezTo>
                        <a:pt x="7" y="77"/>
                        <a:pt x="4" y="74"/>
                        <a:pt x="2" y="70"/>
                      </a:cubicBezTo>
                      <a:cubicBezTo>
                        <a:pt x="1" y="68"/>
                        <a:pt x="1" y="66"/>
                        <a:pt x="0" y="63"/>
                      </a:cubicBezTo>
                      <a:cubicBezTo>
                        <a:pt x="0" y="61"/>
                        <a:pt x="0" y="58"/>
                        <a:pt x="0" y="55"/>
                      </a:cubicBezTo>
                      <a:cubicBezTo>
                        <a:pt x="1" y="52"/>
                        <a:pt x="1" y="49"/>
                        <a:pt x="3" y="47"/>
                      </a:cubicBezTo>
                      <a:cubicBezTo>
                        <a:pt x="3" y="45"/>
                        <a:pt x="4" y="44"/>
                        <a:pt x="5" y="43"/>
                      </a:cubicBezTo>
                      <a:cubicBezTo>
                        <a:pt x="5" y="41"/>
                        <a:pt x="6" y="40"/>
                        <a:pt x="7" y="39"/>
                      </a:cubicBezTo>
                      <a:cubicBezTo>
                        <a:pt x="10" y="34"/>
                        <a:pt x="14" y="29"/>
                        <a:pt x="17" y="25"/>
                      </a:cubicBezTo>
                      <a:cubicBezTo>
                        <a:pt x="19" y="23"/>
                        <a:pt x="20" y="21"/>
                        <a:pt x="22" y="19"/>
                      </a:cubicBezTo>
                      <a:cubicBezTo>
                        <a:pt x="22" y="18"/>
                        <a:pt x="23" y="17"/>
                        <a:pt x="24" y="16"/>
                      </a:cubicBezTo>
                      <a:cubicBezTo>
                        <a:pt x="24" y="15"/>
                        <a:pt x="25" y="14"/>
                        <a:pt x="25" y="13"/>
                      </a:cubicBezTo>
                      <a:cubicBezTo>
                        <a:pt x="26" y="12"/>
                        <a:pt x="26" y="12"/>
                        <a:pt x="26" y="11"/>
                      </a:cubicBezTo>
                      <a:cubicBezTo>
                        <a:pt x="27" y="10"/>
                        <a:pt x="27" y="9"/>
                        <a:pt x="27" y="8"/>
                      </a:cubicBezTo>
                      <a:cubicBezTo>
                        <a:pt x="28" y="6"/>
                        <a:pt x="28" y="5"/>
                        <a:pt x="28" y="4"/>
                      </a:cubicBezTo>
                      <a:cubicBezTo>
                        <a:pt x="28" y="1"/>
                        <a:pt x="29" y="0"/>
                        <a:pt x="29" y="0"/>
                      </a:cubicBezTo>
                      <a:cubicBezTo>
                        <a:pt x="29" y="0"/>
                        <a:pt x="29" y="1"/>
                        <a:pt x="29" y="4"/>
                      </a:cubicBezTo>
                      <a:cubicBezTo>
                        <a:pt x="29" y="5"/>
                        <a:pt x="29" y="6"/>
                        <a:pt x="29" y="8"/>
                      </a:cubicBezTo>
                      <a:cubicBezTo>
                        <a:pt x="28" y="9"/>
                        <a:pt x="28" y="10"/>
                        <a:pt x="28" y="11"/>
                      </a:cubicBezTo>
                      <a:cubicBezTo>
                        <a:pt x="28" y="12"/>
                        <a:pt x="28" y="13"/>
                        <a:pt x="27" y="14"/>
                      </a:cubicBezTo>
                      <a:cubicBezTo>
                        <a:pt x="27" y="15"/>
                        <a:pt x="27" y="16"/>
                        <a:pt x="26" y="17"/>
                      </a:cubicBezTo>
                      <a:cubicBezTo>
                        <a:pt x="25" y="19"/>
                        <a:pt x="25" y="20"/>
                        <a:pt x="24" y="21"/>
                      </a:cubicBezTo>
                      <a:cubicBezTo>
                        <a:pt x="23" y="23"/>
                        <a:pt x="21" y="25"/>
                        <a:pt x="20" y="27"/>
                      </a:cubicBezTo>
                      <a:cubicBezTo>
                        <a:pt x="18" y="29"/>
                        <a:pt x="17" y="32"/>
                        <a:pt x="15" y="34"/>
                      </a:cubicBezTo>
                      <a:cubicBezTo>
                        <a:pt x="13" y="36"/>
                        <a:pt x="12" y="39"/>
                        <a:pt x="10" y="41"/>
                      </a:cubicBezTo>
                      <a:cubicBezTo>
                        <a:pt x="9" y="42"/>
                        <a:pt x="9" y="43"/>
                        <a:pt x="8" y="45"/>
                      </a:cubicBezTo>
                      <a:cubicBezTo>
                        <a:pt x="7" y="46"/>
                        <a:pt x="7" y="47"/>
                        <a:pt x="6" y="48"/>
                      </a:cubicBezTo>
                      <a:cubicBezTo>
                        <a:pt x="5" y="51"/>
                        <a:pt x="4" y="53"/>
                        <a:pt x="4" y="56"/>
                      </a:cubicBezTo>
                      <a:cubicBezTo>
                        <a:pt x="3" y="58"/>
                        <a:pt x="3" y="61"/>
                        <a:pt x="3" y="63"/>
                      </a:cubicBezTo>
                      <a:cubicBezTo>
                        <a:pt x="3" y="64"/>
                        <a:pt x="3" y="65"/>
                        <a:pt x="4" y="66"/>
                      </a:cubicBezTo>
                      <a:cubicBezTo>
                        <a:pt x="4" y="67"/>
                        <a:pt x="4" y="68"/>
                        <a:pt x="4" y="69"/>
                      </a:cubicBezTo>
                      <a:cubicBezTo>
                        <a:pt x="6" y="73"/>
                        <a:pt x="8" y="76"/>
                        <a:pt x="9" y="78"/>
                      </a:cubicBezTo>
                      <a:cubicBezTo>
                        <a:pt x="11" y="80"/>
                        <a:pt x="12" y="81"/>
                        <a:pt x="12" y="81"/>
                      </a:cubicBezTo>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83" name="Freeform 129"/>
                <p:cNvSpPr/>
                <p:nvPr/>
              </p:nvSpPr>
              <p:spPr bwMode="auto">
                <a:xfrm>
                  <a:off x="5670550" y="908051"/>
                  <a:ext cx="122238" cy="344488"/>
                </a:xfrm>
                <a:custGeom>
                  <a:avLst/>
                  <a:gdLst>
                    <a:gd name="T0" fmla="*/ 12 w 29"/>
                    <a:gd name="T1" fmla="*/ 81 h 81"/>
                    <a:gd name="T2" fmla="*/ 9 w 29"/>
                    <a:gd name="T3" fmla="*/ 79 h 81"/>
                    <a:gd name="T4" fmla="*/ 2 w 29"/>
                    <a:gd name="T5" fmla="*/ 70 h 81"/>
                    <a:gd name="T6" fmla="*/ 0 w 29"/>
                    <a:gd name="T7" fmla="*/ 63 h 81"/>
                    <a:gd name="T8" fmla="*/ 0 w 29"/>
                    <a:gd name="T9" fmla="*/ 55 h 81"/>
                    <a:gd name="T10" fmla="*/ 3 w 29"/>
                    <a:gd name="T11" fmla="*/ 47 h 81"/>
                    <a:gd name="T12" fmla="*/ 5 w 29"/>
                    <a:gd name="T13" fmla="*/ 43 h 81"/>
                    <a:gd name="T14" fmla="*/ 7 w 29"/>
                    <a:gd name="T15" fmla="*/ 39 h 81"/>
                    <a:gd name="T16" fmla="*/ 17 w 29"/>
                    <a:gd name="T17" fmla="*/ 25 h 81"/>
                    <a:gd name="T18" fmla="*/ 22 w 29"/>
                    <a:gd name="T19" fmla="*/ 19 h 81"/>
                    <a:gd name="T20" fmla="*/ 24 w 29"/>
                    <a:gd name="T21" fmla="*/ 16 h 81"/>
                    <a:gd name="T22" fmla="*/ 25 w 29"/>
                    <a:gd name="T23" fmla="*/ 13 h 81"/>
                    <a:gd name="T24" fmla="*/ 26 w 29"/>
                    <a:gd name="T25" fmla="*/ 11 h 81"/>
                    <a:gd name="T26" fmla="*/ 27 w 29"/>
                    <a:gd name="T27" fmla="*/ 8 h 81"/>
                    <a:gd name="T28" fmla="*/ 28 w 29"/>
                    <a:gd name="T29" fmla="*/ 4 h 81"/>
                    <a:gd name="T30" fmla="*/ 29 w 29"/>
                    <a:gd name="T31" fmla="*/ 0 h 81"/>
                    <a:gd name="T32" fmla="*/ 29 w 29"/>
                    <a:gd name="T33" fmla="*/ 4 h 81"/>
                    <a:gd name="T34" fmla="*/ 29 w 29"/>
                    <a:gd name="T35" fmla="*/ 8 h 81"/>
                    <a:gd name="T36" fmla="*/ 28 w 29"/>
                    <a:gd name="T37" fmla="*/ 11 h 81"/>
                    <a:gd name="T38" fmla="*/ 27 w 29"/>
                    <a:gd name="T39" fmla="*/ 14 h 81"/>
                    <a:gd name="T40" fmla="*/ 26 w 29"/>
                    <a:gd name="T41" fmla="*/ 17 h 81"/>
                    <a:gd name="T42" fmla="*/ 24 w 29"/>
                    <a:gd name="T43" fmla="*/ 21 h 81"/>
                    <a:gd name="T44" fmla="*/ 20 w 29"/>
                    <a:gd name="T45" fmla="*/ 27 h 81"/>
                    <a:gd name="T46" fmla="*/ 15 w 29"/>
                    <a:gd name="T47" fmla="*/ 34 h 81"/>
                    <a:gd name="T48" fmla="*/ 10 w 29"/>
                    <a:gd name="T49" fmla="*/ 41 h 81"/>
                    <a:gd name="T50" fmla="*/ 8 w 29"/>
                    <a:gd name="T51" fmla="*/ 45 h 81"/>
                    <a:gd name="T52" fmla="*/ 6 w 29"/>
                    <a:gd name="T53" fmla="*/ 48 h 81"/>
                    <a:gd name="T54" fmla="*/ 4 w 29"/>
                    <a:gd name="T55" fmla="*/ 56 h 81"/>
                    <a:gd name="T56" fmla="*/ 3 w 29"/>
                    <a:gd name="T57" fmla="*/ 63 h 81"/>
                    <a:gd name="T58" fmla="*/ 4 w 29"/>
                    <a:gd name="T59" fmla="*/ 66 h 81"/>
                    <a:gd name="T60" fmla="*/ 4 w 29"/>
                    <a:gd name="T61" fmla="*/ 69 h 81"/>
                    <a:gd name="T62" fmla="*/ 9 w 29"/>
                    <a:gd name="T63" fmla="*/ 78 h 81"/>
                    <a:gd name="T64" fmla="*/ 12 w 29"/>
                    <a:gd name="T6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81">
                      <a:moveTo>
                        <a:pt x="12" y="81"/>
                      </a:moveTo>
                      <a:cubicBezTo>
                        <a:pt x="12" y="81"/>
                        <a:pt x="11" y="81"/>
                        <a:pt x="9" y="79"/>
                      </a:cubicBezTo>
                      <a:cubicBezTo>
                        <a:pt x="7" y="77"/>
                        <a:pt x="4" y="74"/>
                        <a:pt x="2" y="70"/>
                      </a:cubicBezTo>
                      <a:cubicBezTo>
                        <a:pt x="1" y="68"/>
                        <a:pt x="1" y="66"/>
                        <a:pt x="0" y="63"/>
                      </a:cubicBezTo>
                      <a:cubicBezTo>
                        <a:pt x="0" y="61"/>
                        <a:pt x="0" y="58"/>
                        <a:pt x="0" y="55"/>
                      </a:cubicBezTo>
                      <a:cubicBezTo>
                        <a:pt x="1" y="52"/>
                        <a:pt x="1" y="49"/>
                        <a:pt x="3" y="47"/>
                      </a:cubicBezTo>
                      <a:cubicBezTo>
                        <a:pt x="3" y="45"/>
                        <a:pt x="4" y="44"/>
                        <a:pt x="5" y="43"/>
                      </a:cubicBezTo>
                      <a:cubicBezTo>
                        <a:pt x="5" y="41"/>
                        <a:pt x="6" y="40"/>
                        <a:pt x="7" y="39"/>
                      </a:cubicBezTo>
                      <a:cubicBezTo>
                        <a:pt x="10" y="34"/>
                        <a:pt x="14" y="29"/>
                        <a:pt x="17" y="25"/>
                      </a:cubicBezTo>
                      <a:cubicBezTo>
                        <a:pt x="19" y="23"/>
                        <a:pt x="20" y="21"/>
                        <a:pt x="22" y="19"/>
                      </a:cubicBezTo>
                      <a:cubicBezTo>
                        <a:pt x="23" y="18"/>
                        <a:pt x="23" y="17"/>
                        <a:pt x="24" y="16"/>
                      </a:cubicBezTo>
                      <a:cubicBezTo>
                        <a:pt x="24" y="15"/>
                        <a:pt x="25" y="14"/>
                        <a:pt x="25" y="13"/>
                      </a:cubicBezTo>
                      <a:cubicBezTo>
                        <a:pt x="26" y="12"/>
                        <a:pt x="26" y="12"/>
                        <a:pt x="26" y="11"/>
                      </a:cubicBezTo>
                      <a:cubicBezTo>
                        <a:pt x="27" y="10"/>
                        <a:pt x="27" y="9"/>
                        <a:pt x="27" y="8"/>
                      </a:cubicBezTo>
                      <a:cubicBezTo>
                        <a:pt x="28" y="6"/>
                        <a:pt x="28" y="5"/>
                        <a:pt x="28" y="4"/>
                      </a:cubicBezTo>
                      <a:cubicBezTo>
                        <a:pt x="28" y="1"/>
                        <a:pt x="29" y="0"/>
                        <a:pt x="29" y="0"/>
                      </a:cubicBezTo>
                      <a:cubicBezTo>
                        <a:pt x="29" y="0"/>
                        <a:pt x="29" y="1"/>
                        <a:pt x="29" y="4"/>
                      </a:cubicBezTo>
                      <a:cubicBezTo>
                        <a:pt x="29" y="5"/>
                        <a:pt x="29" y="6"/>
                        <a:pt x="29" y="8"/>
                      </a:cubicBezTo>
                      <a:cubicBezTo>
                        <a:pt x="29" y="9"/>
                        <a:pt x="28" y="10"/>
                        <a:pt x="28" y="11"/>
                      </a:cubicBezTo>
                      <a:cubicBezTo>
                        <a:pt x="28" y="12"/>
                        <a:pt x="28" y="13"/>
                        <a:pt x="27" y="14"/>
                      </a:cubicBezTo>
                      <a:cubicBezTo>
                        <a:pt x="27" y="15"/>
                        <a:pt x="27" y="16"/>
                        <a:pt x="26" y="17"/>
                      </a:cubicBezTo>
                      <a:cubicBezTo>
                        <a:pt x="25" y="19"/>
                        <a:pt x="25" y="20"/>
                        <a:pt x="24" y="21"/>
                      </a:cubicBezTo>
                      <a:cubicBezTo>
                        <a:pt x="23" y="23"/>
                        <a:pt x="21" y="25"/>
                        <a:pt x="20" y="27"/>
                      </a:cubicBezTo>
                      <a:cubicBezTo>
                        <a:pt x="18" y="29"/>
                        <a:pt x="17" y="32"/>
                        <a:pt x="15" y="34"/>
                      </a:cubicBezTo>
                      <a:cubicBezTo>
                        <a:pt x="13" y="36"/>
                        <a:pt x="12" y="39"/>
                        <a:pt x="10" y="41"/>
                      </a:cubicBezTo>
                      <a:cubicBezTo>
                        <a:pt x="9" y="42"/>
                        <a:pt x="9" y="43"/>
                        <a:pt x="8" y="45"/>
                      </a:cubicBezTo>
                      <a:cubicBezTo>
                        <a:pt x="7" y="46"/>
                        <a:pt x="7" y="47"/>
                        <a:pt x="6" y="48"/>
                      </a:cubicBezTo>
                      <a:cubicBezTo>
                        <a:pt x="5" y="51"/>
                        <a:pt x="4" y="53"/>
                        <a:pt x="4" y="56"/>
                      </a:cubicBezTo>
                      <a:cubicBezTo>
                        <a:pt x="3" y="58"/>
                        <a:pt x="3" y="61"/>
                        <a:pt x="3" y="63"/>
                      </a:cubicBezTo>
                      <a:cubicBezTo>
                        <a:pt x="3" y="64"/>
                        <a:pt x="3" y="65"/>
                        <a:pt x="4" y="66"/>
                      </a:cubicBezTo>
                      <a:cubicBezTo>
                        <a:pt x="4" y="67"/>
                        <a:pt x="4" y="68"/>
                        <a:pt x="4" y="69"/>
                      </a:cubicBezTo>
                      <a:cubicBezTo>
                        <a:pt x="6" y="73"/>
                        <a:pt x="8" y="76"/>
                        <a:pt x="9" y="78"/>
                      </a:cubicBezTo>
                      <a:cubicBezTo>
                        <a:pt x="11" y="80"/>
                        <a:pt x="12" y="81"/>
                        <a:pt x="12" y="81"/>
                      </a:cubicBezTo>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84" name="Freeform 130"/>
                <p:cNvSpPr/>
                <p:nvPr/>
              </p:nvSpPr>
              <p:spPr bwMode="auto">
                <a:xfrm>
                  <a:off x="5830888" y="908051"/>
                  <a:ext cx="123825" cy="344488"/>
                </a:xfrm>
                <a:custGeom>
                  <a:avLst/>
                  <a:gdLst>
                    <a:gd name="T0" fmla="*/ 12 w 29"/>
                    <a:gd name="T1" fmla="*/ 81 h 81"/>
                    <a:gd name="T2" fmla="*/ 9 w 29"/>
                    <a:gd name="T3" fmla="*/ 79 h 81"/>
                    <a:gd name="T4" fmla="*/ 2 w 29"/>
                    <a:gd name="T5" fmla="*/ 70 h 81"/>
                    <a:gd name="T6" fmla="*/ 0 w 29"/>
                    <a:gd name="T7" fmla="*/ 63 h 81"/>
                    <a:gd name="T8" fmla="*/ 0 w 29"/>
                    <a:gd name="T9" fmla="*/ 55 h 81"/>
                    <a:gd name="T10" fmla="*/ 3 w 29"/>
                    <a:gd name="T11" fmla="*/ 47 h 81"/>
                    <a:gd name="T12" fmla="*/ 5 w 29"/>
                    <a:gd name="T13" fmla="*/ 43 h 81"/>
                    <a:gd name="T14" fmla="*/ 7 w 29"/>
                    <a:gd name="T15" fmla="*/ 39 h 81"/>
                    <a:gd name="T16" fmla="*/ 17 w 29"/>
                    <a:gd name="T17" fmla="*/ 25 h 81"/>
                    <a:gd name="T18" fmla="*/ 22 w 29"/>
                    <a:gd name="T19" fmla="*/ 19 h 81"/>
                    <a:gd name="T20" fmla="*/ 24 w 29"/>
                    <a:gd name="T21" fmla="*/ 16 h 81"/>
                    <a:gd name="T22" fmla="*/ 25 w 29"/>
                    <a:gd name="T23" fmla="*/ 13 h 81"/>
                    <a:gd name="T24" fmla="*/ 26 w 29"/>
                    <a:gd name="T25" fmla="*/ 11 h 81"/>
                    <a:gd name="T26" fmla="*/ 27 w 29"/>
                    <a:gd name="T27" fmla="*/ 8 h 81"/>
                    <a:gd name="T28" fmla="*/ 28 w 29"/>
                    <a:gd name="T29" fmla="*/ 4 h 81"/>
                    <a:gd name="T30" fmla="*/ 29 w 29"/>
                    <a:gd name="T31" fmla="*/ 0 h 81"/>
                    <a:gd name="T32" fmla="*/ 29 w 29"/>
                    <a:gd name="T33" fmla="*/ 4 h 81"/>
                    <a:gd name="T34" fmla="*/ 29 w 29"/>
                    <a:gd name="T35" fmla="*/ 8 h 81"/>
                    <a:gd name="T36" fmla="*/ 28 w 29"/>
                    <a:gd name="T37" fmla="*/ 11 h 81"/>
                    <a:gd name="T38" fmla="*/ 27 w 29"/>
                    <a:gd name="T39" fmla="*/ 14 h 81"/>
                    <a:gd name="T40" fmla="*/ 26 w 29"/>
                    <a:gd name="T41" fmla="*/ 17 h 81"/>
                    <a:gd name="T42" fmla="*/ 24 w 29"/>
                    <a:gd name="T43" fmla="*/ 21 h 81"/>
                    <a:gd name="T44" fmla="*/ 20 w 29"/>
                    <a:gd name="T45" fmla="*/ 27 h 81"/>
                    <a:gd name="T46" fmla="*/ 15 w 29"/>
                    <a:gd name="T47" fmla="*/ 34 h 81"/>
                    <a:gd name="T48" fmla="*/ 10 w 29"/>
                    <a:gd name="T49" fmla="*/ 41 h 81"/>
                    <a:gd name="T50" fmla="*/ 8 w 29"/>
                    <a:gd name="T51" fmla="*/ 45 h 81"/>
                    <a:gd name="T52" fmla="*/ 6 w 29"/>
                    <a:gd name="T53" fmla="*/ 48 h 81"/>
                    <a:gd name="T54" fmla="*/ 4 w 29"/>
                    <a:gd name="T55" fmla="*/ 56 h 81"/>
                    <a:gd name="T56" fmla="*/ 3 w 29"/>
                    <a:gd name="T57" fmla="*/ 63 h 81"/>
                    <a:gd name="T58" fmla="*/ 4 w 29"/>
                    <a:gd name="T59" fmla="*/ 66 h 81"/>
                    <a:gd name="T60" fmla="*/ 5 w 29"/>
                    <a:gd name="T61" fmla="*/ 69 h 81"/>
                    <a:gd name="T62" fmla="*/ 9 w 29"/>
                    <a:gd name="T63" fmla="*/ 78 h 81"/>
                    <a:gd name="T64" fmla="*/ 12 w 29"/>
                    <a:gd name="T6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81">
                      <a:moveTo>
                        <a:pt x="12" y="81"/>
                      </a:moveTo>
                      <a:cubicBezTo>
                        <a:pt x="12" y="81"/>
                        <a:pt x="11" y="81"/>
                        <a:pt x="9" y="79"/>
                      </a:cubicBezTo>
                      <a:cubicBezTo>
                        <a:pt x="7" y="77"/>
                        <a:pt x="4" y="74"/>
                        <a:pt x="2" y="70"/>
                      </a:cubicBezTo>
                      <a:cubicBezTo>
                        <a:pt x="1" y="68"/>
                        <a:pt x="1" y="66"/>
                        <a:pt x="0" y="63"/>
                      </a:cubicBezTo>
                      <a:cubicBezTo>
                        <a:pt x="0" y="61"/>
                        <a:pt x="0" y="58"/>
                        <a:pt x="0" y="55"/>
                      </a:cubicBezTo>
                      <a:cubicBezTo>
                        <a:pt x="1" y="52"/>
                        <a:pt x="1" y="49"/>
                        <a:pt x="3" y="47"/>
                      </a:cubicBezTo>
                      <a:cubicBezTo>
                        <a:pt x="3" y="45"/>
                        <a:pt x="4" y="44"/>
                        <a:pt x="5" y="43"/>
                      </a:cubicBezTo>
                      <a:cubicBezTo>
                        <a:pt x="5" y="41"/>
                        <a:pt x="6" y="40"/>
                        <a:pt x="7" y="39"/>
                      </a:cubicBezTo>
                      <a:cubicBezTo>
                        <a:pt x="10" y="34"/>
                        <a:pt x="14" y="29"/>
                        <a:pt x="17" y="25"/>
                      </a:cubicBezTo>
                      <a:cubicBezTo>
                        <a:pt x="19" y="23"/>
                        <a:pt x="20" y="21"/>
                        <a:pt x="22" y="19"/>
                      </a:cubicBezTo>
                      <a:cubicBezTo>
                        <a:pt x="23" y="18"/>
                        <a:pt x="23" y="17"/>
                        <a:pt x="24" y="16"/>
                      </a:cubicBezTo>
                      <a:cubicBezTo>
                        <a:pt x="24" y="15"/>
                        <a:pt x="25" y="14"/>
                        <a:pt x="25" y="13"/>
                      </a:cubicBezTo>
                      <a:cubicBezTo>
                        <a:pt x="26" y="12"/>
                        <a:pt x="26" y="12"/>
                        <a:pt x="26" y="11"/>
                      </a:cubicBezTo>
                      <a:cubicBezTo>
                        <a:pt x="27" y="10"/>
                        <a:pt x="27" y="9"/>
                        <a:pt x="27" y="8"/>
                      </a:cubicBezTo>
                      <a:cubicBezTo>
                        <a:pt x="28" y="6"/>
                        <a:pt x="28" y="5"/>
                        <a:pt x="28" y="4"/>
                      </a:cubicBezTo>
                      <a:cubicBezTo>
                        <a:pt x="28" y="1"/>
                        <a:pt x="29" y="0"/>
                        <a:pt x="29" y="0"/>
                      </a:cubicBezTo>
                      <a:cubicBezTo>
                        <a:pt x="29" y="0"/>
                        <a:pt x="29" y="1"/>
                        <a:pt x="29" y="4"/>
                      </a:cubicBezTo>
                      <a:cubicBezTo>
                        <a:pt x="29" y="5"/>
                        <a:pt x="29" y="6"/>
                        <a:pt x="29" y="8"/>
                      </a:cubicBezTo>
                      <a:cubicBezTo>
                        <a:pt x="29" y="9"/>
                        <a:pt x="28" y="10"/>
                        <a:pt x="28" y="11"/>
                      </a:cubicBezTo>
                      <a:cubicBezTo>
                        <a:pt x="28" y="12"/>
                        <a:pt x="28" y="13"/>
                        <a:pt x="27" y="14"/>
                      </a:cubicBezTo>
                      <a:cubicBezTo>
                        <a:pt x="27" y="15"/>
                        <a:pt x="27" y="16"/>
                        <a:pt x="26" y="17"/>
                      </a:cubicBezTo>
                      <a:cubicBezTo>
                        <a:pt x="26" y="19"/>
                        <a:pt x="25" y="20"/>
                        <a:pt x="24" y="21"/>
                      </a:cubicBezTo>
                      <a:cubicBezTo>
                        <a:pt x="23" y="23"/>
                        <a:pt x="21" y="25"/>
                        <a:pt x="20" y="27"/>
                      </a:cubicBezTo>
                      <a:cubicBezTo>
                        <a:pt x="18" y="29"/>
                        <a:pt x="17" y="32"/>
                        <a:pt x="15" y="34"/>
                      </a:cubicBezTo>
                      <a:cubicBezTo>
                        <a:pt x="13" y="36"/>
                        <a:pt x="12" y="39"/>
                        <a:pt x="10" y="41"/>
                      </a:cubicBezTo>
                      <a:cubicBezTo>
                        <a:pt x="9" y="42"/>
                        <a:pt x="9" y="43"/>
                        <a:pt x="8" y="45"/>
                      </a:cubicBezTo>
                      <a:cubicBezTo>
                        <a:pt x="7" y="46"/>
                        <a:pt x="7" y="47"/>
                        <a:pt x="6" y="48"/>
                      </a:cubicBezTo>
                      <a:cubicBezTo>
                        <a:pt x="5" y="51"/>
                        <a:pt x="4" y="53"/>
                        <a:pt x="4" y="56"/>
                      </a:cubicBezTo>
                      <a:cubicBezTo>
                        <a:pt x="3" y="58"/>
                        <a:pt x="3" y="61"/>
                        <a:pt x="3" y="63"/>
                      </a:cubicBezTo>
                      <a:cubicBezTo>
                        <a:pt x="3" y="64"/>
                        <a:pt x="3" y="65"/>
                        <a:pt x="4" y="66"/>
                      </a:cubicBezTo>
                      <a:cubicBezTo>
                        <a:pt x="4" y="67"/>
                        <a:pt x="4" y="68"/>
                        <a:pt x="5" y="69"/>
                      </a:cubicBezTo>
                      <a:cubicBezTo>
                        <a:pt x="6" y="73"/>
                        <a:pt x="8" y="76"/>
                        <a:pt x="9" y="78"/>
                      </a:cubicBezTo>
                      <a:cubicBezTo>
                        <a:pt x="11" y="80"/>
                        <a:pt x="12" y="81"/>
                        <a:pt x="12" y="81"/>
                      </a:cubicBezTo>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sp>
            <p:nvSpPr>
              <p:cNvPr id="78" name="Freeform 9"/>
              <p:cNvSpPr/>
              <p:nvPr/>
            </p:nvSpPr>
            <p:spPr bwMode="auto">
              <a:xfrm flipH="1">
                <a:off x="8093519" y="717064"/>
                <a:ext cx="419018" cy="834119"/>
              </a:xfrm>
              <a:custGeom>
                <a:avLst/>
                <a:gdLst>
                  <a:gd name="T0" fmla="*/ 79 w 79"/>
                  <a:gd name="T1" fmla="*/ 0 h 158"/>
                  <a:gd name="T2" fmla="*/ 13 w 79"/>
                  <a:gd name="T3" fmla="*/ 0 h 158"/>
                  <a:gd name="T4" fmla="*/ 12 w 79"/>
                  <a:gd name="T5" fmla="*/ 0 h 158"/>
                  <a:gd name="T6" fmla="*/ 0 w 79"/>
                  <a:gd name="T7" fmla="*/ 17 h 158"/>
                  <a:gd name="T8" fmla="*/ 0 w 79"/>
                  <a:gd name="T9" fmla="*/ 17 h 158"/>
                  <a:gd name="T10" fmla="*/ 0 w 79"/>
                  <a:gd name="T11" fmla="*/ 121 h 158"/>
                  <a:gd name="T12" fmla="*/ 1 w 79"/>
                  <a:gd name="T13" fmla="*/ 123 h 158"/>
                  <a:gd name="T14" fmla="*/ 32 w 79"/>
                  <a:gd name="T15" fmla="*/ 157 h 158"/>
                  <a:gd name="T16" fmla="*/ 34 w 79"/>
                  <a:gd name="T17" fmla="*/ 158 h 158"/>
                  <a:gd name="T18" fmla="*/ 79 w 79"/>
                  <a:gd name="T19" fmla="*/ 158 h 158"/>
                  <a:gd name="T20" fmla="*/ 79 w 79"/>
                  <a:gd name="T2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58">
                    <a:moveTo>
                      <a:pt x="79" y="0"/>
                    </a:moveTo>
                    <a:cubicBezTo>
                      <a:pt x="13" y="0"/>
                      <a:pt x="13" y="0"/>
                      <a:pt x="13" y="0"/>
                    </a:cubicBezTo>
                    <a:cubicBezTo>
                      <a:pt x="12" y="0"/>
                      <a:pt x="12" y="0"/>
                      <a:pt x="12" y="0"/>
                    </a:cubicBezTo>
                    <a:cubicBezTo>
                      <a:pt x="12" y="1"/>
                      <a:pt x="2" y="3"/>
                      <a:pt x="0" y="17"/>
                    </a:cubicBezTo>
                    <a:cubicBezTo>
                      <a:pt x="0" y="17"/>
                      <a:pt x="0" y="17"/>
                      <a:pt x="0" y="17"/>
                    </a:cubicBezTo>
                    <a:cubicBezTo>
                      <a:pt x="0" y="121"/>
                      <a:pt x="0" y="121"/>
                      <a:pt x="0" y="121"/>
                    </a:cubicBezTo>
                    <a:cubicBezTo>
                      <a:pt x="0" y="122"/>
                      <a:pt x="0" y="122"/>
                      <a:pt x="1" y="123"/>
                    </a:cubicBezTo>
                    <a:cubicBezTo>
                      <a:pt x="1" y="124"/>
                      <a:pt x="13" y="150"/>
                      <a:pt x="32" y="157"/>
                    </a:cubicBezTo>
                    <a:cubicBezTo>
                      <a:pt x="33" y="158"/>
                      <a:pt x="33" y="158"/>
                      <a:pt x="34" y="158"/>
                    </a:cubicBezTo>
                    <a:cubicBezTo>
                      <a:pt x="79" y="158"/>
                      <a:pt x="79" y="158"/>
                      <a:pt x="79" y="158"/>
                    </a:cubicBezTo>
                    <a:cubicBezTo>
                      <a:pt x="79" y="0"/>
                      <a:pt x="79" y="0"/>
                      <a:pt x="79" y="0"/>
                    </a:cubicBezTo>
                  </a:path>
                </a:pathLst>
              </a:custGeom>
              <a:solidFill>
                <a:srgbClr val="E5E5E5">
                  <a:alpha val="10000"/>
                </a:srgbClr>
              </a:solidFill>
              <a:ln>
                <a:noFill/>
              </a:ln>
            </p:spPr>
            <p:txBody>
              <a:bodyPr vert="horz" wrap="square" lIns="68580" tIns="34290" rIns="68580" bIns="34290" numCol="1" anchor="t" anchorCtr="0" compatLnSpc="1"/>
              <a:lstStyle/>
              <a:p>
                <a:endParaRPr lang="zh-CN" altLang="en-US" sz="1015"/>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00"/>
                                        <p:tgtEl>
                                          <p:spTgt spid="2"/>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659880" y="0"/>
            <a:ext cx="2556510" cy="5144135"/>
          </a:xfrm>
          <a:prstGeom prst="rect">
            <a:avLst/>
          </a:prstGeom>
          <a:solidFill>
            <a:srgbClr val="87B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标题 1"/>
          <p:cNvSpPr>
            <a:spLocks noGrp="1"/>
          </p:cNvSpPr>
          <p:nvPr/>
        </p:nvSpPr>
        <p:spPr>
          <a:xfrm>
            <a:off x="1115695" y="134620"/>
            <a:ext cx="521779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sz="3000" b="1" dirty="0" smtClean="0">
                <a:latin typeface="微软雅黑" panose="020B0503020204020204" pitchFamily="34" charset="-122"/>
                <a:ea typeface="微软雅黑" panose="020B0503020204020204" pitchFamily="34" charset="-122"/>
              </a:rPr>
              <a:t>低温冷害（霜冻）</a:t>
            </a:r>
            <a:r>
              <a:rPr lang="en-US" altLang="zh-CN" sz="3000" b="1" dirty="0" smtClean="0">
                <a:latin typeface="微软雅黑" panose="020B0503020204020204" pitchFamily="34" charset="-122"/>
                <a:ea typeface="微软雅黑" panose="020B0503020204020204" pitchFamily="34" charset="-122"/>
              </a:rPr>
              <a:t>—— </a:t>
            </a:r>
            <a:r>
              <a:rPr lang="zh-CN" altLang="en-US" sz="3000" b="1" dirty="0" smtClean="0">
                <a:latin typeface="微软雅黑" panose="020B0503020204020204" pitchFamily="34" charset="-122"/>
                <a:ea typeface="微软雅黑" panose="020B0503020204020204" pitchFamily="34" charset="-122"/>
              </a:rPr>
              <a:t>茶叶</a:t>
            </a:r>
          </a:p>
        </p:txBody>
      </p:sp>
      <p:sp>
        <p:nvSpPr>
          <p:cNvPr id="9" name="矩形 5"/>
          <p:cNvSpPr>
            <a:spLocks noChangeArrowheads="1"/>
          </p:cNvSpPr>
          <p:nvPr/>
        </p:nvSpPr>
        <p:spPr bwMode="auto">
          <a:xfrm flipV="1">
            <a:off x="1115695" y="843915"/>
            <a:ext cx="4919345" cy="76200"/>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sp>
        <p:nvSpPr>
          <p:cNvPr id="3" name="文本框 2"/>
          <p:cNvSpPr txBox="1"/>
          <p:nvPr/>
        </p:nvSpPr>
        <p:spPr>
          <a:xfrm>
            <a:off x="323850" y="988060"/>
            <a:ext cx="6045835" cy="4037965"/>
          </a:xfrm>
          <a:prstGeom prst="rect">
            <a:avLst/>
          </a:prstGeom>
          <a:noFill/>
        </p:spPr>
        <p:txBody>
          <a:bodyPr wrap="square">
            <a:noAutofit/>
          </a:bodyPr>
          <a:lstStyle/>
          <a:p>
            <a:pPr marL="0" indent="0" algn="just" eaLnBrk="1" latinLnBrk="0" hangingPunct="1">
              <a:lnSpc>
                <a:spcPts val="2500"/>
              </a:lnSpc>
              <a:buFont typeface="Wingdings" panose="05000000000000000000" charset="0"/>
              <a:buNone/>
            </a:pPr>
            <a:r>
              <a:rPr lang="en-US" sz="1700" b="1" dirty="0">
                <a:solidFill>
                  <a:schemeClr val="tx1"/>
                </a:solidFill>
                <a:latin typeface="微软雅黑" panose="020B0503020204020204" pitchFamily="34" charset="-122"/>
                <a:ea typeface="微软雅黑" panose="020B0503020204020204" pitchFamily="34" charset="-122"/>
              </a:rPr>
              <a:t>      </a:t>
            </a:r>
            <a:r>
              <a:rPr lang="en-US" sz="1650" b="1" dirty="0">
                <a:solidFill>
                  <a:schemeClr val="tx1"/>
                </a:solidFill>
                <a:latin typeface="微软雅黑" panose="020B0503020204020204" pitchFamily="34" charset="-122"/>
                <a:ea typeface="微软雅黑" panose="020B0503020204020204" pitchFamily="34" charset="-122"/>
              </a:rPr>
              <a:t> </a:t>
            </a:r>
            <a:r>
              <a:rPr sz="1650" b="1" dirty="0" err="1">
                <a:solidFill>
                  <a:schemeClr val="tx1"/>
                </a:solidFill>
                <a:latin typeface="微软雅黑" panose="020B0503020204020204" pitchFamily="34" charset="-122"/>
                <a:ea typeface="微软雅黑" panose="020B0503020204020204" pitchFamily="34" charset="-122"/>
              </a:rPr>
              <a:t>茶区春季茶树芽叶生长期间，经常遭遇</a:t>
            </a:r>
            <a:r>
              <a:rPr sz="1650" b="1" dirty="0">
                <a:solidFill>
                  <a:schemeClr val="tx1"/>
                </a:solidFill>
                <a:latin typeface="微软雅黑" panose="020B0503020204020204" pitchFamily="34" charset="-122"/>
                <a:ea typeface="微软雅黑" panose="020B0503020204020204" pitchFamily="34" charset="-122"/>
              </a:rPr>
              <a:t> “</a:t>
            </a:r>
            <a:r>
              <a:rPr sz="1650" b="1" dirty="0" err="1">
                <a:solidFill>
                  <a:schemeClr val="tx1"/>
                </a:solidFill>
                <a:latin typeface="微软雅黑" panose="020B0503020204020204" pitchFamily="34" charset="-122"/>
                <a:ea typeface="微软雅黑" panose="020B0503020204020204" pitchFamily="34" charset="-122"/>
              </a:rPr>
              <a:t>倒春寒</a:t>
            </a:r>
            <a:r>
              <a:rPr sz="1650" b="1" dirty="0">
                <a:solidFill>
                  <a:schemeClr val="tx1"/>
                </a:solidFill>
                <a:latin typeface="微软雅黑" panose="020B0503020204020204" pitchFamily="34" charset="-122"/>
                <a:ea typeface="微软雅黑" panose="020B0503020204020204" pitchFamily="34" charset="-122"/>
              </a:rPr>
              <a:t>”，</a:t>
            </a:r>
            <a:r>
              <a:rPr sz="1650" b="1" dirty="0" err="1">
                <a:solidFill>
                  <a:schemeClr val="tx1"/>
                </a:solidFill>
                <a:latin typeface="微软雅黑" panose="020B0503020204020204" pitchFamily="34" charset="-122"/>
                <a:ea typeface="微软雅黑" panose="020B0503020204020204" pitchFamily="34" charset="-122"/>
              </a:rPr>
              <a:t>影响茶树芽叶生长</a:t>
            </a:r>
            <a:r>
              <a:rPr sz="1650" b="1" dirty="0">
                <a:solidFill>
                  <a:schemeClr val="tx1"/>
                </a:solidFill>
                <a:latin typeface="微软雅黑" panose="020B0503020204020204" pitchFamily="34" charset="-122"/>
                <a:ea typeface="微软雅黑" panose="020B0503020204020204" pitchFamily="34" charset="-122"/>
              </a:rPr>
              <a:t>。“</a:t>
            </a:r>
            <a:r>
              <a:rPr sz="1650" b="1" dirty="0" err="1">
                <a:solidFill>
                  <a:schemeClr val="tx1"/>
                </a:solidFill>
                <a:latin typeface="微软雅黑" panose="020B0503020204020204" pitchFamily="34" charset="-122"/>
                <a:ea typeface="微软雅黑" panose="020B0503020204020204" pitchFamily="34" charset="-122"/>
              </a:rPr>
              <a:t>倒春寒”对茶树生长的影响可分为低温冷害（霜冻</a:t>
            </a:r>
            <a:r>
              <a:rPr sz="1650" b="1" dirty="0">
                <a:solidFill>
                  <a:schemeClr val="tx1"/>
                </a:solidFill>
                <a:latin typeface="微软雅黑" panose="020B0503020204020204" pitchFamily="34" charset="-122"/>
                <a:ea typeface="微软雅黑" panose="020B0503020204020204" pitchFamily="34" charset="-122"/>
              </a:rPr>
              <a:t>）。</a:t>
            </a:r>
          </a:p>
          <a:p>
            <a:pPr marL="0" indent="0" algn="just" eaLnBrk="1" latinLnBrk="0" hangingPunct="1">
              <a:lnSpc>
                <a:spcPts val="2500"/>
              </a:lnSpc>
              <a:buFont typeface="Wingdings" panose="05000000000000000000" charset="0"/>
              <a:buNone/>
            </a:pPr>
            <a:r>
              <a:rPr lang="en-US" sz="1650" b="1" dirty="0">
                <a:solidFill>
                  <a:schemeClr val="tx1"/>
                </a:solidFill>
                <a:latin typeface="微软雅黑" panose="020B0503020204020204" pitchFamily="34" charset="-122"/>
                <a:ea typeface="微软雅黑" panose="020B0503020204020204" pitchFamily="34" charset="-122"/>
              </a:rPr>
              <a:t>       </a:t>
            </a:r>
            <a:r>
              <a:rPr sz="1650" b="1" dirty="0">
                <a:solidFill>
                  <a:schemeClr val="tx1"/>
                </a:solidFill>
                <a:latin typeface="微软雅黑" panose="020B0503020204020204" pitchFamily="34" charset="-122"/>
                <a:ea typeface="微软雅黑" panose="020B0503020204020204" pitchFamily="34" charset="-122"/>
              </a:rPr>
              <a:t>在气候变化的大背景下，春季气温波动幅度加大，２月中旬至４月上旬霜冻天气频繁出现。如，婺源近</a:t>
            </a:r>
            <a:r>
              <a:rPr sz="1650" b="1" dirty="0">
                <a:solidFill>
                  <a:srgbClr val="FF0000"/>
                </a:solidFill>
                <a:latin typeface="微软雅黑" panose="020B0503020204020204" pitchFamily="34" charset="-122"/>
                <a:ea typeface="微软雅黑" panose="020B0503020204020204" pitchFamily="34" charset="-122"/>
              </a:rPr>
              <a:t>10年中有６年在春茶期间出现霜冻灾害</a:t>
            </a:r>
            <a:r>
              <a:rPr sz="1650" b="1" dirty="0">
                <a:solidFill>
                  <a:schemeClr val="tx1"/>
                </a:solidFill>
                <a:latin typeface="微软雅黑" panose="020B0503020204020204" pitchFamily="34" charset="-122"/>
                <a:ea typeface="微软雅黑" panose="020B0503020204020204" pitchFamily="34" charset="-122"/>
              </a:rPr>
              <a:t>，给茶叶生产带来不利影响。</a:t>
            </a:r>
          </a:p>
          <a:p>
            <a:pPr marL="0" indent="0" algn="just" eaLnBrk="1" latinLnBrk="0" hangingPunct="1">
              <a:lnSpc>
                <a:spcPts val="2500"/>
              </a:lnSpc>
              <a:buFont typeface="Wingdings" panose="05000000000000000000" charset="0"/>
              <a:buNone/>
            </a:pPr>
            <a:r>
              <a:rPr lang="en-US" sz="1650" b="1" dirty="0">
                <a:solidFill>
                  <a:schemeClr val="tx1"/>
                </a:solidFill>
                <a:latin typeface="微软雅黑" panose="020B0503020204020204" pitchFamily="34" charset="-122"/>
                <a:ea typeface="微软雅黑" panose="020B0503020204020204" pitchFamily="34" charset="-122"/>
              </a:rPr>
              <a:t>       </a:t>
            </a:r>
            <a:r>
              <a:rPr sz="1650" b="1" dirty="0">
                <a:solidFill>
                  <a:schemeClr val="tx1"/>
                </a:solidFill>
                <a:latin typeface="微软雅黑" panose="020B0503020204020204" pitchFamily="34" charset="-122"/>
                <a:ea typeface="微软雅黑" panose="020B0503020204020204" pitchFamily="34" charset="-122"/>
              </a:rPr>
              <a:t>江西省北部</a:t>
            </a:r>
            <a:r>
              <a:rPr lang="en-US" sz="1650" b="1" dirty="0">
                <a:solidFill>
                  <a:schemeClr val="tx1"/>
                </a:solidFill>
                <a:latin typeface="微软雅黑" panose="020B0503020204020204" pitchFamily="34" charset="-122"/>
                <a:ea typeface="微软雅黑" panose="020B0503020204020204" pitchFamily="34" charset="-122"/>
              </a:rPr>
              <a:t>12</a:t>
            </a:r>
            <a:r>
              <a:rPr sz="1650" b="1" dirty="0">
                <a:solidFill>
                  <a:schemeClr val="tx1"/>
                </a:solidFill>
                <a:latin typeface="微软雅黑" panose="020B0503020204020204" pitchFamily="34" charset="-122"/>
                <a:ea typeface="微软雅黑" panose="020B0503020204020204" pitchFamily="34" charset="-122"/>
              </a:rPr>
              <a:t>个茶场</a:t>
            </a:r>
            <a:r>
              <a:rPr lang="en-US" sz="1650" b="1" dirty="0">
                <a:solidFill>
                  <a:schemeClr val="tx1"/>
                </a:solidFill>
                <a:latin typeface="微软雅黑" panose="020B0503020204020204" pitchFamily="34" charset="-122"/>
                <a:ea typeface="微软雅黑" panose="020B0503020204020204" pitchFamily="34" charset="-122"/>
              </a:rPr>
              <a:t>2018</a:t>
            </a:r>
            <a:r>
              <a:rPr sz="1650" b="1" dirty="0">
                <a:solidFill>
                  <a:schemeClr val="tx1"/>
                </a:solidFill>
                <a:latin typeface="微软雅黑" panose="020B0503020204020204" pitchFamily="34" charset="-122"/>
                <a:ea typeface="微软雅黑" panose="020B0503020204020204" pitchFamily="34" charset="-122"/>
              </a:rPr>
              <a:t>年４月</a:t>
            </a:r>
            <a:r>
              <a:rPr sz="1650" b="1" dirty="0" smtClean="0">
                <a:solidFill>
                  <a:schemeClr val="tx1"/>
                </a:solidFill>
                <a:latin typeface="微软雅黑" panose="020B0503020204020204" pitchFamily="34" charset="-122"/>
                <a:ea typeface="微软雅黑" panose="020B0503020204020204" pitchFamily="34" charset="-122"/>
              </a:rPr>
              <a:t>７</a:t>
            </a:r>
            <a:r>
              <a:rPr lang="en-US" altLang="zh-CN" sz="1650" b="1" dirty="0" smtClean="0">
                <a:solidFill>
                  <a:schemeClr val="tx1"/>
                </a:solidFill>
                <a:latin typeface="微软雅黑" panose="020B0503020204020204" pitchFamily="34" charset="-122"/>
                <a:ea typeface="微软雅黑" panose="020B0503020204020204" pitchFamily="34" charset="-122"/>
              </a:rPr>
              <a:t>-</a:t>
            </a:r>
            <a:r>
              <a:rPr sz="1650" b="1" dirty="0" smtClean="0">
                <a:solidFill>
                  <a:schemeClr val="tx1"/>
                </a:solidFill>
                <a:latin typeface="微软雅黑" panose="020B0503020204020204" pitchFamily="34" charset="-122"/>
                <a:ea typeface="微软雅黑" panose="020B0503020204020204" pitchFamily="34" charset="-122"/>
              </a:rPr>
              <a:t>９</a:t>
            </a:r>
            <a:r>
              <a:rPr sz="1650" b="1" dirty="0">
                <a:solidFill>
                  <a:schemeClr val="tx1"/>
                </a:solidFill>
                <a:latin typeface="微软雅黑" panose="020B0503020204020204" pitchFamily="34" charset="-122"/>
                <a:ea typeface="微软雅黑" panose="020B0503020204020204" pitchFamily="34" charset="-122"/>
              </a:rPr>
              <a:t>日春霜冻的灾情资料和同期气象观测资料，对春霜冻灾害县进行灾害定量评估和检验。结果表明：婺源、浮梁等江西省北部茶叶主产县达到轻—重度春霜冻气象灾害等级，轻度、中度、重度气象灾害等级的茶场减产率依次为10—30％、</a:t>
            </a:r>
            <a:r>
              <a:rPr lang="en-US" sz="1650" b="1" dirty="0">
                <a:solidFill>
                  <a:schemeClr val="tx1"/>
                </a:solidFill>
                <a:latin typeface="微软雅黑" panose="020B0503020204020204" pitchFamily="34" charset="-122"/>
                <a:ea typeface="微软雅黑" panose="020B0503020204020204" pitchFamily="34" charset="-122"/>
              </a:rPr>
              <a:t>30</a:t>
            </a:r>
            <a:r>
              <a:rPr sz="1650" b="1" dirty="0">
                <a:solidFill>
                  <a:schemeClr val="tx1"/>
                </a:solidFill>
                <a:latin typeface="微软雅黑" panose="020B0503020204020204" pitchFamily="34" charset="-122"/>
                <a:ea typeface="微软雅黑" panose="020B0503020204020204" pitchFamily="34" charset="-122"/>
              </a:rPr>
              <a:t>—</a:t>
            </a:r>
            <a:r>
              <a:rPr lang="en-US" sz="1650" b="1" dirty="0">
                <a:solidFill>
                  <a:schemeClr val="tx1"/>
                </a:solidFill>
                <a:latin typeface="微软雅黑" panose="020B0503020204020204" pitchFamily="34" charset="-122"/>
                <a:ea typeface="微软雅黑" panose="020B0503020204020204" pitchFamily="34" charset="-122"/>
              </a:rPr>
              <a:t>50</a:t>
            </a:r>
            <a:r>
              <a:rPr sz="1650" b="1" dirty="0">
                <a:solidFill>
                  <a:schemeClr val="tx1"/>
                </a:solidFill>
                <a:latin typeface="微软雅黑" panose="020B0503020204020204" pitchFamily="34" charset="-122"/>
                <a:ea typeface="微软雅黑" panose="020B0503020204020204" pitchFamily="34" charset="-122"/>
              </a:rPr>
              <a:t>％和</a:t>
            </a:r>
            <a:r>
              <a:rPr lang="en-US" sz="1650" b="1" dirty="0">
                <a:solidFill>
                  <a:schemeClr val="tx1"/>
                </a:solidFill>
                <a:latin typeface="微软雅黑" panose="020B0503020204020204" pitchFamily="34" charset="-122"/>
                <a:ea typeface="微软雅黑" panose="020B0503020204020204" pitchFamily="34" charset="-122"/>
              </a:rPr>
              <a:t>50</a:t>
            </a:r>
            <a:r>
              <a:rPr sz="1650" b="1" dirty="0">
                <a:solidFill>
                  <a:schemeClr val="tx1"/>
                </a:solidFill>
                <a:latin typeface="微软雅黑" panose="020B0503020204020204" pitchFamily="34" charset="-122"/>
                <a:ea typeface="微软雅黑" panose="020B0503020204020204" pitchFamily="34" charset="-122"/>
              </a:rPr>
              <a:t>％以上；此次春霜冻灾害过程造成婺源县春茶直接经济损失为</a:t>
            </a:r>
            <a:r>
              <a:rPr sz="1650" b="1" dirty="0">
                <a:solidFill>
                  <a:srgbClr val="FF0000"/>
                </a:solidFill>
                <a:latin typeface="微软雅黑" panose="020B0503020204020204" pitchFamily="34" charset="-122"/>
                <a:ea typeface="微软雅黑" panose="020B0503020204020204" pitchFamily="34" charset="-122"/>
              </a:rPr>
              <a:t>1.23亿元</a:t>
            </a:r>
            <a:r>
              <a:rPr sz="1650" b="1" dirty="0">
                <a:latin typeface="微软雅黑" panose="020B0503020204020204" pitchFamily="34" charset="-122"/>
                <a:ea typeface="微软雅黑" panose="020B0503020204020204" pitchFamily="34" charset="-122"/>
                <a:sym typeface="+mn-ea"/>
              </a:rPr>
              <a:t>。</a:t>
            </a:r>
            <a:endParaRPr lang="en-US" sz="1650" b="1" dirty="0">
              <a:solidFill>
                <a:schemeClr val="tx1"/>
              </a:solidFill>
              <a:latin typeface="微软雅黑" panose="020B0503020204020204" pitchFamily="34" charset="-122"/>
              <a:ea typeface="微软雅黑" panose="020B0503020204020204" pitchFamily="34" charset="-122"/>
            </a:endParaRPr>
          </a:p>
        </p:txBody>
      </p:sp>
      <p:pic>
        <p:nvPicPr>
          <p:cNvPr id="57" name="图片 56"/>
          <p:cNvPicPr>
            <a:picLocks noChangeAspect="1"/>
          </p:cNvPicPr>
          <p:nvPr/>
        </p:nvPicPr>
        <p:blipFill>
          <a:blip r:embed="rId3"/>
          <a:stretch>
            <a:fillRect/>
          </a:stretch>
        </p:blipFill>
        <p:spPr>
          <a:xfrm rot="206195" flipV="1">
            <a:off x="6750050" y="2808605"/>
            <a:ext cx="2540635" cy="2435860"/>
          </a:xfrm>
          <a:prstGeom prst="rect">
            <a:avLst/>
          </a:prstGeom>
        </p:spPr>
      </p:pic>
      <p:sp>
        <p:nvSpPr>
          <p:cNvPr id="2" name="椭圆 1"/>
          <p:cNvSpPr/>
          <p:nvPr/>
        </p:nvSpPr>
        <p:spPr>
          <a:xfrm rot="1500000">
            <a:off x="7199630" y="2901315"/>
            <a:ext cx="473075" cy="3956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p>
        </p:txBody>
      </p:sp>
      <p:sp>
        <p:nvSpPr>
          <p:cNvPr id="4" name="Freeform 11"/>
          <p:cNvSpPr/>
          <p:nvPr/>
        </p:nvSpPr>
        <p:spPr bwMode="auto">
          <a:xfrm rot="1020000">
            <a:off x="7218680" y="2901950"/>
            <a:ext cx="318135" cy="194310"/>
          </a:xfrm>
          <a:custGeom>
            <a:avLst/>
            <a:gdLst>
              <a:gd name="T0" fmla="*/ 374 w 2320"/>
              <a:gd name="T1" fmla="*/ 611 h 1237"/>
              <a:gd name="T2" fmla="*/ 846 w 2320"/>
              <a:gd name="T3" fmla="*/ 313 h 1237"/>
              <a:gd name="T4" fmla="*/ 1265 w 2320"/>
              <a:gd name="T5" fmla="*/ 14 h 1237"/>
              <a:gd name="T6" fmla="*/ 1597 w 2320"/>
              <a:gd name="T7" fmla="*/ 279 h 1237"/>
              <a:gd name="T8" fmla="*/ 2199 w 2320"/>
              <a:gd name="T9" fmla="*/ 554 h 1237"/>
              <a:gd name="T10" fmla="*/ 2051 w 2320"/>
              <a:gd name="T11" fmla="*/ 1014 h 1237"/>
              <a:gd name="T12" fmla="*/ 1780 w 2320"/>
              <a:gd name="T13" fmla="*/ 1054 h 1237"/>
              <a:gd name="T14" fmla="*/ 1303 w 2320"/>
              <a:gd name="T15" fmla="*/ 1237 h 1237"/>
              <a:gd name="T16" fmla="*/ 815 w 2320"/>
              <a:gd name="T17" fmla="*/ 1083 h 1237"/>
              <a:gd name="T18" fmla="*/ 200 w 2320"/>
              <a:gd name="T19" fmla="*/ 953 h 1237"/>
              <a:gd name="T20" fmla="*/ 374 w 2320"/>
              <a:gd name="T21" fmla="*/ 611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0" h="1237">
                <a:moveTo>
                  <a:pt x="374" y="611"/>
                </a:moveTo>
                <a:cubicBezTo>
                  <a:pt x="374" y="611"/>
                  <a:pt x="268" y="269"/>
                  <a:pt x="846" y="313"/>
                </a:cubicBezTo>
                <a:cubicBezTo>
                  <a:pt x="846" y="313"/>
                  <a:pt x="904" y="0"/>
                  <a:pt x="1265" y="14"/>
                </a:cubicBezTo>
                <a:cubicBezTo>
                  <a:pt x="1265" y="14"/>
                  <a:pt x="1592" y="24"/>
                  <a:pt x="1597" y="279"/>
                </a:cubicBezTo>
                <a:cubicBezTo>
                  <a:pt x="1597" y="279"/>
                  <a:pt x="2031" y="187"/>
                  <a:pt x="2199" y="554"/>
                </a:cubicBezTo>
                <a:cubicBezTo>
                  <a:pt x="2199" y="554"/>
                  <a:pt x="2320" y="869"/>
                  <a:pt x="2051" y="1014"/>
                </a:cubicBezTo>
                <a:cubicBezTo>
                  <a:pt x="2051" y="1014"/>
                  <a:pt x="1912" y="1085"/>
                  <a:pt x="1780" y="1054"/>
                </a:cubicBezTo>
                <a:cubicBezTo>
                  <a:pt x="1780" y="1054"/>
                  <a:pt x="1646" y="1225"/>
                  <a:pt x="1303" y="1237"/>
                </a:cubicBezTo>
                <a:cubicBezTo>
                  <a:pt x="1303" y="1237"/>
                  <a:pt x="972" y="1237"/>
                  <a:pt x="815" y="1083"/>
                </a:cubicBezTo>
                <a:cubicBezTo>
                  <a:pt x="815" y="1083"/>
                  <a:pt x="383" y="1184"/>
                  <a:pt x="200" y="953"/>
                </a:cubicBezTo>
                <a:cubicBezTo>
                  <a:pt x="200" y="953"/>
                  <a:pt x="0" y="685"/>
                  <a:pt x="374" y="611"/>
                </a:cubicBezTo>
                <a:close/>
              </a:path>
            </a:pathLst>
          </a:custGeom>
          <a:solidFill>
            <a:schemeClr val="bg1">
              <a:lumMod val="85000"/>
            </a:schemeClr>
          </a:solidFill>
          <a:ln>
            <a:noFill/>
          </a:ln>
        </p:spPr>
        <p:txBody>
          <a:bodyPr vert="horz" wrap="square" lIns="96430" tIns="48216" rIns="96430" bIns="48216" numCol="1" anchor="t" anchorCtr="0" compatLnSpc="1"/>
          <a:lstStyle/>
          <a:p>
            <a:pPr algn="just">
              <a:lnSpc>
                <a:spcPct val="120000"/>
              </a:lnSpc>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ppt_x"/>
                                          </p:val>
                                        </p:tav>
                                        <p:tav tm="100000">
                                          <p:val>
                                            <p:strVal val="#ppt_x"/>
                                          </p:val>
                                        </p:tav>
                                      </p:tavLst>
                                    </p:anim>
                                    <p:anim calcmode="lin" valueType="num">
                                      <p:cBhvr additive="base">
                                        <p:cTn id="8" dur="10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2CCEC"/>
        </a:solidFill>
        <a:effectLst/>
      </p:bgPr>
    </p:bg>
    <p:spTree>
      <p:nvGrpSpPr>
        <p:cNvPr id="1" name=""/>
        <p:cNvGrpSpPr/>
        <p:nvPr/>
      </p:nvGrpSpPr>
      <p:grpSpPr>
        <a:xfrm>
          <a:off x="0" y="0"/>
          <a:ext cx="0" cy="0"/>
          <a:chOff x="0" y="0"/>
          <a:chExt cx="0" cy="0"/>
        </a:xfrm>
      </p:grpSpPr>
      <p:sp>
        <p:nvSpPr>
          <p:cNvPr id="9" name="矩形 5"/>
          <p:cNvSpPr>
            <a:spLocks noChangeArrowheads="1"/>
          </p:cNvSpPr>
          <p:nvPr/>
        </p:nvSpPr>
        <p:spPr bwMode="auto">
          <a:xfrm>
            <a:off x="-116205" y="1648460"/>
            <a:ext cx="9264015" cy="919480"/>
          </a:xfrm>
          <a:prstGeom prst="rect">
            <a:avLst/>
          </a:prstGeom>
          <a:solidFill>
            <a:schemeClr val="tx2">
              <a:lumMod val="60000"/>
              <a:lumOff val="40000"/>
            </a:schemeClr>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11" name="矩形 4"/>
          <p:cNvSpPr>
            <a:spLocks noChangeArrowheads="1"/>
          </p:cNvSpPr>
          <p:nvPr/>
        </p:nvSpPr>
        <p:spPr bwMode="auto">
          <a:xfrm>
            <a:off x="4426585" y="1855470"/>
            <a:ext cx="4810760" cy="4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190" tIns="32095" rIns="64190" bIns="32095">
            <a:spAutoFit/>
          </a:bodyPr>
          <a:lstStyle/>
          <a:p>
            <a:pPr algn="l"/>
            <a:r>
              <a:rPr lang="zh-CN" altLang="zh-CN" sz="2800" b="1" dirty="0">
                <a:solidFill>
                  <a:schemeClr val="bg1"/>
                </a:solidFill>
                <a:latin typeface="微软雅黑" panose="020B0503020204020204" pitchFamily="34" charset="-122"/>
                <a:ea typeface="微软雅黑" panose="020B0503020204020204" pitchFamily="34" charset="-122"/>
              </a:rPr>
              <a:t>适应性措施</a:t>
            </a:r>
          </a:p>
        </p:txBody>
      </p:sp>
      <p:sp>
        <p:nvSpPr>
          <p:cNvPr id="3" name="矩形 2"/>
          <p:cNvSpPr/>
          <p:nvPr/>
        </p:nvSpPr>
        <p:spPr>
          <a:xfrm>
            <a:off x="-30480" y="-128905"/>
            <a:ext cx="9202420" cy="324485"/>
          </a:xfrm>
          <a:prstGeom prst="rect">
            <a:avLst/>
          </a:prstGeom>
          <a:solidFill>
            <a:srgbClr val="B2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p>
        </p:txBody>
      </p:sp>
      <p:sp>
        <p:nvSpPr>
          <p:cNvPr id="14" name="TextBox 3"/>
          <p:cNvSpPr>
            <a:spLocks noChangeArrowheads="1"/>
          </p:cNvSpPr>
          <p:nvPr/>
        </p:nvSpPr>
        <p:spPr bwMode="auto">
          <a:xfrm>
            <a:off x="922655" y="-1459865"/>
            <a:ext cx="2344420" cy="76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90" tIns="32095" rIns="64190" bIns="32095">
            <a:noAutofit/>
          </a:bodyPr>
          <a:lstStyle/>
          <a:p>
            <a:r>
              <a:rPr lang="en-US" altLang="zh-CN" sz="52200" dirty="0">
                <a:solidFill>
                  <a:schemeClr val="bg1"/>
                </a:solidFill>
                <a:latin typeface="Impact" panose="020B0806030902050204" pitchFamily="34" charset="0"/>
                <a:sym typeface="Impact" panose="020B0806030902050204" pitchFamily="34" charset="0"/>
              </a:rPr>
              <a:t>3</a:t>
            </a:r>
          </a:p>
        </p:txBody>
      </p:sp>
      <p:sp>
        <p:nvSpPr>
          <p:cNvPr id="2" name="文本框 1"/>
          <p:cNvSpPr txBox="1"/>
          <p:nvPr/>
        </p:nvSpPr>
        <p:spPr>
          <a:xfrm>
            <a:off x="4425950" y="843280"/>
            <a:ext cx="2626995" cy="706755"/>
          </a:xfrm>
          <a:prstGeom prst="rect">
            <a:avLst/>
          </a:prstGeom>
          <a:noFill/>
        </p:spPr>
        <p:txBody>
          <a:bodyPr wrap="square" rtlCol="0" anchor="t">
            <a:spAutoFit/>
          </a:bodyPr>
          <a:lstStyle/>
          <a:p>
            <a:pPr algn="r"/>
            <a:r>
              <a:rPr lang="en-US" altLang="zh-CN" sz="4000" dirty="0">
                <a:solidFill>
                  <a:schemeClr val="tx2">
                    <a:lumMod val="60000"/>
                    <a:lumOff val="40000"/>
                  </a:schemeClr>
                </a:solidFill>
                <a:latin typeface="Impact" panose="020B0806030902050204" pitchFamily="34" charset="0"/>
                <a:sym typeface="Impact" panose="020B0806030902050204" pitchFamily="34" charset="0"/>
              </a:rPr>
              <a:t>PART  THREE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206375"/>
            <a:ext cx="802259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气候变化的影响和预估</a:t>
            </a:r>
            <a:r>
              <a:rPr sz="2700" b="1" dirty="0" smtClean="0">
                <a:solidFill>
                  <a:srgbClr val="C0504D"/>
                </a:solidFill>
                <a:latin typeface="微软雅黑" panose="020B0503020204020204" pitchFamily="34" charset="-122"/>
                <a:ea typeface="微软雅黑" panose="020B0503020204020204" pitchFamily="34" charset="-122"/>
                <a:sym typeface="+mn-ea"/>
              </a:rPr>
              <a:t>——</a:t>
            </a:r>
            <a:r>
              <a:rPr sz="2700" b="1" dirty="0" smtClean="0">
                <a:solidFill>
                  <a:srgbClr val="C0504D"/>
                </a:solidFill>
                <a:latin typeface="微软雅黑" panose="020B0503020204020204" pitchFamily="34" charset="-122"/>
                <a:ea typeface="微软雅黑" panose="020B0503020204020204" pitchFamily="34" charset="-122"/>
              </a:rPr>
              <a:t>未来气候变化预估</a:t>
            </a:r>
          </a:p>
        </p:txBody>
      </p:sp>
      <p:sp>
        <p:nvSpPr>
          <p:cNvPr id="9" name="矩形 5"/>
          <p:cNvSpPr>
            <a:spLocks noChangeArrowheads="1"/>
          </p:cNvSpPr>
          <p:nvPr/>
        </p:nvSpPr>
        <p:spPr bwMode="auto">
          <a:xfrm flipV="1">
            <a:off x="-635" y="1046480"/>
            <a:ext cx="9148445" cy="7620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pic>
        <p:nvPicPr>
          <p:cNvPr id="17" name="图片 16"/>
          <p:cNvPicPr>
            <a:picLocks noChangeAspect="1"/>
          </p:cNvPicPr>
          <p:nvPr/>
        </p:nvPicPr>
        <p:blipFill>
          <a:blip r:embed="rId3"/>
          <a:stretch>
            <a:fillRect/>
          </a:stretch>
        </p:blipFill>
        <p:spPr>
          <a:xfrm>
            <a:off x="788035" y="1901825"/>
            <a:ext cx="2494915" cy="2361565"/>
          </a:xfrm>
          <a:prstGeom prst="rect">
            <a:avLst/>
          </a:prstGeom>
        </p:spPr>
      </p:pic>
      <p:sp>
        <p:nvSpPr>
          <p:cNvPr id="2" name="文本框 1"/>
          <p:cNvSpPr txBox="1"/>
          <p:nvPr/>
        </p:nvSpPr>
        <p:spPr>
          <a:xfrm>
            <a:off x="325304" y="1300757"/>
            <a:ext cx="3455670" cy="614045"/>
          </a:xfrm>
          <a:prstGeom prst="rect">
            <a:avLst/>
          </a:prstGeom>
          <a:noFill/>
        </p:spPr>
        <p:txBody>
          <a:bodyPr wrap="none" rtlCol="0">
            <a:spAutoFit/>
          </a:bodyPr>
          <a:lstStyle/>
          <a:p>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如何预估未来变化</a:t>
            </a:r>
          </a:p>
          <a:p>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模拟气候的工具</a:t>
            </a:r>
            <a:r>
              <a:rPr lang="en-US" altLang="zh-CN" sz="17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气候系统模式</a:t>
            </a:r>
          </a:p>
        </p:txBody>
      </p:sp>
      <p:sp>
        <p:nvSpPr>
          <p:cNvPr id="3" name="文本框 2"/>
          <p:cNvSpPr txBox="1"/>
          <p:nvPr/>
        </p:nvSpPr>
        <p:spPr>
          <a:xfrm>
            <a:off x="325120" y="4288790"/>
            <a:ext cx="3751580" cy="583565"/>
          </a:xfrm>
          <a:prstGeom prst="rect">
            <a:avLst/>
          </a:prstGeom>
          <a:noFill/>
        </p:spPr>
        <p:txBody>
          <a:bodyPr wrap="square" rtlCol="0">
            <a:spAutoFit/>
          </a:bodyPr>
          <a:lstStyle/>
          <a:p>
            <a:pPr algn="l">
              <a:buClrTx/>
              <a:buSzTx/>
              <a:buNone/>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精准地模拟多圈层变化：圈层分量更加完备分辨率更加精密物化过程更加真实</a:t>
            </a:r>
          </a:p>
        </p:txBody>
      </p:sp>
      <p:pic>
        <p:nvPicPr>
          <p:cNvPr id="20" name="图片 19"/>
          <p:cNvPicPr>
            <a:picLocks noChangeAspect="1"/>
          </p:cNvPicPr>
          <p:nvPr/>
        </p:nvPicPr>
        <p:blipFill>
          <a:blip r:embed="rId4"/>
          <a:stretch>
            <a:fillRect/>
          </a:stretch>
        </p:blipFill>
        <p:spPr>
          <a:xfrm>
            <a:off x="4337685" y="2092325"/>
            <a:ext cx="4720590" cy="2492375"/>
          </a:xfrm>
          <a:prstGeom prst="rect">
            <a:avLst/>
          </a:prstGeom>
        </p:spPr>
      </p:pic>
      <p:sp>
        <p:nvSpPr>
          <p:cNvPr id="21" name="文本框 20"/>
          <p:cNvSpPr txBox="1"/>
          <p:nvPr/>
        </p:nvSpPr>
        <p:spPr>
          <a:xfrm>
            <a:off x="5004688" y="1563439"/>
            <a:ext cx="3023870" cy="352425"/>
          </a:xfrm>
          <a:prstGeom prst="rect">
            <a:avLst/>
          </a:prstGeom>
          <a:noFill/>
        </p:spPr>
        <p:txBody>
          <a:bodyPr wrap="none" rtlCol="0">
            <a:spAutoFit/>
          </a:bodyPr>
          <a:lstStyle/>
          <a:p>
            <a:pPr algn="l" fontAlgn="base">
              <a:lnSpc>
                <a:spcPct val="100000"/>
              </a:lnSpc>
              <a:buClrTx/>
              <a:buSzTx/>
              <a:buFontTx/>
              <a:buNone/>
            </a:pP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预估未来的剧本</a:t>
            </a:r>
            <a:r>
              <a:rPr lang="en-US" altLang="zh-CN" sz="17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——排放情景</a:t>
            </a:r>
          </a:p>
        </p:txBody>
      </p:sp>
      <p:cxnSp>
        <p:nvCxnSpPr>
          <p:cNvPr id="132" name="Straight Connector 44"/>
          <p:cNvCxnSpPr/>
          <p:nvPr/>
        </p:nvCxnSpPr>
        <p:spPr>
          <a:xfrm flipH="1" flipV="1">
            <a:off x="4214495" y="1300480"/>
            <a:ext cx="1270" cy="3575685"/>
          </a:xfrm>
          <a:prstGeom prst="line">
            <a:avLst/>
          </a:prstGeom>
          <a:ln w="28575" cmpd="sng">
            <a:solidFill>
              <a:schemeClr val="accent1">
                <a:shade val="50000"/>
              </a:schemeClr>
            </a:solidFill>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down)">
                                      <p:cBhvr>
                                        <p:cTn id="7"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206375"/>
            <a:ext cx="802259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气候变化的影响和预估</a:t>
            </a:r>
            <a:r>
              <a:rPr sz="2700" b="1" dirty="0" smtClean="0">
                <a:solidFill>
                  <a:srgbClr val="C0504D"/>
                </a:solidFill>
                <a:latin typeface="微软雅黑" panose="020B0503020204020204" pitchFamily="34" charset="-122"/>
                <a:ea typeface="微软雅黑" panose="020B0503020204020204" pitchFamily="34" charset="-122"/>
                <a:sym typeface="+mn-ea"/>
              </a:rPr>
              <a:t>——</a:t>
            </a:r>
            <a:r>
              <a:rPr sz="2700" b="1" dirty="0" smtClean="0">
                <a:solidFill>
                  <a:srgbClr val="C0504D"/>
                </a:solidFill>
                <a:latin typeface="微软雅黑" panose="020B0503020204020204" pitchFamily="34" charset="-122"/>
                <a:ea typeface="微软雅黑" panose="020B0503020204020204" pitchFamily="34" charset="-122"/>
              </a:rPr>
              <a:t>未来气候变化预估</a:t>
            </a:r>
          </a:p>
        </p:txBody>
      </p:sp>
      <p:sp>
        <p:nvSpPr>
          <p:cNvPr id="9" name="矩形 5"/>
          <p:cNvSpPr>
            <a:spLocks noChangeArrowheads="1"/>
          </p:cNvSpPr>
          <p:nvPr/>
        </p:nvSpPr>
        <p:spPr bwMode="auto">
          <a:xfrm flipV="1">
            <a:off x="-635" y="1046480"/>
            <a:ext cx="9148445" cy="7620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2" name="文本框 1"/>
          <p:cNvSpPr txBox="1"/>
          <p:nvPr/>
        </p:nvSpPr>
        <p:spPr>
          <a:xfrm>
            <a:off x="972185" y="3651885"/>
            <a:ext cx="7158355" cy="1308735"/>
          </a:xfrm>
          <a:prstGeom prst="rect">
            <a:avLst/>
          </a:prstGeom>
          <a:noFill/>
        </p:spPr>
        <p:txBody>
          <a:bodyPr wrap="none" rtlCol="0">
            <a:noAutofit/>
          </a:bodyPr>
          <a:lstStyle/>
          <a:p>
            <a:pPr marL="285750" indent="-285750" algn="l" eaLnBrk="1" latinLnBrk="0" hangingPunct="1">
              <a:lnSpc>
                <a:spcPts val="2800"/>
              </a:lnSpc>
              <a:buFont typeface="Wingdings" panose="05000000000000000000" charset="0"/>
              <a:buChar char="n"/>
            </a:pPr>
            <a:r>
              <a:rPr lang="zh-CN" alt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近期（2021-2040年）全球温升将超过1.5℃；</a:t>
            </a:r>
          </a:p>
          <a:p>
            <a:pPr marL="285750" indent="-285750" algn="l" eaLnBrk="1" latinLnBrk="0" hangingPunct="1">
              <a:lnSpc>
                <a:spcPts val="2800"/>
              </a:lnSpc>
              <a:buFont typeface="Wingdings" panose="05000000000000000000" charset="0"/>
              <a:buChar char="n"/>
            </a:pPr>
            <a:r>
              <a:rPr lang="zh-CN" alt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中期（2041-2060年）在中等以上排放情景下全球温升将超过2℃；</a:t>
            </a:r>
          </a:p>
          <a:p>
            <a:pPr marL="285750" indent="-285750" algn="l" eaLnBrk="1" latinLnBrk="0" hangingPunct="1">
              <a:lnSpc>
                <a:spcPts val="2800"/>
              </a:lnSpc>
              <a:buFont typeface="Wingdings" panose="05000000000000000000" charset="0"/>
              <a:buChar char="n"/>
            </a:pPr>
            <a:r>
              <a:rPr lang="zh-CN" altLang="en-US"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在很低排放情景下，到21世纪末全球温升将回到1.5℃以下。</a:t>
            </a:r>
          </a:p>
        </p:txBody>
      </p:sp>
      <p:pic>
        <p:nvPicPr>
          <p:cNvPr id="8" name="Picture 3"/>
          <p:cNvPicPr>
            <a:picLocks noChangeAspect="1" noChangeArrowheads="1"/>
          </p:cNvPicPr>
          <p:nvPr/>
        </p:nvPicPr>
        <p:blipFill>
          <a:blip r:embed="rId3">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899795" y="1275080"/>
            <a:ext cx="7744460" cy="2326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206375"/>
            <a:ext cx="802259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气候变化的影响和预估</a:t>
            </a:r>
            <a:r>
              <a:rPr sz="2400" b="1" dirty="0" smtClean="0">
                <a:solidFill>
                  <a:srgbClr val="C0504D"/>
                </a:solidFill>
                <a:latin typeface="微软雅黑" panose="020B0503020204020204" pitchFamily="34" charset="-122"/>
                <a:ea typeface="微软雅黑" panose="020B0503020204020204" pitchFamily="34" charset="-122"/>
                <a:sym typeface="+mn-ea"/>
              </a:rPr>
              <a:t>——</a:t>
            </a:r>
            <a:r>
              <a:rPr sz="2400" b="1" dirty="0" smtClean="0">
                <a:solidFill>
                  <a:srgbClr val="C0504D"/>
                </a:solidFill>
                <a:latin typeface="微软雅黑" panose="020B0503020204020204" pitchFamily="34" charset="-122"/>
                <a:ea typeface="微软雅黑" panose="020B0503020204020204" pitchFamily="34" charset="-122"/>
              </a:rPr>
              <a:t>江西未来气候变化预估</a:t>
            </a:r>
          </a:p>
        </p:txBody>
      </p:sp>
      <p:sp>
        <p:nvSpPr>
          <p:cNvPr id="9" name="矩形 5"/>
          <p:cNvSpPr>
            <a:spLocks noChangeArrowheads="1"/>
          </p:cNvSpPr>
          <p:nvPr/>
        </p:nvSpPr>
        <p:spPr bwMode="auto">
          <a:xfrm flipV="1">
            <a:off x="-635" y="1046480"/>
            <a:ext cx="9148445" cy="7620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4" name="任意多边形 3"/>
          <p:cNvSpPr/>
          <p:nvPr/>
        </p:nvSpPr>
        <p:spPr>
          <a:xfrm>
            <a:off x="107315" y="1132205"/>
            <a:ext cx="8432800" cy="1938020"/>
          </a:xfrm>
          <a:custGeom>
            <a:avLst/>
            <a:gdLst>
              <a:gd name="connsiteX0" fmla="*/ 0 w 2943946"/>
              <a:gd name="connsiteY0" fmla="*/ 0 h 1270446"/>
              <a:gd name="connsiteX1" fmla="*/ 2943946 w 2943946"/>
              <a:gd name="connsiteY1" fmla="*/ 0 h 1270446"/>
              <a:gd name="connsiteX2" fmla="*/ 2943946 w 2943946"/>
              <a:gd name="connsiteY2" fmla="*/ 1270446 h 1270446"/>
              <a:gd name="connsiteX3" fmla="*/ 0 w 2943946"/>
              <a:gd name="connsiteY3" fmla="*/ 1270446 h 1270446"/>
              <a:gd name="connsiteX4" fmla="*/ 0 w 2943946"/>
              <a:gd name="connsiteY4" fmla="*/ 0 h 127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946" h="1270446">
                <a:moveTo>
                  <a:pt x="0" y="0"/>
                </a:moveTo>
                <a:lnTo>
                  <a:pt x="2943946" y="0"/>
                </a:lnTo>
                <a:lnTo>
                  <a:pt x="2943946" y="1270446"/>
                </a:lnTo>
                <a:lnTo>
                  <a:pt x="0" y="1270446"/>
                </a:lnTo>
                <a:lnTo>
                  <a:pt x="0" y="0"/>
                </a:lnTo>
                <a:close/>
              </a:path>
            </a:pathLst>
          </a:custGeom>
          <a:noFill/>
          <a:ln w="9525">
            <a:noFill/>
          </a:ln>
        </p:spPr>
        <p:txBody>
          <a:bodyPr wrap="square">
            <a:spAutoFit/>
          </a:bodyPr>
          <a:lstStyle/>
          <a:p>
            <a:pPr lvl="1" indent="457200" algn="just" eaLnBrk="1" latinLnBrk="0" hangingPunct="1">
              <a:lnSpc>
                <a:spcPts val="2400"/>
              </a:lnSpc>
            </a:pPr>
            <a:r>
              <a:rPr lang="zh-CN" altLang="en-US" sz="1800" b="1" dirty="0">
                <a:solidFill>
                  <a:srgbClr val="002D80"/>
                </a:solidFill>
                <a:latin typeface="微软雅黑" panose="020B0503020204020204" pitchFamily="34" charset="-122"/>
                <a:ea typeface="微软雅黑" panose="020B0503020204020204" pitchFamily="34" charset="-122"/>
                <a:cs typeface="微软雅黑" panose="020B0503020204020204" pitchFamily="34" charset="-122"/>
                <a:sym typeface="+mn-ea"/>
              </a:rPr>
              <a:t>气温变化预估：</a:t>
            </a:r>
            <a:r>
              <a:rPr lang="zh-CN" altLang="en-US" sz="1500" b="1" dirty="0" smtClean="0">
                <a:solidFill>
                  <a:srgbClr val="C0504D"/>
                </a:solidFill>
                <a:latin typeface="微软雅黑" panose="020B0503020204020204" pitchFamily="34" charset="-122"/>
                <a:ea typeface="微软雅黑" panose="020B0503020204020204" pitchFamily="34" charset="-122"/>
              </a:rPr>
              <a:t>江西省</a:t>
            </a:r>
            <a:r>
              <a:rPr lang="zh-CN" altLang="en-US" sz="1500" b="1" dirty="0">
                <a:solidFill>
                  <a:srgbClr val="C0504D"/>
                </a:solidFill>
                <a:latin typeface="微软雅黑" panose="020B0503020204020204" pitchFamily="34" charset="-122"/>
                <a:ea typeface="微软雅黑" panose="020B0503020204020204" pitchFamily="34" charset="-122"/>
              </a:rPr>
              <a:t>年平均气温在各情景下均呈增加趋势</a:t>
            </a:r>
            <a:r>
              <a:rPr lang="zh-CN" altLang="en-US" sz="1500" b="1" dirty="0">
                <a:solidFill>
                  <a:schemeClr val="tx1"/>
                </a:solidFill>
                <a:latin typeface="微软雅黑" panose="020B0503020204020204" pitchFamily="34" charset="-122"/>
                <a:ea typeface="微软雅黑" panose="020B0503020204020204" pitchFamily="34" charset="-122"/>
              </a:rPr>
              <a:t>，在近期（</a:t>
            </a:r>
            <a:r>
              <a:rPr lang="en-US" altLang="zh-CN" sz="1500" b="1" dirty="0">
                <a:solidFill>
                  <a:schemeClr val="tx1"/>
                </a:solidFill>
                <a:latin typeface="微软雅黑" panose="020B0503020204020204" pitchFamily="34" charset="-122"/>
                <a:ea typeface="微软雅黑" panose="020B0503020204020204" pitchFamily="34" charset="-122"/>
              </a:rPr>
              <a:t>2021-2040</a:t>
            </a:r>
            <a:r>
              <a:rPr lang="zh-CN" altLang="en-US" sz="1500" b="1" dirty="0">
                <a:solidFill>
                  <a:schemeClr val="tx1"/>
                </a:solidFill>
                <a:latin typeface="微软雅黑" panose="020B0503020204020204" pitchFamily="34" charset="-122"/>
                <a:ea typeface="微软雅黑" panose="020B0503020204020204" pitchFamily="34" charset="-122"/>
              </a:rPr>
              <a:t>年），</a:t>
            </a:r>
            <a:r>
              <a:rPr lang="zh-CN" altLang="en-US" sz="1500" b="1" dirty="0" smtClean="0">
                <a:solidFill>
                  <a:srgbClr val="C0504D"/>
                </a:solidFill>
                <a:latin typeface="微软雅黑" panose="020B0503020204020204" pitchFamily="34" charset="-122"/>
                <a:ea typeface="微软雅黑" panose="020B0503020204020204" pitchFamily="34" charset="-122"/>
              </a:rPr>
              <a:t>江西省年平均气温在各种辐射强迫情景下增幅基本相同</a:t>
            </a:r>
            <a:r>
              <a:rPr lang="zh-CN" altLang="en-US" sz="1500" b="1" dirty="0">
                <a:solidFill>
                  <a:schemeClr val="tx1"/>
                </a:solidFill>
                <a:latin typeface="微软雅黑" panose="020B0503020204020204" pitchFamily="34" charset="-122"/>
                <a:ea typeface="微软雅黑" panose="020B0503020204020204" pitchFamily="34" charset="-122"/>
              </a:rPr>
              <a:t>，均在</a:t>
            </a:r>
            <a:r>
              <a:rPr lang="zh-CN" altLang="en-US" sz="1500" b="1" dirty="0" smtClean="0">
                <a:solidFill>
                  <a:srgbClr val="C0504D"/>
                </a:solidFill>
                <a:latin typeface="微软雅黑" panose="020B0503020204020204" pitchFamily="34" charset="-122"/>
                <a:ea typeface="微软雅黑" panose="020B0503020204020204" pitchFamily="34" charset="-122"/>
              </a:rPr>
              <a:t>8.8%</a:t>
            </a:r>
            <a:r>
              <a:rPr lang="zh-CN" altLang="en-US" sz="1500" b="1" dirty="0">
                <a:solidFill>
                  <a:schemeClr val="tx1"/>
                </a:solidFill>
                <a:latin typeface="微软雅黑" panose="020B0503020204020204" pitchFamily="34" charset="-122"/>
                <a:ea typeface="微软雅黑" panose="020B0503020204020204" pitchFamily="34" charset="-122"/>
              </a:rPr>
              <a:t>左右，最大</a:t>
            </a:r>
            <a:r>
              <a:rPr lang="en-US" altLang="zh-CN" sz="1500" b="1" dirty="0">
                <a:solidFill>
                  <a:schemeClr val="tx1"/>
                </a:solidFill>
                <a:latin typeface="微软雅黑" panose="020B0503020204020204" pitchFamily="34" charset="-122"/>
                <a:ea typeface="微软雅黑" panose="020B0503020204020204" pitchFamily="34" charset="-122"/>
              </a:rPr>
              <a:t>RCP-8.5</a:t>
            </a:r>
            <a:r>
              <a:rPr lang="zh-CN" altLang="en-US" sz="1500" b="1" dirty="0">
                <a:solidFill>
                  <a:schemeClr val="tx1"/>
                </a:solidFill>
                <a:latin typeface="微软雅黑" panose="020B0503020204020204" pitchFamily="34" charset="-122"/>
                <a:ea typeface="微软雅黑" panose="020B0503020204020204" pitchFamily="34" charset="-122"/>
              </a:rPr>
              <a:t>情景下增幅</a:t>
            </a:r>
            <a:r>
              <a:rPr lang="en-US" altLang="zh-CN" sz="1500" b="1" dirty="0">
                <a:solidFill>
                  <a:schemeClr val="tx1"/>
                </a:solidFill>
                <a:latin typeface="微软雅黑" panose="020B0503020204020204" pitchFamily="34" charset="-122"/>
                <a:ea typeface="微软雅黑" panose="020B0503020204020204" pitchFamily="34" charset="-122"/>
              </a:rPr>
              <a:t>9.4%</a:t>
            </a:r>
            <a:r>
              <a:rPr lang="zh-CN" altLang="en-US" sz="1500" b="1" dirty="0">
                <a:solidFill>
                  <a:schemeClr val="tx1"/>
                </a:solidFill>
                <a:latin typeface="微软雅黑" panose="020B0503020204020204" pitchFamily="34" charset="-122"/>
                <a:ea typeface="微软雅黑" panose="020B0503020204020204" pitchFamily="34" charset="-122"/>
              </a:rPr>
              <a:t>；进入中期（</a:t>
            </a:r>
            <a:r>
              <a:rPr lang="en-US" altLang="zh-CN" sz="1500" b="1" dirty="0">
                <a:solidFill>
                  <a:schemeClr val="tx1"/>
                </a:solidFill>
                <a:latin typeface="微软雅黑" panose="020B0503020204020204" pitchFamily="34" charset="-122"/>
                <a:ea typeface="微软雅黑" panose="020B0503020204020204" pitchFamily="34" charset="-122"/>
              </a:rPr>
              <a:t>2041-2060</a:t>
            </a:r>
            <a:r>
              <a:rPr lang="zh-CN" altLang="en-US" sz="1500" b="1" dirty="0">
                <a:solidFill>
                  <a:schemeClr val="tx1"/>
                </a:solidFill>
                <a:latin typeface="微软雅黑" panose="020B0503020204020204" pitchFamily="34" charset="-122"/>
                <a:ea typeface="微软雅黑" panose="020B0503020204020204" pitchFamily="34" charset="-122"/>
              </a:rPr>
              <a:t>年）和末期（</a:t>
            </a:r>
            <a:r>
              <a:rPr lang="en-US" altLang="zh-CN" sz="1500" b="1" dirty="0">
                <a:solidFill>
                  <a:schemeClr val="tx1"/>
                </a:solidFill>
                <a:latin typeface="微软雅黑" panose="020B0503020204020204" pitchFamily="34" charset="-122"/>
                <a:ea typeface="微软雅黑" panose="020B0503020204020204" pitchFamily="34" charset="-122"/>
              </a:rPr>
              <a:t>2081-2099</a:t>
            </a:r>
            <a:r>
              <a:rPr lang="zh-CN" altLang="en-US" sz="1500" b="1" dirty="0">
                <a:solidFill>
                  <a:schemeClr val="tx1"/>
                </a:solidFill>
                <a:latin typeface="微软雅黑" panose="020B0503020204020204" pitchFamily="34" charset="-122"/>
                <a:ea typeface="微软雅黑" panose="020B0503020204020204" pitchFamily="34" charset="-122"/>
              </a:rPr>
              <a:t>年） ，低辐射强迫情景</a:t>
            </a:r>
            <a:r>
              <a:rPr lang="en-US" altLang="zh-CN" sz="1500" b="1" dirty="0">
                <a:solidFill>
                  <a:schemeClr val="tx1"/>
                </a:solidFill>
                <a:latin typeface="微软雅黑" panose="020B0503020204020204" pitchFamily="34" charset="-122"/>
                <a:ea typeface="微软雅黑" panose="020B0503020204020204" pitchFamily="34" charset="-122"/>
              </a:rPr>
              <a:t>RCP-2.6</a:t>
            </a:r>
            <a:r>
              <a:rPr lang="zh-CN" altLang="en-US" sz="1500" b="1" dirty="0">
                <a:solidFill>
                  <a:schemeClr val="tx1"/>
                </a:solidFill>
                <a:latin typeface="微软雅黑" panose="020B0503020204020204" pitchFamily="34" charset="-122"/>
                <a:ea typeface="微软雅黑" panose="020B0503020204020204" pitchFamily="34" charset="-122"/>
              </a:rPr>
              <a:t>下，江西省年平均气温基本持平甚至略有降低；中等辐射强迫情景</a:t>
            </a:r>
            <a:r>
              <a:rPr lang="en-US" altLang="zh-CN" sz="1500" b="1" dirty="0">
                <a:solidFill>
                  <a:schemeClr val="tx1"/>
                </a:solidFill>
                <a:latin typeface="微软雅黑" panose="020B0503020204020204" pitchFamily="34" charset="-122"/>
                <a:ea typeface="微软雅黑" panose="020B0503020204020204" pitchFamily="34" charset="-122"/>
              </a:rPr>
              <a:t>RCP-4.5</a:t>
            </a:r>
            <a:r>
              <a:rPr lang="zh-CN" altLang="en-US" sz="1500" b="1" dirty="0">
                <a:solidFill>
                  <a:schemeClr val="tx1"/>
                </a:solidFill>
                <a:latin typeface="微软雅黑" panose="020B0503020204020204" pitchFamily="34" charset="-122"/>
                <a:ea typeface="微软雅黑" panose="020B0503020204020204" pitchFamily="34" charset="-122"/>
              </a:rPr>
              <a:t>下，年平均气温在中期增幅放缓，在末期增幅也大幅度下降；</a:t>
            </a:r>
            <a:r>
              <a:rPr lang="zh-CN" altLang="en-US" sz="1500" b="1" dirty="0" smtClean="0">
                <a:solidFill>
                  <a:srgbClr val="C0504D"/>
                </a:solidFill>
                <a:latin typeface="微软雅黑" panose="020B0503020204020204" pitchFamily="34" charset="-122"/>
                <a:ea typeface="微软雅黑" panose="020B0503020204020204" pitchFamily="34" charset="-122"/>
              </a:rPr>
              <a:t>高辐射强迫情景RCP-8.5，年平均气温在中期和末期增幅依然在增加。</a:t>
            </a:r>
          </a:p>
        </p:txBody>
      </p:sp>
      <p:pic>
        <p:nvPicPr>
          <p:cNvPr id="7" name="图片 6" descr="t_cmip5_evalue_add_weight"/>
          <p:cNvPicPr/>
          <p:nvPr/>
        </p:nvPicPr>
        <p:blipFill rotWithShape="1">
          <a:blip r:embed="rId3">
            <a:clrChange>
              <a:clrFrom>
                <a:srgbClr val="FFFFFF">
                  <a:alpha val="100000"/>
                </a:srgbClr>
              </a:clrFrom>
              <a:clrTo>
                <a:srgbClr val="FFFFFF">
                  <a:alpha val="100000"/>
                  <a:alpha val="0"/>
                </a:srgbClr>
              </a:clrTo>
            </a:clrChange>
          </a:blip>
          <a:srcRect b="67666"/>
          <a:stretch>
            <a:fillRect/>
          </a:stretch>
        </p:blipFill>
        <p:spPr>
          <a:xfrm>
            <a:off x="4001770" y="2738120"/>
            <a:ext cx="3983355" cy="2178050"/>
          </a:xfrm>
          <a:prstGeom prst="rect">
            <a:avLst/>
          </a:prstGeom>
        </p:spPr>
      </p:pic>
      <p:sp>
        <p:nvSpPr>
          <p:cNvPr id="10" name="矩形 9"/>
          <p:cNvSpPr/>
          <p:nvPr/>
        </p:nvSpPr>
        <p:spPr>
          <a:xfrm>
            <a:off x="612140" y="3148330"/>
            <a:ext cx="3355340" cy="1553210"/>
          </a:xfrm>
          <a:prstGeom prst="rect">
            <a:avLst/>
          </a:prstGeom>
        </p:spPr>
        <p:txBody>
          <a:bodyPr wrap="square">
            <a:spAutoFit/>
          </a:bodyPr>
          <a:lstStyle/>
          <a:p>
            <a:pPr marL="0" indent="0" algn="just" eaLnBrk="1" latinLnBrk="0" hangingPunct="1">
              <a:lnSpc>
                <a:spcPts val="1900"/>
              </a:lnSpc>
            </a:pP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3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300" dirty="0">
                <a:latin typeface="微软雅黑" panose="020B0503020204020204" pitchFamily="34" charset="-122"/>
                <a:ea typeface="微软雅黑" panose="020B0503020204020204" pitchFamily="34" charset="-122"/>
                <a:cs typeface="微软雅黑" panose="020B0503020204020204" pitchFamily="34" charset="-122"/>
              </a:rPr>
              <a:t>黑色实线为</a:t>
            </a:r>
            <a:r>
              <a:rPr lang="en-US" altLang="zh-CN" sz="1300" dirty="0">
                <a:latin typeface="微软雅黑" panose="020B0503020204020204" pitchFamily="34" charset="-122"/>
                <a:ea typeface="微软雅黑" panose="020B0503020204020204" pitchFamily="34" charset="-122"/>
                <a:cs typeface="微软雅黑" panose="020B0503020204020204" pitchFamily="34" charset="-122"/>
              </a:rPr>
              <a:t>historical</a:t>
            </a:r>
            <a:r>
              <a:rPr lang="zh-CN" altLang="zh-CN" sz="1300" dirty="0">
                <a:latin typeface="微软雅黑" panose="020B0503020204020204" pitchFamily="34" charset="-122"/>
                <a:ea typeface="微软雅黑" panose="020B0503020204020204" pitchFamily="34" charset="-122"/>
                <a:cs typeface="微软雅黑" panose="020B0503020204020204" pitchFamily="34" charset="-122"/>
              </a:rPr>
              <a:t>试验模拟，绿、橙和红实线分别为</a:t>
            </a:r>
            <a:r>
              <a:rPr lang="en-US" altLang="zh-CN" sz="1300" dirty="0">
                <a:latin typeface="微软雅黑" panose="020B0503020204020204" pitchFamily="34" charset="-122"/>
                <a:ea typeface="微软雅黑" panose="020B0503020204020204" pitchFamily="34" charset="-122"/>
                <a:cs typeface="微软雅黑" panose="020B0503020204020204" pitchFamily="34" charset="-122"/>
              </a:rPr>
              <a:t>RCP-2.6</a:t>
            </a:r>
            <a:r>
              <a:rPr lang="zh-CN" altLang="zh-CN" sz="13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300" dirty="0">
                <a:latin typeface="微软雅黑" panose="020B0503020204020204" pitchFamily="34" charset="-122"/>
                <a:ea typeface="微软雅黑" panose="020B0503020204020204" pitchFamily="34" charset="-122"/>
                <a:cs typeface="微软雅黑" panose="020B0503020204020204" pitchFamily="34" charset="-122"/>
              </a:rPr>
              <a:t>RCP-4.5</a:t>
            </a:r>
            <a:r>
              <a:rPr lang="zh-CN" altLang="zh-CN" sz="1300" dirty="0">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1300" dirty="0">
                <a:latin typeface="微软雅黑" panose="020B0503020204020204" pitchFamily="34" charset="-122"/>
                <a:ea typeface="微软雅黑" panose="020B0503020204020204" pitchFamily="34" charset="-122"/>
                <a:cs typeface="微软雅黑" panose="020B0503020204020204" pitchFamily="34" charset="-122"/>
              </a:rPr>
              <a:t>RCP-8.5</a:t>
            </a:r>
            <a:r>
              <a:rPr lang="zh-CN" altLang="zh-CN" sz="1300" dirty="0">
                <a:latin typeface="微软雅黑" panose="020B0503020204020204" pitchFamily="34" charset="-122"/>
                <a:ea typeface="微软雅黑" panose="020B0503020204020204" pitchFamily="34" charset="-122"/>
                <a:cs typeface="微软雅黑" panose="020B0503020204020204" pitchFamily="34" charset="-122"/>
              </a:rPr>
              <a:t>排放情景下未来预估，对应颜色阴影为不同排放情景数据集中所有模式模拟的变化范围，黑色虚线为观测期</a:t>
            </a:r>
            <a:r>
              <a:rPr lang="en-US" altLang="zh-CN" sz="1300" dirty="0">
                <a:latin typeface="微软雅黑" panose="020B0503020204020204" pitchFamily="34" charset="-122"/>
                <a:ea typeface="微软雅黑" panose="020B0503020204020204" pitchFamily="34" charset="-122"/>
                <a:cs typeface="微软雅黑" panose="020B0503020204020204" pitchFamily="34" charset="-122"/>
              </a:rPr>
              <a:t>1950-2005</a:t>
            </a:r>
            <a:r>
              <a:rPr lang="zh-CN" altLang="zh-CN" sz="1300" dirty="0">
                <a:latin typeface="微软雅黑" panose="020B0503020204020204" pitchFamily="34" charset="-122"/>
                <a:ea typeface="微软雅黑" panose="020B0503020204020204" pitchFamily="34" charset="-122"/>
                <a:cs typeface="微软雅黑" panose="020B0503020204020204" pitchFamily="34" charset="-122"/>
              </a:rPr>
              <a:t>年平均值。</a:t>
            </a:r>
            <a:endParaRPr lang="zh-CN" altLang="en-US" sz="13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206375"/>
            <a:ext cx="802259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sz="3000" b="1" dirty="0" smtClean="0">
                <a:latin typeface="微软雅黑" panose="020B0503020204020204" pitchFamily="34" charset="-122"/>
                <a:ea typeface="微软雅黑" panose="020B0503020204020204" pitchFamily="34" charset="-122"/>
              </a:rPr>
              <a:t>1.</a:t>
            </a:r>
            <a:r>
              <a:rPr sz="3000" b="1" dirty="0" smtClean="0">
                <a:latin typeface="微软雅黑" panose="020B0503020204020204" pitchFamily="34" charset="-122"/>
                <a:ea typeface="微软雅黑" panose="020B0503020204020204" pitchFamily="34" charset="-122"/>
              </a:rPr>
              <a:t>调整水稻种植制度</a:t>
            </a:r>
            <a:endParaRPr sz="2400" b="1" dirty="0" smtClean="0">
              <a:solidFill>
                <a:srgbClr val="C0504D"/>
              </a:solidFill>
              <a:latin typeface="微软雅黑" panose="020B0503020204020204" pitchFamily="34" charset="-122"/>
              <a:ea typeface="微软雅黑" panose="020B0503020204020204" pitchFamily="34" charset="-122"/>
            </a:endParaRPr>
          </a:p>
        </p:txBody>
      </p:sp>
      <p:sp>
        <p:nvSpPr>
          <p:cNvPr id="3" name="矩形 5"/>
          <p:cNvSpPr>
            <a:spLocks noChangeArrowheads="1"/>
          </p:cNvSpPr>
          <p:nvPr/>
        </p:nvSpPr>
        <p:spPr bwMode="auto">
          <a:xfrm flipV="1">
            <a:off x="-635" y="1046480"/>
            <a:ext cx="9148445" cy="7620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
        <p:nvSpPr>
          <p:cNvPr id="61" name="Shape 497"/>
          <p:cNvSpPr/>
          <p:nvPr>
            <p:custDataLst>
              <p:tags r:id="rId2"/>
            </p:custDataLst>
          </p:nvPr>
        </p:nvSpPr>
        <p:spPr>
          <a:xfrm>
            <a:off x="6859905" y="1620520"/>
            <a:ext cx="2054860" cy="3082925"/>
          </a:xfrm>
          <a:custGeom>
            <a:avLst/>
            <a:gdLst>
              <a:gd name="adj" fmla="val 912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il" t="il" r="ir" b="ib"/>
            <a:pathLst>
              <a:path w="3486" h="4723">
                <a:moveTo>
                  <a:pt x="318" y="0"/>
                </a:moveTo>
                <a:lnTo>
                  <a:pt x="950" y="0"/>
                </a:lnTo>
                <a:lnTo>
                  <a:pt x="949" y="20"/>
                </a:lnTo>
                <a:cubicBezTo>
                  <a:pt x="949" y="458"/>
                  <a:pt x="1305" y="813"/>
                  <a:pt x="1743" y="813"/>
                </a:cubicBezTo>
                <a:cubicBezTo>
                  <a:pt x="2181" y="813"/>
                  <a:pt x="2537" y="458"/>
                  <a:pt x="2537" y="20"/>
                </a:cubicBezTo>
                <a:lnTo>
                  <a:pt x="2536" y="0"/>
                </a:lnTo>
                <a:lnTo>
                  <a:pt x="3168" y="0"/>
                </a:lnTo>
                <a:cubicBezTo>
                  <a:pt x="3344" y="0"/>
                  <a:pt x="3486" y="142"/>
                  <a:pt x="3486" y="318"/>
                </a:cubicBezTo>
                <a:lnTo>
                  <a:pt x="3486" y="4405"/>
                </a:lnTo>
                <a:cubicBezTo>
                  <a:pt x="3486" y="4581"/>
                  <a:pt x="3344" y="4723"/>
                  <a:pt x="3168" y="4723"/>
                </a:cubicBezTo>
                <a:lnTo>
                  <a:pt x="318" y="4723"/>
                </a:lnTo>
                <a:cubicBezTo>
                  <a:pt x="142" y="4723"/>
                  <a:pt x="0" y="4581"/>
                  <a:pt x="0" y="4405"/>
                </a:cubicBezTo>
                <a:lnTo>
                  <a:pt x="0" y="318"/>
                </a:lnTo>
                <a:cubicBezTo>
                  <a:pt x="0" y="142"/>
                  <a:pt x="142" y="0"/>
                  <a:pt x="318" y="0"/>
                </a:cubicBezTo>
                <a:close/>
              </a:path>
            </a:pathLst>
          </a:custGeom>
          <a:gradFill>
            <a:gsLst>
              <a:gs pos="0">
                <a:schemeClr val="accent2">
                  <a:lumMod val="90000"/>
                  <a:lumOff val="10000"/>
                  <a:alpha val="68000"/>
                </a:schemeClr>
              </a:gs>
              <a:gs pos="100000">
                <a:schemeClr val="accent2">
                  <a:alpha val="100000"/>
                </a:schemeClr>
              </a:gs>
            </a:gsLst>
            <a:lin ang="2700000" scaled="0"/>
          </a:gradFill>
          <a:ln w="12700">
            <a:miter lim="400000"/>
          </a:ln>
          <a:effectLst>
            <a:outerShdw blurRad="381000" dist="292100" dir="5400000" algn="t" rotWithShape="0">
              <a:schemeClr val="accent2">
                <a:lumMod val="75000"/>
                <a:alpha val="20000"/>
              </a:schemeClr>
            </a:outerShdw>
          </a:effectLst>
        </p:spPr>
        <p:txBody>
          <a:bodyPr wrap="square" lIns="57513" tIns="57513" rIns="57513" bIns="57513" anchor="ctr">
            <a:noAutofit/>
          </a:bodyPr>
          <a:lstStyle/>
          <a:p>
            <a:pPr lvl="0" algn="l">
              <a:buClrTx/>
              <a:buSzTx/>
              <a:buFontTx/>
            </a:pPr>
            <a:endParaRPr sz="2255" dirty="0">
              <a:solidFill>
                <a:schemeClr val="tx1"/>
              </a:solidFill>
              <a:latin typeface="+mj-lt"/>
              <a:ea typeface="微软雅黑" panose="020B0503020204020204" pitchFamily="34" charset="-122"/>
              <a:cs typeface="微软雅黑" panose="020B0503020204020204" pitchFamily="34" charset="-122"/>
              <a:sym typeface="+mn-ea"/>
            </a:endParaRPr>
          </a:p>
        </p:txBody>
      </p:sp>
      <p:sp>
        <p:nvSpPr>
          <p:cNvPr id="63" name="Shape 501"/>
          <p:cNvSpPr/>
          <p:nvPr>
            <p:custDataLst>
              <p:tags r:id="rId3"/>
            </p:custDataLst>
          </p:nvPr>
        </p:nvSpPr>
        <p:spPr>
          <a:xfrm>
            <a:off x="7501255" y="1250315"/>
            <a:ext cx="791210" cy="818515"/>
          </a:xfrm>
          <a:prstGeom prst="ellipse">
            <a:avLst/>
          </a:prstGeom>
          <a:gradFill>
            <a:gsLst>
              <a:gs pos="0">
                <a:schemeClr val="accent2">
                  <a:lumMod val="90000"/>
                  <a:lumOff val="10000"/>
                  <a:alpha val="68000"/>
                </a:schemeClr>
              </a:gs>
              <a:gs pos="100000">
                <a:schemeClr val="accent2">
                  <a:alpha val="100000"/>
                </a:schemeClr>
              </a:gs>
            </a:gsLst>
            <a:lin ang="2700000" scaled="0"/>
          </a:gradFill>
          <a:ln w="12700">
            <a:miter lim="400000"/>
          </a:ln>
          <a:effectLst>
            <a:innerShdw blurRad="317500" dist="50800" dir="16200000">
              <a:schemeClr val="accent2">
                <a:lumMod val="20000"/>
                <a:lumOff val="80000"/>
                <a:alpha val="30000"/>
              </a:schemeClr>
            </a:innerShdw>
          </a:effectLst>
        </p:spPr>
        <p:txBody>
          <a:bodyPr lIns="57513" tIns="57513" rIns="57513" bIns="57513" anchor="ctr">
            <a:noAutofit/>
          </a:bodyPr>
          <a:lstStyle/>
          <a:p>
            <a:pPr lvl="0" algn="l">
              <a:buClrTx/>
              <a:buSzTx/>
              <a:buFontTx/>
            </a:pPr>
            <a:endParaRPr sz="2255" dirty="0">
              <a:solidFill>
                <a:schemeClr val="tx1"/>
              </a:solidFill>
              <a:latin typeface="+mj-lt"/>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7" name="Shape 497"/>
          <p:cNvSpPr/>
          <p:nvPr>
            <p:custDataLst>
              <p:tags r:id="rId4"/>
            </p:custDataLst>
          </p:nvPr>
        </p:nvSpPr>
        <p:spPr>
          <a:xfrm>
            <a:off x="2484755" y="1620520"/>
            <a:ext cx="2008505" cy="2792095"/>
          </a:xfrm>
          <a:custGeom>
            <a:avLst/>
            <a:gdLst>
              <a:gd name="adj" fmla="val 912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il" t="il" r="ir" b="ib"/>
            <a:pathLst>
              <a:path w="3486" h="4723">
                <a:moveTo>
                  <a:pt x="318" y="0"/>
                </a:moveTo>
                <a:lnTo>
                  <a:pt x="950" y="0"/>
                </a:lnTo>
                <a:lnTo>
                  <a:pt x="949" y="20"/>
                </a:lnTo>
                <a:cubicBezTo>
                  <a:pt x="949" y="458"/>
                  <a:pt x="1305" y="813"/>
                  <a:pt x="1743" y="813"/>
                </a:cubicBezTo>
                <a:cubicBezTo>
                  <a:pt x="2181" y="813"/>
                  <a:pt x="2537" y="458"/>
                  <a:pt x="2537" y="20"/>
                </a:cubicBezTo>
                <a:lnTo>
                  <a:pt x="2536" y="0"/>
                </a:lnTo>
                <a:lnTo>
                  <a:pt x="3168" y="0"/>
                </a:lnTo>
                <a:cubicBezTo>
                  <a:pt x="3344" y="0"/>
                  <a:pt x="3486" y="142"/>
                  <a:pt x="3486" y="318"/>
                </a:cubicBezTo>
                <a:lnTo>
                  <a:pt x="3486" y="4405"/>
                </a:lnTo>
                <a:cubicBezTo>
                  <a:pt x="3486" y="4581"/>
                  <a:pt x="3344" y="4723"/>
                  <a:pt x="3168" y="4723"/>
                </a:cubicBezTo>
                <a:lnTo>
                  <a:pt x="318" y="4723"/>
                </a:lnTo>
                <a:cubicBezTo>
                  <a:pt x="142" y="4723"/>
                  <a:pt x="0" y="4581"/>
                  <a:pt x="0" y="4405"/>
                </a:cubicBezTo>
                <a:lnTo>
                  <a:pt x="0" y="318"/>
                </a:lnTo>
                <a:cubicBezTo>
                  <a:pt x="0" y="142"/>
                  <a:pt x="142" y="0"/>
                  <a:pt x="318" y="0"/>
                </a:cubicBezTo>
                <a:close/>
              </a:path>
            </a:pathLst>
          </a:custGeom>
          <a:gradFill>
            <a:gsLst>
              <a:gs pos="0">
                <a:schemeClr val="accent2">
                  <a:lumMod val="90000"/>
                  <a:lumOff val="10000"/>
                  <a:alpha val="100000"/>
                </a:schemeClr>
              </a:gs>
              <a:gs pos="100000">
                <a:schemeClr val="accent2">
                  <a:alpha val="100000"/>
                </a:schemeClr>
              </a:gs>
            </a:gsLst>
            <a:lin ang="2700000" scaled="0"/>
          </a:gradFill>
          <a:ln w="12700">
            <a:miter lim="400000"/>
          </a:ln>
          <a:effectLst>
            <a:outerShdw blurRad="381000" dist="292100" dir="5400000" algn="t" rotWithShape="0">
              <a:schemeClr val="accent2">
                <a:lumMod val="75000"/>
                <a:alpha val="20000"/>
              </a:schemeClr>
            </a:outerShdw>
          </a:effectLst>
        </p:spPr>
        <p:txBody>
          <a:bodyPr wrap="square" lIns="57513" tIns="57513" rIns="57513" bIns="57513" anchor="ctr">
            <a:noAutofit/>
          </a:bodyPr>
          <a:lstStyle/>
          <a:p>
            <a:pPr lvl="0" algn="l">
              <a:buClrTx/>
              <a:buSzTx/>
              <a:buFontTx/>
            </a:pPr>
            <a:endParaRPr sz="2255" dirty="0">
              <a:solidFill>
                <a:schemeClr val="tx1"/>
              </a:solidFill>
              <a:latin typeface="+mj-lt"/>
              <a:ea typeface="微软雅黑" panose="020B0503020204020204" pitchFamily="34" charset="-122"/>
              <a:cs typeface="微软雅黑" panose="020B0503020204020204" pitchFamily="34" charset="-122"/>
              <a:sym typeface="+mn-ea"/>
            </a:endParaRPr>
          </a:p>
        </p:txBody>
      </p:sp>
      <p:sp>
        <p:nvSpPr>
          <p:cNvPr id="68" name="Shape 497"/>
          <p:cNvSpPr/>
          <p:nvPr>
            <p:custDataLst>
              <p:tags r:id="rId5"/>
            </p:custDataLst>
          </p:nvPr>
        </p:nvSpPr>
        <p:spPr>
          <a:xfrm>
            <a:off x="2484755" y="1621155"/>
            <a:ext cx="2009140" cy="3082925"/>
          </a:xfrm>
          <a:custGeom>
            <a:avLst/>
            <a:gdLst>
              <a:gd name="adj" fmla="val 912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il" t="il" r="ir" b="ib"/>
            <a:pathLst>
              <a:path w="3486" h="4723">
                <a:moveTo>
                  <a:pt x="318" y="0"/>
                </a:moveTo>
                <a:lnTo>
                  <a:pt x="950" y="0"/>
                </a:lnTo>
                <a:lnTo>
                  <a:pt x="949" y="20"/>
                </a:lnTo>
                <a:cubicBezTo>
                  <a:pt x="949" y="458"/>
                  <a:pt x="1305" y="813"/>
                  <a:pt x="1743" y="813"/>
                </a:cubicBezTo>
                <a:cubicBezTo>
                  <a:pt x="2181" y="813"/>
                  <a:pt x="2537" y="458"/>
                  <a:pt x="2537" y="20"/>
                </a:cubicBezTo>
                <a:lnTo>
                  <a:pt x="2536" y="0"/>
                </a:lnTo>
                <a:lnTo>
                  <a:pt x="3168" y="0"/>
                </a:lnTo>
                <a:cubicBezTo>
                  <a:pt x="3344" y="0"/>
                  <a:pt x="3486" y="142"/>
                  <a:pt x="3486" y="318"/>
                </a:cubicBezTo>
                <a:lnTo>
                  <a:pt x="3486" y="4405"/>
                </a:lnTo>
                <a:cubicBezTo>
                  <a:pt x="3486" y="4581"/>
                  <a:pt x="3344" y="4723"/>
                  <a:pt x="3168" y="4723"/>
                </a:cubicBezTo>
                <a:lnTo>
                  <a:pt x="318" y="4723"/>
                </a:lnTo>
                <a:cubicBezTo>
                  <a:pt x="142" y="4723"/>
                  <a:pt x="0" y="4581"/>
                  <a:pt x="0" y="4405"/>
                </a:cubicBezTo>
                <a:lnTo>
                  <a:pt x="0" y="318"/>
                </a:lnTo>
                <a:cubicBezTo>
                  <a:pt x="0" y="142"/>
                  <a:pt x="142" y="0"/>
                  <a:pt x="318" y="0"/>
                </a:cubicBezTo>
                <a:close/>
              </a:path>
            </a:pathLst>
          </a:custGeom>
          <a:gradFill>
            <a:gsLst>
              <a:gs pos="0">
                <a:schemeClr val="accent2">
                  <a:lumMod val="90000"/>
                  <a:lumOff val="10000"/>
                  <a:alpha val="68000"/>
                </a:schemeClr>
              </a:gs>
              <a:gs pos="100000">
                <a:schemeClr val="accent2">
                  <a:alpha val="100000"/>
                </a:schemeClr>
              </a:gs>
            </a:gsLst>
            <a:lin ang="2700000" scaled="0"/>
          </a:gradFill>
          <a:ln w="12700">
            <a:miter lim="400000"/>
          </a:ln>
          <a:effectLst>
            <a:innerShdw blurRad="317500" dist="50800" dir="16200000">
              <a:schemeClr val="accent2">
                <a:lumMod val="20000"/>
                <a:lumOff val="80000"/>
                <a:alpha val="30000"/>
              </a:schemeClr>
            </a:innerShdw>
          </a:effectLst>
        </p:spPr>
        <p:txBody>
          <a:bodyPr wrap="square" lIns="57513" tIns="57513" rIns="57513" bIns="57513" anchor="ctr">
            <a:noAutofit/>
          </a:bodyPr>
          <a:lstStyle/>
          <a:p>
            <a:pPr lvl="0" algn="l">
              <a:buClrTx/>
              <a:buSzTx/>
              <a:buFontTx/>
            </a:pPr>
            <a:endParaRPr sz="2255" dirty="0">
              <a:solidFill>
                <a:schemeClr val="tx1"/>
              </a:solidFill>
              <a:latin typeface="+mj-lt"/>
              <a:ea typeface="微软雅黑" panose="020B0503020204020204" pitchFamily="34" charset="-122"/>
              <a:cs typeface="微软雅黑" panose="020B0503020204020204" pitchFamily="34" charset="-122"/>
              <a:sym typeface="+mn-ea"/>
            </a:endParaRPr>
          </a:p>
        </p:txBody>
      </p:sp>
      <p:sp>
        <p:nvSpPr>
          <p:cNvPr id="69" name="Shape 501"/>
          <p:cNvSpPr/>
          <p:nvPr>
            <p:custDataLst>
              <p:tags r:id="rId6"/>
            </p:custDataLst>
          </p:nvPr>
        </p:nvSpPr>
        <p:spPr>
          <a:xfrm>
            <a:off x="3107690" y="1241425"/>
            <a:ext cx="763270" cy="783590"/>
          </a:xfrm>
          <a:prstGeom prst="ellipse">
            <a:avLst/>
          </a:prstGeom>
          <a:gradFill>
            <a:gsLst>
              <a:gs pos="0">
                <a:schemeClr val="accent2">
                  <a:lumMod val="90000"/>
                  <a:lumOff val="10000"/>
                  <a:alpha val="68000"/>
                </a:schemeClr>
              </a:gs>
              <a:gs pos="100000">
                <a:schemeClr val="accent2">
                  <a:alpha val="100000"/>
                </a:schemeClr>
              </a:gs>
            </a:gsLst>
            <a:lin ang="2700000" scaled="0"/>
          </a:gradFill>
          <a:ln w="12700">
            <a:miter lim="400000"/>
          </a:ln>
          <a:effectLst>
            <a:innerShdw blurRad="317500" dist="50800" dir="16200000">
              <a:schemeClr val="accent2">
                <a:lumMod val="20000"/>
                <a:lumOff val="80000"/>
                <a:alpha val="30000"/>
              </a:schemeClr>
            </a:innerShdw>
          </a:effectLst>
        </p:spPr>
        <p:txBody>
          <a:bodyPr lIns="57513" tIns="57513" rIns="57513" bIns="57513" anchor="ctr">
            <a:noAutofit/>
          </a:bodyPr>
          <a:lstStyle/>
          <a:p>
            <a:pPr lvl="0" algn="l">
              <a:buClrTx/>
              <a:buSzTx/>
              <a:buFontTx/>
            </a:pPr>
            <a:endParaRPr sz="2255" dirty="0">
              <a:solidFill>
                <a:schemeClr val="tx1"/>
              </a:solidFill>
              <a:latin typeface="+mj-lt"/>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3" name="Shape 497"/>
          <p:cNvSpPr/>
          <p:nvPr>
            <p:custDataLst>
              <p:tags r:id="rId7"/>
            </p:custDataLst>
          </p:nvPr>
        </p:nvSpPr>
        <p:spPr>
          <a:xfrm>
            <a:off x="4651375" y="1620520"/>
            <a:ext cx="2008505" cy="2792095"/>
          </a:xfrm>
          <a:custGeom>
            <a:avLst/>
            <a:gdLst>
              <a:gd name="adj" fmla="val 912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il" t="il" r="ir" b="ib"/>
            <a:pathLst>
              <a:path w="3486" h="4723">
                <a:moveTo>
                  <a:pt x="318" y="0"/>
                </a:moveTo>
                <a:lnTo>
                  <a:pt x="950" y="0"/>
                </a:lnTo>
                <a:lnTo>
                  <a:pt x="949" y="20"/>
                </a:lnTo>
                <a:cubicBezTo>
                  <a:pt x="949" y="458"/>
                  <a:pt x="1305" y="813"/>
                  <a:pt x="1743" y="813"/>
                </a:cubicBezTo>
                <a:cubicBezTo>
                  <a:pt x="2181" y="813"/>
                  <a:pt x="2537" y="458"/>
                  <a:pt x="2537" y="20"/>
                </a:cubicBezTo>
                <a:lnTo>
                  <a:pt x="2536" y="0"/>
                </a:lnTo>
                <a:lnTo>
                  <a:pt x="3168" y="0"/>
                </a:lnTo>
                <a:cubicBezTo>
                  <a:pt x="3344" y="0"/>
                  <a:pt x="3486" y="142"/>
                  <a:pt x="3486" y="318"/>
                </a:cubicBezTo>
                <a:lnTo>
                  <a:pt x="3486" y="4405"/>
                </a:lnTo>
                <a:cubicBezTo>
                  <a:pt x="3486" y="4581"/>
                  <a:pt x="3344" y="4723"/>
                  <a:pt x="3168" y="4723"/>
                </a:cubicBezTo>
                <a:lnTo>
                  <a:pt x="318" y="4723"/>
                </a:lnTo>
                <a:cubicBezTo>
                  <a:pt x="142" y="4723"/>
                  <a:pt x="0" y="4581"/>
                  <a:pt x="0" y="4405"/>
                </a:cubicBezTo>
                <a:lnTo>
                  <a:pt x="0" y="318"/>
                </a:lnTo>
                <a:cubicBezTo>
                  <a:pt x="0" y="142"/>
                  <a:pt x="142" y="0"/>
                  <a:pt x="318" y="0"/>
                </a:cubicBezTo>
                <a:close/>
              </a:path>
            </a:pathLst>
          </a:custGeom>
          <a:gradFill>
            <a:gsLst>
              <a:gs pos="0">
                <a:schemeClr val="accent1">
                  <a:lumMod val="80000"/>
                  <a:lumOff val="20000"/>
                  <a:alpha val="100000"/>
                </a:schemeClr>
              </a:gs>
              <a:gs pos="100000">
                <a:schemeClr val="accent1">
                  <a:alpha val="100000"/>
                </a:schemeClr>
              </a:gs>
            </a:gsLst>
            <a:lin ang="2700000" scaled="0"/>
          </a:gradFill>
          <a:ln w="12700">
            <a:miter lim="400000"/>
          </a:ln>
          <a:effectLst>
            <a:outerShdw blurRad="381000" dist="203200" dir="5400000" algn="t" rotWithShape="0">
              <a:schemeClr val="accent1">
                <a:lumMod val="75000"/>
                <a:alpha val="20000"/>
              </a:schemeClr>
            </a:outerShdw>
          </a:effectLst>
        </p:spPr>
        <p:txBody>
          <a:bodyPr wrap="square" lIns="57513" tIns="57513" rIns="57513" bIns="57513" anchor="ctr">
            <a:noAutofit/>
          </a:bodyPr>
          <a:lstStyle/>
          <a:p>
            <a:endParaRPr sz="2255" dirty="0">
              <a:solidFill>
                <a:schemeClr val="tx1"/>
              </a:solidFill>
              <a:latin typeface="+mj-lt"/>
              <a:ea typeface="微软雅黑" panose="020B0503020204020204" pitchFamily="34" charset="-122"/>
              <a:cs typeface="微软雅黑" panose="020B0503020204020204" pitchFamily="34" charset="-122"/>
            </a:endParaRPr>
          </a:p>
        </p:txBody>
      </p:sp>
      <p:sp>
        <p:nvSpPr>
          <p:cNvPr id="74" name="Shape 497"/>
          <p:cNvSpPr/>
          <p:nvPr>
            <p:custDataLst>
              <p:tags r:id="rId8"/>
            </p:custDataLst>
          </p:nvPr>
        </p:nvSpPr>
        <p:spPr>
          <a:xfrm>
            <a:off x="4652010" y="1621155"/>
            <a:ext cx="2009140" cy="3082925"/>
          </a:xfrm>
          <a:custGeom>
            <a:avLst/>
            <a:gdLst>
              <a:gd name="adj" fmla="val 912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il" t="il" r="ir" b="ib"/>
            <a:pathLst>
              <a:path w="3486" h="4723">
                <a:moveTo>
                  <a:pt x="318" y="0"/>
                </a:moveTo>
                <a:lnTo>
                  <a:pt x="950" y="0"/>
                </a:lnTo>
                <a:lnTo>
                  <a:pt x="949" y="20"/>
                </a:lnTo>
                <a:cubicBezTo>
                  <a:pt x="949" y="458"/>
                  <a:pt x="1305" y="813"/>
                  <a:pt x="1743" y="813"/>
                </a:cubicBezTo>
                <a:cubicBezTo>
                  <a:pt x="2181" y="813"/>
                  <a:pt x="2537" y="458"/>
                  <a:pt x="2537" y="20"/>
                </a:cubicBezTo>
                <a:lnTo>
                  <a:pt x="2536" y="0"/>
                </a:lnTo>
                <a:lnTo>
                  <a:pt x="3168" y="0"/>
                </a:lnTo>
                <a:cubicBezTo>
                  <a:pt x="3344" y="0"/>
                  <a:pt x="3486" y="142"/>
                  <a:pt x="3486" y="318"/>
                </a:cubicBezTo>
                <a:lnTo>
                  <a:pt x="3486" y="4405"/>
                </a:lnTo>
                <a:cubicBezTo>
                  <a:pt x="3486" y="4581"/>
                  <a:pt x="3344" y="4723"/>
                  <a:pt x="3168" y="4723"/>
                </a:cubicBezTo>
                <a:lnTo>
                  <a:pt x="318" y="4723"/>
                </a:lnTo>
                <a:cubicBezTo>
                  <a:pt x="142" y="4723"/>
                  <a:pt x="0" y="4581"/>
                  <a:pt x="0" y="4405"/>
                </a:cubicBezTo>
                <a:lnTo>
                  <a:pt x="0" y="318"/>
                </a:lnTo>
                <a:cubicBezTo>
                  <a:pt x="0" y="142"/>
                  <a:pt x="142" y="0"/>
                  <a:pt x="318" y="0"/>
                </a:cubicBezTo>
                <a:close/>
              </a:path>
            </a:pathLst>
          </a:custGeom>
          <a:gradFill>
            <a:gsLst>
              <a:gs pos="0">
                <a:schemeClr val="accent1">
                  <a:lumMod val="80000"/>
                  <a:lumOff val="20000"/>
                  <a:alpha val="100000"/>
                </a:schemeClr>
              </a:gs>
              <a:gs pos="100000">
                <a:schemeClr val="accent1">
                  <a:alpha val="100000"/>
                </a:schemeClr>
              </a:gs>
            </a:gsLst>
            <a:lin ang="2700000" scaled="0"/>
          </a:gradFill>
          <a:ln w="12700">
            <a:miter lim="400000"/>
          </a:ln>
          <a:effectLst>
            <a:innerShdw blurRad="317500" dist="50800" dir="16200000">
              <a:schemeClr val="accent1">
                <a:lumMod val="20000"/>
                <a:lumOff val="80000"/>
                <a:alpha val="30000"/>
              </a:schemeClr>
            </a:innerShdw>
          </a:effectLst>
        </p:spPr>
        <p:txBody>
          <a:bodyPr wrap="square" lIns="57513" tIns="57513" rIns="57513" bIns="57513" anchor="ctr">
            <a:noAutofit/>
          </a:bodyPr>
          <a:lstStyle/>
          <a:p>
            <a:endParaRPr sz="2255" dirty="0">
              <a:solidFill>
                <a:schemeClr val="tx1"/>
              </a:solidFill>
              <a:latin typeface="+mj-lt"/>
              <a:ea typeface="微软雅黑" panose="020B0503020204020204" pitchFamily="34" charset="-122"/>
              <a:cs typeface="微软雅黑" panose="020B0503020204020204" pitchFamily="34" charset="-122"/>
            </a:endParaRPr>
          </a:p>
        </p:txBody>
      </p:sp>
      <p:sp>
        <p:nvSpPr>
          <p:cNvPr id="75" name="Shape 501"/>
          <p:cNvSpPr/>
          <p:nvPr>
            <p:custDataLst>
              <p:tags r:id="rId9"/>
            </p:custDataLst>
          </p:nvPr>
        </p:nvSpPr>
        <p:spPr>
          <a:xfrm>
            <a:off x="5274310" y="1241425"/>
            <a:ext cx="763270" cy="783590"/>
          </a:xfrm>
          <a:prstGeom prst="ellipse">
            <a:avLst/>
          </a:prstGeom>
          <a:gradFill>
            <a:gsLst>
              <a:gs pos="0">
                <a:schemeClr val="accent1">
                  <a:lumMod val="80000"/>
                  <a:lumOff val="20000"/>
                  <a:alpha val="100000"/>
                </a:schemeClr>
              </a:gs>
              <a:gs pos="100000">
                <a:schemeClr val="accent1">
                  <a:alpha val="100000"/>
                </a:schemeClr>
              </a:gs>
            </a:gsLst>
            <a:lin ang="2700000" scaled="0"/>
          </a:gradFill>
          <a:ln w="12700">
            <a:miter lim="400000"/>
          </a:ln>
          <a:effectLst>
            <a:innerShdw blurRad="317500" dist="50800" dir="16200000">
              <a:schemeClr val="accent1">
                <a:lumMod val="20000"/>
                <a:lumOff val="80000"/>
                <a:alpha val="30000"/>
              </a:schemeClr>
            </a:innerShdw>
          </a:effectLst>
        </p:spPr>
        <p:txBody>
          <a:bodyPr lIns="57513" tIns="57513" rIns="57513" bIns="57513" anchor="ctr">
            <a:noAutofit/>
          </a:bodyPr>
          <a:lstStyle/>
          <a:p>
            <a:pPr lvl="0" algn="l">
              <a:buClrTx/>
              <a:buSzTx/>
              <a:buFontTx/>
            </a:pPr>
            <a:endParaRPr sz="2255" dirty="0">
              <a:solidFill>
                <a:schemeClr val="tx1"/>
              </a:solidFill>
              <a:latin typeface="+mj-lt"/>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9" name="Shape 497"/>
          <p:cNvSpPr/>
          <p:nvPr>
            <p:custDataLst>
              <p:tags r:id="rId10"/>
            </p:custDataLst>
          </p:nvPr>
        </p:nvSpPr>
        <p:spPr>
          <a:xfrm>
            <a:off x="257810" y="1620520"/>
            <a:ext cx="2008505" cy="2792095"/>
          </a:xfrm>
          <a:custGeom>
            <a:avLst/>
            <a:gdLst>
              <a:gd name="adj" fmla="val 912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il" t="il" r="ir" b="ib"/>
            <a:pathLst>
              <a:path w="3486" h="4723">
                <a:moveTo>
                  <a:pt x="318" y="0"/>
                </a:moveTo>
                <a:lnTo>
                  <a:pt x="950" y="0"/>
                </a:lnTo>
                <a:lnTo>
                  <a:pt x="949" y="20"/>
                </a:lnTo>
                <a:cubicBezTo>
                  <a:pt x="949" y="458"/>
                  <a:pt x="1305" y="813"/>
                  <a:pt x="1743" y="813"/>
                </a:cubicBezTo>
                <a:cubicBezTo>
                  <a:pt x="2181" y="813"/>
                  <a:pt x="2537" y="458"/>
                  <a:pt x="2537" y="20"/>
                </a:cubicBezTo>
                <a:lnTo>
                  <a:pt x="2536" y="0"/>
                </a:lnTo>
                <a:lnTo>
                  <a:pt x="3168" y="0"/>
                </a:lnTo>
                <a:cubicBezTo>
                  <a:pt x="3344" y="0"/>
                  <a:pt x="3486" y="142"/>
                  <a:pt x="3486" y="318"/>
                </a:cubicBezTo>
                <a:lnTo>
                  <a:pt x="3486" y="4405"/>
                </a:lnTo>
                <a:cubicBezTo>
                  <a:pt x="3486" y="4581"/>
                  <a:pt x="3344" y="4723"/>
                  <a:pt x="3168" y="4723"/>
                </a:cubicBezTo>
                <a:lnTo>
                  <a:pt x="318" y="4723"/>
                </a:lnTo>
                <a:cubicBezTo>
                  <a:pt x="142" y="4723"/>
                  <a:pt x="0" y="4581"/>
                  <a:pt x="0" y="4405"/>
                </a:cubicBezTo>
                <a:lnTo>
                  <a:pt x="0" y="318"/>
                </a:lnTo>
                <a:cubicBezTo>
                  <a:pt x="0" y="142"/>
                  <a:pt x="142" y="0"/>
                  <a:pt x="318" y="0"/>
                </a:cubicBezTo>
                <a:close/>
              </a:path>
            </a:pathLst>
          </a:custGeom>
          <a:gradFill>
            <a:gsLst>
              <a:gs pos="0">
                <a:schemeClr val="accent1">
                  <a:lumMod val="80000"/>
                  <a:lumOff val="20000"/>
                  <a:alpha val="100000"/>
                </a:schemeClr>
              </a:gs>
              <a:gs pos="100000">
                <a:schemeClr val="accent1">
                  <a:alpha val="100000"/>
                </a:schemeClr>
              </a:gs>
            </a:gsLst>
            <a:lin ang="2700000" scaled="0"/>
          </a:gradFill>
          <a:ln w="12700">
            <a:miter lim="400000"/>
          </a:ln>
          <a:effectLst>
            <a:outerShdw blurRad="381000" dist="203200" dir="5400000" algn="t" rotWithShape="0">
              <a:schemeClr val="accent1">
                <a:lumMod val="75000"/>
                <a:alpha val="20000"/>
              </a:schemeClr>
            </a:outerShdw>
          </a:effectLst>
        </p:spPr>
        <p:txBody>
          <a:bodyPr wrap="square" lIns="57513" tIns="57513" rIns="57513" bIns="57513" anchor="ctr">
            <a:noAutofit/>
          </a:bodyPr>
          <a:lstStyle/>
          <a:p>
            <a:endParaRPr sz="2255" dirty="0">
              <a:solidFill>
                <a:schemeClr val="tx1"/>
              </a:solidFill>
              <a:latin typeface="+mj-lt"/>
              <a:ea typeface="微软雅黑" panose="020B0503020204020204" pitchFamily="34" charset="-122"/>
              <a:cs typeface="微软雅黑" panose="020B0503020204020204" pitchFamily="34" charset="-122"/>
            </a:endParaRPr>
          </a:p>
        </p:txBody>
      </p:sp>
      <p:sp>
        <p:nvSpPr>
          <p:cNvPr id="80" name="Shape 497"/>
          <p:cNvSpPr/>
          <p:nvPr>
            <p:custDataLst>
              <p:tags r:id="rId11"/>
            </p:custDataLst>
          </p:nvPr>
        </p:nvSpPr>
        <p:spPr>
          <a:xfrm>
            <a:off x="257810" y="1621155"/>
            <a:ext cx="2009140" cy="3082925"/>
          </a:xfrm>
          <a:custGeom>
            <a:avLst/>
            <a:gdLst>
              <a:gd name="adj" fmla="val 912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il" t="il" r="ir" b="ib"/>
            <a:pathLst>
              <a:path w="3486" h="4723">
                <a:moveTo>
                  <a:pt x="318" y="0"/>
                </a:moveTo>
                <a:lnTo>
                  <a:pt x="950" y="0"/>
                </a:lnTo>
                <a:lnTo>
                  <a:pt x="949" y="20"/>
                </a:lnTo>
                <a:cubicBezTo>
                  <a:pt x="949" y="458"/>
                  <a:pt x="1305" y="813"/>
                  <a:pt x="1743" y="813"/>
                </a:cubicBezTo>
                <a:cubicBezTo>
                  <a:pt x="2181" y="813"/>
                  <a:pt x="2537" y="458"/>
                  <a:pt x="2537" y="20"/>
                </a:cubicBezTo>
                <a:lnTo>
                  <a:pt x="2536" y="0"/>
                </a:lnTo>
                <a:lnTo>
                  <a:pt x="3168" y="0"/>
                </a:lnTo>
                <a:cubicBezTo>
                  <a:pt x="3344" y="0"/>
                  <a:pt x="3486" y="142"/>
                  <a:pt x="3486" y="318"/>
                </a:cubicBezTo>
                <a:lnTo>
                  <a:pt x="3486" y="4405"/>
                </a:lnTo>
                <a:cubicBezTo>
                  <a:pt x="3486" y="4581"/>
                  <a:pt x="3344" y="4723"/>
                  <a:pt x="3168" y="4723"/>
                </a:cubicBezTo>
                <a:lnTo>
                  <a:pt x="318" y="4723"/>
                </a:lnTo>
                <a:cubicBezTo>
                  <a:pt x="142" y="4723"/>
                  <a:pt x="0" y="4581"/>
                  <a:pt x="0" y="4405"/>
                </a:cubicBezTo>
                <a:lnTo>
                  <a:pt x="0" y="318"/>
                </a:lnTo>
                <a:cubicBezTo>
                  <a:pt x="0" y="142"/>
                  <a:pt x="142" y="0"/>
                  <a:pt x="318" y="0"/>
                </a:cubicBezTo>
                <a:close/>
              </a:path>
            </a:pathLst>
          </a:custGeom>
          <a:gradFill>
            <a:gsLst>
              <a:gs pos="0">
                <a:schemeClr val="accent1">
                  <a:lumMod val="80000"/>
                  <a:lumOff val="20000"/>
                  <a:alpha val="100000"/>
                </a:schemeClr>
              </a:gs>
              <a:gs pos="100000">
                <a:schemeClr val="accent1">
                  <a:alpha val="100000"/>
                </a:schemeClr>
              </a:gs>
            </a:gsLst>
            <a:lin ang="2700000" scaled="0"/>
          </a:gradFill>
          <a:ln w="12700">
            <a:miter lim="400000"/>
          </a:ln>
          <a:effectLst>
            <a:innerShdw blurRad="317500" dist="50800" dir="16200000">
              <a:schemeClr val="accent1">
                <a:lumMod val="20000"/>
                <a:lumOff val="80000"/>
                <a:alpha val="30000"/>
              </a:schemeClr>
            </a:innerShdw>
          </a:effectLst>
        </p:spPr>
        <p:txBody>
          <a:bodyPr wrap="square" lIns="57513" tIns="57513" rIns="57513" bIns="57513" anchor="ctr">
            <a:noAutofit/>
          </a:bodyPr>
          <a:lstStyle/>
          <a:p>
            <a:endParaRPr sz="2255" dirty="0">
              <a:solidFill>
                <a:schemeClr val="tx1"/>
              </a:solidFill>
              <a:latin typeface="+mj-lt"/>
              <a:ea typeface="微软雅黑" panose="020B0503020204020204" pitchFamily="34" charset="-122"/>
              <a:cs typeface="微软雅黑" panose="020B0503020204020204" pitchFamily="34" charset="-122"/>
            </a:endParaRPr>
          </a:p>
        </p:txBody>
      </p:sp>
      <p:sp>
        <p:nvSpPr>
          <p:cNvPr id="81" name="Shape 501"/>
          <p:cNvSpPr/>
          <p:nvPr>
            <p:custDataLst>
              <p:tags r:id="rId12"/>
            </p:custDataLst>
          </p:nvPr>
        </p:nvSpPr>
        <p:spPr>
          <a:xfrm>
            <a:off x="880745" y="1241425"/>
            <a:ext cx="763270" cy="783590"/>
          </a:xfrm>
          <a:prstGeom prst="ellipse">
            <a:avLst/>
          </a:prstGeom>
          <a:gradFill>
            <a:gsLst>
              <a:gs pos="0">
                <a:schemeClr val="accent1">
                  <a:lumMod val="80000"/>
                  <a:lumOff val="20000"/>
                  <a:alpha val="100000"/>
                </a:schemeClr>
              </a:gs>
              <a:gs pos="100000">
                <a:schemeClr val="accent1">
                  <a:alpha val="100000"/>
                </a:schemeClr>
              </a:gs>
            </a:gsLst>
            <a:lin ang="2700000" scaled="0"/>
          </a:gradFill>
          <a:ln w="12700">
            <a:miter lim="400000"/>
          </a:ln>
          <a:effectLst>
            <a:innerShdw blurRad="317500" dist="50800" dir="16200000">
              <a:schemeClr val="accent1">
                <a:lumMod val="20000"/>
                <a:lumOff val="80000"/>
                <a:alpha val="30000"/>
              </a:schemeClr>
            </a:innerShdw>
          </a:effectLst>
        </p:spPr>
        <p:txBody>
          <a:bodyPr lIns="57513" tIns="57513" rIns="57513" bIns="57513" anchor="ctr">
            <a:noAutofit/>
          </a:bodyPr>
          <a:lstStyle/>
          <a:p>
            <a:pPr lvl="0" algn="l">
              <a:buClrTx/>
              <a:buSzTx/>
              <a:buFontTx/>
            </a:pPr>
            <a:endParaRPr sz="2255" dirty="0">
              <a:solidFill>
                <a:schemeClr val="tx1"/>
              </a:solidFill>
              <a:latin typeface="+mj-lt"/>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5" name="任意多边形: 形状 9"/>
          <p:cNvSpPr/>
          <p:nvPr>
            <p:custDataLst>
              <p:tags r:id="rId13"/>
            </p:custDataLst>
          </p:nvPr>
        </p:nvSpPr>
        <p:spPr>
          <a:xfrm>
            <a:off x="3318510" y="1470025"/>
            <a:ext cx="340360" cy="324485"/>
          </a:xfrm>
          <a:custGeom>
            <a:avLst/>
            <a:gdLst>
              <a:gd name="connsiteX0" fmla="*/ 304458 w 344804"/>
              <a:gd name="connsiteY0" fmla="*/ 115 h 320096"/>
              <a:gd name="connsiteX1" fmla="*/ 39696 w 344804"/>
              <a:gd name="connsiteY1" fmla="*/ 115 h 320096"/>
              <a:gd name="connsiteX2" fmla="*/ 114 w 344804"/>
              <a:gd name="connsiteY2" fmla="*/ 40016 h 320096"/>
              <a:gd name="connsiteX3" fmla="*/ 114 w 344804"/>
              <a:gd name="connsiteY3" fmla="*/ 212035 h 320096"/>
              <a:gd name="connsiteX4" fmla="*/ 39696 w 344804"/>
              <a:gd name="connsiteY4" fmla="*/ 251935 h 320096"/>
              <a:gd name="connsiteX5" fmla="*/ 139092 w 344804"/>
              <a:gd name="connsiteY5" fmla="*/ 251935 h 320096"/>
              <a:gd name="connsiteX6" fmla="*/ 139092 w 344804"/>
              <a:gd name="connsiteY6" fmla="*/ 300704 h 320096"/>
              <a:gd name="connsiteX7" fmla="*/ 84556 w 344804"/>
              <a:gd name="connsiteY7" fmla="*/ 300704 h 320096"/>
              <a:gd name="connsiteX8" fmla="*/ 74881 w 344804"/>
              <a:gd name="connsiteY8" fmla="*/ 310457 h 320096"/>
              <a:gd name="connsiteX9" fmla="*/ 84556 w 344804"/>
              <a:gd name="connsiteY9" fmla="*/ 320211 h 320096"/>
              <a:gd name="connsiteX10" fmla="*/ 252561 w 344804"/>
              <a:gd name="connsiteY10" fmla="*/ 320211 h 320096"/>
              <a:gd name="connsiteX11" fmla="*/ 262236 w 344804"/>
              <a:gd name="connsiteY11" fmla="*/ 310457 h 320096"/>
              <a:gd name="connsiteX12" fmla="*/ 252561 w 344804"/>
              <a:gd name="connsiteY12" fmla="*/ 300704 h 320096"/>
              <a:gd name="connsiteX13" fmla="*/ 198905 w 344804"/>
              <a:gd name="connsiteY13" fmla="*/ 300704 h 320096"/>
              <a:gd name="connsiteX14" fmla="*/ 198905 w 344804"/>
              <a:gd name="connsiteY14" fmla="*/ 251935 h 320096"/>
              <a:gd name="connsiteX15" fmla="*/ 305336 w 344804"/>
              <a:gd name="connsiteY15" fmla="*/ 251935 h 320096"/>
              <a:gd name="connsiteX16" fmla="*/ 344919 w 344804"/>
              <a:gd name="connsiteY16" fmla="*/ 212035 h 320096"/>
              <a:gd name="connsiteX17" fmla="*/ 344919 w 344804"/>
              <a:gd name="connsiteY17" fmla="*/ 40016 h 320096"/>
              <a:gd name="connsiteX18" fmla="*/ 304458 w 344804"/>
              <a:gd name="connsiteY18" fmla="*/ 115 h 320096"/>
              <a:gd name="connsiteX19" fmla="*/ 286865 w 344804"/>
              <a:gd name="connsiteY19" fmla="*/ 59523 h 320096"/>
              <a:gd name="connsiteX20" fmla="*/ 286865 w 344804"/>
              <a:gd name="connsiteY20" fmla="*/ 59523 h 320096"/>
              <a:gd name="connsiteX21" fmla="*/ 286865 w 344804"/>
              <a:gd name="connsiteY21" fmla="*/ 60410 h 320096"/>
              <a:gd name="connsiteX22" fmla="*/ 188350 w 344804"/>
              <a:gd name="connsiteY22" fmla="*/ 192528 h 320096"/>
              <a:gd name="connsiteX23" fmla="*/ 185711 w 344804"/>
              <a:gd name="connsiteY23" fmla="*/ 190754 h 320096"/>
              <a:gd name="connsiteX24" fmla="*/ 108305 w 344804"/>
              <a:gd name="connsiteY24" fmla="*/ 134006 h 320096"/>
              <a:gd name="connsiteX25" fmla="*/ 81038 w 344804"/>
              <a:gd name="connsiteY25" fmla="*/ 169473 h 320096"/>
              <a:gd name="connsiteX26" fmla="*/ 68723 w 344804"/>
              <a:gd name="connsiteY26" fmla="*/ 173907 h 320096"/>
              <a:gd name="connsiteX27" fmla="*/ 62566 w 344804"/>
              <a:gd name="connsiteY27" fmla="*/ 160607 h 320096"/>
              <a:gd name="connsiteX28" fmla="*/ 63445 w 344804"/>
              <a:gd name="connsiteY28" fmla="*/ 158833 h 320096"/>
              <a:gd name="connsiteX29" fmla="*/ 100389 w 344804"/>
              <a:gd name="connsiteY29" fmla="*/ 110065 h 320096"/>
              <a:gd name="connsiteX30" fmla="*/ 103908 w 344804"/>
              <a:gd name="connsiteY30" fmla="*/ 105631 h 320096"/>
              <a:gd name="connsiteX31" fmla="*/ 183951 w 344804"/>
              <a:gd name="connsiteY31" fmla="*/ 165040 h 320096"/>
              <a:gd name="connsiteX32" fmla="*/ 271033 w 344804"/>
              <a:gd name="connsiteY32" fmla="*/ 48883 h 320096"/>
              <a:gd name="connsiteX33" fmla="*/ 281587 w 344804"/>
              <a:gd name="connsiteY33" fmla="*/ 47109 h 320096"/>
              <a:gd name="connsiteX34" fmla="*/ 286865 w 344804"/>
              <a:gd name="connsiteY34" fmla="*/ 59523 h 32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804" h="320096">
                <a:moveTo>
                  <a:pt x="304458" y="115"/>
                </a:moveTo>
                <a:lnTo>
                  <a:pt x="39696" y="115"/>
                </a:lnTo>
                <a:cubicBezTo>
                  <a:pt x="17706" y="115"/>
                  <a:pt x="114" y="17849"/>
                  <a:pt x="114" y="40016"/>
                </a:cubicBezTo>
                <a:lnTo>
                  <a:pt x="114" y="212035"/>
                </a:lnTo>
                <a:cubicBezTo>
                  <a:pt x="114" y="234202"/>
                  <a:pt x="17706" y="251935"/>
                  <a:pt x="39696" y="251935"/>
                </a:cubicBezTo>
                <a:lnTo>
                  <a:pt x="139092" y="251935"/>
                </a:lnTo>
                <a:lnTo>
                  <a:pt x="139092" y="300704"/>
                </a:lnTo>
                <a:lnTo>
                  <a:pt x="84556" y="300704"/>
                </a:lnTo>
                <a:cubicBezTo>
                  <a:pt x="79278" y="300704"/>
                  <a:pt x="74881" y="305137"/>
                  <a:pt x="74881" y="310457"/>
                </a:cubicBezTo>
                <a:cubicBezTo>
                  <a:pt x="74881" y="315778"/>
                  <a:pt x="79278" y="320211"/>
                  <a:pt x="84556" y="320211"/>
                </a:cubicBezTo>
                <a:lnTo>
                  <a:pt x="252561" y="320211"/>
                </a:lnTo>
                <a:cubicBezTo>
                  <a:pt x="257839" y="320211"/>
                  <a:pt x="262236" y="315778"/>
                  <a:pt x="262236" y="310457"/>
                </a:cubicBezTo>
                <a:cubicBezTo>
                  <a:pt x="262236" y="305137"/>
                  <a:pt x="257839" y="300704"/>
                  <a:pt x="252561" y="300704"/>
                </a:cubicBezTo>
                <a:lnTo>
                  <a:pt x="198905" y="300704"/>
                </a:lnTo>
                <a:lnTo>
                  <a:pt x="198905" y="251935"/>
                </a:lnTo>
                <a:lnTo>
                  <a:pt x="305336" y="251935"/>
                </a:lnTo>
                <a:cubicBezTo>
                  <a:pt x="327327" y="251935"/>
                  <a:pt x="344919" y="234202"/>
                  <a:pt x="344919" y="212035"/>
                </a:cubicBezTo>
                <a:lnTo>
                  <a:pt x="344919" y="40016"/>
                </a:lnTo>
                <a:cubicBezTo>
                  <a:pt x="344039" y="18736"/>
                  <a:pt x="326447" y="115"/>
                  <a:pt x="304458" y="115"/>
                </a:cubicBezTo>
                <a:moveTo>
                  <a:pt x="286865" y="59523"/>
                </a:moveTo>
                <a:cubicBezTo>
                  <a:pt x="286865" y="59523"/>
                  <a:pt x="286865" y="60410"/>
                  <a:pt x="286865" y="59523"/>
                </a:cubicBezTo>
                <a:lnTo>
                  <a:pt x="286865" y="60410"/>
                </a:lnTo>
                <a:lnTo>
                  <a:pt x="188350" y="192528"/>
                </a:lnTo>
                <a:lnTo>
                  <a:pt x="185711" y="190754"/>
                </a:lnTo>
                <a:lnTo>
                  <a:pt x="108305" y="134006"/>
                </a:lnTo>
                <a:lnTo>
                  <a:pt x="81038" y="169473"/>
                </a:lnTo>
                <a:cubicBezTo>
                  <a:pt x="78399" y="173907"/>
                  <a:pt x="73121" y="175680"/>
                  <a:pt x="68723" y="173907"/>
                </a:cubicBezTo>
                <a:cubicBezTo>
                  <a:pt x="63445" y="172133"/>
                  <a:pt x="60807" y="165926"/>
                  <a:pt x="62566" y="160607"/>
                </a:cubicBezTo>
                <a:cubicBezTo>
                  <a:pt x="62566" y="159720"/>
                  <a:pt x="62566" y="159720"/>
                  <a:pt x="63445" y="158833"/>
                </a:cubicBezTo>
                <a:lnTo>
                  <a:pt x="100389" y="110065"/>
                </a:lnTo>
                <a:lnTo>
                  <a:pt x="103908" y="105631"/>
                </a:lnTo>
                <a:lnTo>
                  <a:pt x="183951" y="165040"/>
                </a:lnTo>
                <a:lnTo>
                  <a:pt x="271033" y="48883"/>
                </a:lnTo>
                <a:cubicBezTo>
                  <a:pt x="273672" y="46223"/>
                  <a:pt x="278069" y="45336"/>
                  <a:pt x="281587" y="47109"/>
                </a:cubicBezTo>
                <a:cubicBezTo>
                  <a:pt x="286865" y="48883"/>
                  <a:pt x="289503" y="54203"/>
                  <a:pt x="286865" y="59523"/>
                </a:cubicBezTo>
              </a:path>
            </a:pathLst>
          </a:custGeom>
          <a:solidFill>
            <a:srgbClr val="FFFFFF"/>
          </a:solidFill>
          <a:ln w="12253" cap="flat">
            <a:noFill/>
            <a:prstDash val="solid"/>
            <a:miter/>
          </a:ln>
        </p:spPr>
        <p:txBody>
          <a:bodyPr rtlCol="0" anchor="ctr"/>
          <a:lstStyle/>
          <a:p>
            <a:endParaRPr lang="zh-CN" altLang="en-US" sz="1450">
              <a:solidFill>
                <a:schemeClr val="tx1"/>
              </a:solidFill>
            </a:endParaRPr>
          </a:p>
        </p:txBody>
      </p:sp>
      <p:sp>
        <p:nvSpPr>
          <p:cNvPr id="86" name="任意多边形: 形状 37"/>
          <p:cNvSpPr/>
          <p:nvPr>
            <p:custDataLst>
              <p:tags r:id="rId14"/>
            </p:custDataLst>
          </p:nvPr>
        </p:nvSpPr>
        <p:spPr>
          <a:xfrm>
            <a:off x="1092200" y="1458595"/>
            <a:ext cx="340360" cy="348615"/>
          </a:xfrm>
          <a:custGeom>
            <a:avLst/>
            <a:gdLst>
              <a:gd name="connsiteX0" fmla="*/ 199068 w 344863"/>
              <a:gd name="connsiteY0" fmla="*/ 195268 h 344215"/>
              <a:gd name="connsiteX1" fmla="*/ 301214 w 344863"/>
              <a:gd name="connsiteY1" fmla="*/ 195268 h 344215"/>
              <a:gd name="connsiteX2" fmla="*/ 325181 w 344863"/>
              <a:gd name="connsiteY2" fmla="*/ 219053 h 344215"/>
              <a:gd name="connsiteX3" fmla="*/ 325181 w 344863"/>
              <a:gd name="connsiteY3" fmla="*/ 320430 h 344215"/>
              <a:gd name="connsiteX4" fmla="*/ 301214 w 344863"/>
              <a:gd name="connsiteY4" fmla="*/ 344215 h 344215"/>
              <a:gd name="connsiteX5" fmla="*/ 199068 w 344863"/>
              <a:gd name="connsiteY5" fmla="*/ 344215 h 344215"/>
              <a:gd name="connsiteX6" fmla="*/ 175101 w 344863"/>
              <a:gd name="connsiteY6" fmla="*/ 320430 h 344215"/>
              <a:gd name="connsiteX7" fmla="*/ 175101 w 344863"/>
              <a:gd name="connsiteY7" fmla="*/ 219053 h 344215"/>
              <a:gd name="connsiteX8" fmla="*/ 199068 w 344863"/>
              <a:gd name="connsiteY8" fmla="*/ 195268 h 344215"/>
              <a:gd name="connsiteX9" fmla="*/ 23966 w 344863"/>
              <a:gd name="connsiteY9" fmla="*/ 195268 h 344215"/>
              <a:gd name="connsiteX10" fmla="*/ 126112 w 344863"/>
              <a:gd name="connsiteY10" fmla="*/ 195268 h 344215"/>
              <a:gd name="connsiteX11" fmla="*/ 150079 w 344863"/>
              <a:gd name="connsiteY11" fmla="*/ 219053 h 344215"/>
              <a:gd name="connsiteX12" fmla="*/ 150079 w 344863"/>
              <a:gd name="connsiteY12" fmla="*/ 320430 h 344215"/>
              <a:gd name="connsiteX13" fmla="*/ 126112 w 344863"/>
              <a:gd name="connsiteY13" fmla="*/ 344215 h 344215"/>
              <a:gd name="connsiteX14" fmla="*/ 23966 w 344863"/>
              <a:gd name="connsiteY14" fmla="*/ 344215 h 344215"/>
              <a:gd name="connsiteX15" fmla="*/ 0 w 344863"/>
              <a:gd name="connsiteY15" fmla="*/ 320430 h 344215"/>
              <a:gd name="connsiteX16" fmla="*/ 0 w 344863"/>
              <a:gd name="connsiteY16" fmla="*/ 219053 h 344215"/>
              <a:gd name="connsiteX17" fmla="*/ 23966 w 344863"/>
              <a:gd name="connsiteY17" fmla="*/ 195268 h 344215"/>
              <a:gd name="connsiteX18" fmla="*/ 253100 w 344863"/>
              <a:gd name="connsiteY18" fmla="*/ 57415 h 344215"/>
              <a:gd name="connsiteX19" fmla="*/ 219211 w 344863"/>
              <a:gd name="connsiteY19" fmla="*/ 91048 h 344215"/>
              <a:gd name="connsiteX20" fmla="*/ 253100 w 344863"/>
              <a:gd name="connsiteY20" fmla="*/ 124682 h 344215"/>
              <a:gd name="connsiteX21" fmla="*/ 286989 w 344863"/>
              <a:gd name="connsiteY21" fmla="*/ 91048 h 344215"/>
              <a:gd name="connsiteX22" fmla="*/ 23966 w 344863"/>
              <a:gd name="connsiteY22" fmla="*/ 21487 h 344215"/>
              <a:gd name="connsiteX23" fmla="*/ 126112 w 344863"/>
              <a:gd name="connsiteY23" fmla="*/ 21487 h 344215"/>
              <a:gd name="connsiteX24" fmla="*/ 150079 w 344863"/>
              <a:gd name="connsiteY24" fmla="*/ 45273 h 344215"/>
              <a:gd name="connsiteX25" fmla="*/ 150079 w 344863"/>
              <a:gd name="connsiteY25" fmla="*/ 146650 h 344215"/>
              <a:gd name="connsiteX26" fmla="*/ 126112 w 344863"/>
              <a:gd name="connsiteY26" fmla="*/ 170435 h 344215"/>
              <a:gd name="connsiteX27" fmla="*/ 23966 w 344863"/>
              <a:gd name="connsiteY27" fmla="*/ 170435 h 344215"/>
              <a:gd name="connsiteX28" fmla="*/ 0 w 344863"/>
              <a:gd name="connsiteY28" fmla="*/ 146650 h 344215"/>
              <a:gd name="connsiteX29" fmla="*/ 0 w 344863"/>
              <a:gd name="connsiteY29" fmla="*/ 45273 h 344215"/>
              <a:gd name="connsiteX30" fmla="*/ 23966 w 344863"/>
              <a:gd name="connsiteY30" fmla="*/ 21487 h 344215"/>
              <a:gd name="connsiteX31" fmla="*/ 253076 w 344863"/>
              <a:gd name="connsiteY31" fmla="*/ 0 h 344215"/>
              <a:gd name="connsiteX32" fmla="*/ 270020 w 344863"/>
              <a:gd name="connsiteY32" fmla="*/ 6965 h 344215"/>
              <a:gd name="connsiteX33" fmla="*/ 270044 w 344863"/>
              <a:gd name="connsiteY33" fmla="*/ 6965 h 344215"/>
              <a:gd name="connsiteX34" fmla="*/ 337847 w 344863"/>
              <a:gd name="connsiteY34" fmla="*/ 74232 h 344215"/>
              <a:gd name="connsiteX35" fmla="*/ 337847 w 344863"/>
              <a:gd name="connsiteY35" fmla="*/ 107865 h 344215"/>
              <a:gd name="connsiteX36" fmla="*/ 270044 w 344863"/>
              <a:gd name="connsiteY36" fmla="*/ 175155 h 344215"/>
              <a:gd name="connsiteX37" fmla="*/ 236155 w 344863"/>
              <a:gd name="connsiteY37" fmla="*/ 175155 h 344215"/>
              <a:gd name="connsiteX38" fmla="*/ 168377 w 344863"/>
              <a:gd name="connsiteY38" fmla="*/ 107865 h 344215"/>
              <a:gd name="connsiteX39" fmla="*/ 168377 w 344863"/>
              <a:gd name="connsiteY39" fmla="*/ 74232 h 344215"/>
              <a:gd name="connsiteX40" fmla="*/ 236132 w 344863"/>
              <a:gd name="connsiteY40" fmla="*/ 6965 h 344215"/>
              <a:gd name="connsiteX41" fmla="*/ 253076 w 344863"/>
              <a:gd name="connsiteY41" fmla="*/ 0 h 34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4863" h="344215">
                <a:moveTo>
                  <a:pt x="199068" y="195268"/>
                </a:moveTo>
                <a:lnTo>
                  <a:pt x="301214" y="195268"/>
                </a:lnTo>
                <a:cubicBezTo>
                  <a:pt x="314451" y="195268"/>
                  <a:pt x="325181" y="205917"/>
                  <a:pt x="325181" y="219053"/>
                </a:cubicBezTo>
                <a:lnTo>
                  <a:pt x="325181" y="320430"/>
                </a:lnTo>
                <a:cubicBezTo>
                  <a:pt x="325181" y="333567"/>
                  <a:pt x="314451" y="344215"/>
                  <a:pt x="301214" y="344215"/>
                </a:cubicBezTo>
                <a:lnTo>
                  <a:pt x="199068" y="344215"/>
                </a:lnTo>
                <a:cubicBezTo>
                  <a:pt x="185831" y="344215"/>
                  <a:pt x="175101" y="333567"/>
                  <a:pt x="175101" y="320430"/>
                </a:cubicBezTo>
                <a:lnTo>
                  <a:pt x="175101" y="219053"/>
                </a:lnTo>
                <a:cubicBezTo>
                  <a:pt x="175101" y="205917"/>
                  <a:pt x="185831" y="195268"/>
                  <a:pt x="199068" y="195268"/>
                </a:cubicBezTo>
                <a:close/>
                <a:moveTo>
                  <a:pt x="23966" y="195268"/>
                </a:moveTo>
                <a:lnTo>
                  <a:pt x="126112" y="195268"/>
                </a:lnTo>
                <a:cubicBezTo>
                  <a:pt x="139349" y="195268"/>
                  <a:pt x="150079" y="205917"/>
                  <a:pt x="150079" y="219053"/>
                </a:cubicBezTo>
                <a:lnTo>
                  <a:pt x="150079" y="320430"/>
                </a:lnTo>
                <a:cubicBezTo>
                  <a:pt x="150079" y="333567"/>
                  <a:pt x="139349" y="344215"/>
                  <a:pt x="126112" y="344215"/>
                </a:cubicBezTo>
                <a:lnTo>
                  <a:pt x="23966" y="344215"/>
                </a:lnTo>
                <a:cubicBezTo>
                  <a:pt x="10730" y="344215"/>
                  <a:pt x="0" y="333567"/>
                  <a:pt x="0" y="320430"/>
                </a:cubicBezTo>
                <a:lnTo>
                  <a:pt x="0" y="219053"/>
                </a:lnTo>
                <a:cubicBezTo>
                  <a:pt x="0" y="205917"/>
                  <a:pt x="10730" y="195268"/>
                  <a:pt x="23966" y="195268"/>
                </a:cubicBezTo>
                <a:close/>
                <a:moveTo>
                  <a:pt x="253100" y="57415"/>
                </a:moveTo>
                <a:lnTo>
                  <a:pt x="219211" y="91048"/>
                </a:lnTo>
                <a:lnTo>
                  <a:pt x="253100" y="124682"/>
                </a:lnTo>
                <a:lnTo>
                  <a:pt x="286989" y="91048"/>
                </a:lnTo>
                <a:close/>
                <a:moveTo>
                  <a:pt x="23966" y="21487"/>
                </a:moveTo>
                <a:lnTo>
                  <a:pt x="126112" y="21487"/>
                </a:lnTo>
                <a:cubicBezTo>
                  <a:pt x="139349" y="21487"/>
                  <a:pt x="150079" y="32137"/>
                  <a:pt x="150079" y="45273"/>
                </a:cubicBezTo>
                <a:lnTo>
                  <a:pt x="150079" y="146650"/>
                </a:lnTo>
                <a:cubicBezTo>
                  <a:pt x="150079" y="159785"/>
                  <a:pt x="139349" y="170435"/>
                  <a:pt x="126112" y="170435"/>
                </a:cubicBezTo>
                <a:lnTo>
                  <a:pt x="23966" y="170435"/>
                </a:lnTo>
                <a:cubicBezTo>
                  <a:pt x="10730" y="170435"/>
                  <a:pt x="0" y="159785"/>
                  <a:pt x="0" y="146650"/>
                </a:cubicBezTo>
                <a:lnTo>
                  <a:pt x="0" y="45273"/>
                </a:lnTo>
                <a:cubicBezTo>
                  <a:pt x="0" y="32137"/>
                  <a:pt x="10730" y="21487"/>
                  <a:pt x="23966" y="21487"/>
                </a:cubicBezTo>
                <a:close/>
                <a:moveTo>
                  <a:pt x="253076" y="0"/>
                </a:moveTo>
                <a:cubicBezTo>
                  <a:pt x="259208" y="0"/>
                  <a:pt x="265341" y="2322"/>
                  <a:pt x="270020" y="6965"/>
                </a:cubicBezTo>
                <a:lnTo>
                  <a:pt x="270044" y="6965"/>
                </a:lnTo>
                <a:lnTo>
                  <a:pt x="337847" y="74232"/>
                </a:lnTo>
                <a:cubicBezTo>
                  <a:pt x="347202" y="83520"/>
                  <a:pt x="347202" y="98576"/>
                  <a:pt x="337847" y="107865"/>
                </a:cubicBezTo>
                <a:lnTo>
                  <a:pt x="270044" y="175155"/>
                </a:lnTo>
                <a:cubicBezTo>
                  <a:pt x="260685" y="184442"/>
                  <a:pt x="245514" y="184442"/>
                  <a:pt x="236155" y="175155"/>
                </a:cubicBezTo>
                <a:lnTo>
                  <a:pt x="168377" y="107865"/>
                </a:lnTo>
                <a:cubicBezTo>
                  <a:pt x="159022" y="98576"/>
                  <a:pt x="159022" y="83520"/>
                  <a:pt x="168377" y="74232"/>
                </a:cubicBezTo>
                <a:lnTo>
                  <a:pt x="236132" y="6965"/>
                </a:lnTo>
                <a:cubicBezTo>
                  <a:pt x="240812" y="2322"/>
                  <a:pt x="246944" y="0"/>
                  <a:pt x="253076" y="0"/>
                </a:cubicBezTo>
                <a:close/>
              </a:path>
            </a:pathLst>
          </a:custGeom>
          <a:solidFill>
            <a:srgbClr val="FFFFFF"/>
          </a:solidFill>
          <a:ln w="12246" cap="flat">
            <a:noFill/>
            <a:prstDash val="solid"/>
            <a:miter/>
          </a:ln>
        </p:spPr>
        <p:txBody>
          <a:bodyPr rtlCol="0" anchor="ctr"/>
          <a:lstStyle/>
          <a:p>
            <a:endParaRPr lang="zh-CN" altLang="en-US" sz="1450">
              <a:solidFill>
                <a:schemeClr val="tx1"/>
              </a:solidFill>
            </a:endParaRPr>
          </a:p>
        </p:txBody>
      </p:sp>
      <p:sp>
        <p:nvSpPr>
          <p:cNvPr id="87" name="任意多边形: 形状 19"/>
          <p:cNvSpPr/>
          <p:nvPr>
            <p:custDataLst>
              <p:tags r:id="rId15"/>
            </p:custDataLst>
          </p:nvPr>
        </p:nvSpPr>
        <p:spPr>
          <a:xfrm>
            <a:off x="5485765" y="1457960"/>
            <a:ext cx="340360" cy="349250"/>
          </a:xfrm>
          <a:custGeom>
            <a:avLst/>
            <a:gdLst>
              <a:gd name="connsiteX0" fmla="*/ 313093 w 344666"/>
              <a:gd name="connsiteY0" fmla="*/ 114 h 344804"/>
              <a:gd name="connsiteX1" fmla="*/ 251943 w 344666"/>
              <a:gd name="connsiteY1" fmla="*/ 114 h 344804"/>
              <a:gd name="connsiteX2" fmla="*/ 250275 w 344666"/>
              <a:gd name="connsiteY2" fmla="*/ 114 h 344804"/>
              <a:gd name="connsiteX3" fmla="*/ 54038 w 344666"/>
              <a:gd name="connsiteY3" fmla="*/ 671 h 344804"/>
              <a:gd name="connsiteX4" fmla="*/ 22907 w 344666"/>
              <a:gd name="connsiteY4" fmla="*/ 31865 h 344804"/>
              <a:gd name="connsiteX5" fmla="*/ 22907 w 344666"/>
              <a:gd name="connsiteY5" fmla="*/ 78656 h 344804"/>
              <a:gd name="connsiteX6" fmla="*/ 58485 w 344666"/>
              <a:gd name="connsiteY6" fmla="*/ 78656 h 344804"/>
              <a:gd name="connsiteX7" fmla="*/ 70159 w 344666"/>
              <a:gd name="connsiteY7" fmla="*/ 90354 h 344804"/>
              <a:gd name="connsiteX8" fmla="*/ 70159 w 344666"/>
              <a:gd name="connsiteY8" fmla="*/ 98152 h 344804"/>
              <a:gd name="connsiteX9" fmla="*/ 58485 w 344666"/>
              <a:gd name="connsiteY9" fmla="*/ 109850 h 344804"/>
              <a:gd name="connsiteX10" fmla="*/ 54594 w 344666"/>
              <a:gd name="connsiteY10" fmla="*/ 109850 h 344804"/>
              <a:gd name="connsiteX11" fmla="*/ 54594 w 344666"/>
              <a:gd name="connsiteY11" fmla="*/ 105951 h 344804"/>
              <a:gd name="connsiteX12" fmla="*/ 42919 w 344666"/>
              <a:gd name="connsiteY12" fmla="*/ 94253 h 344804"/>
              <a:gd name="connsiteX13" fmla="*/ 10676 w 344666"/>
              <a:gd name="connsiteY13" fmla="*/ 94253 h 344804"/>
              <a:gd name="connsiteX14" fmla="*/ 670 w 344666"/>
              <a:gd name="connsiteY14" fmla="*/ 102052 h 344804"/>
              <a:gd name="connsiteX15" fmla="*/ 114 w 344666"/>
              <a:gd name="connsiteY15" fmla="*/ 105951 h 344804"/>
              <a:gd name="connsiteX16" fmla="*/ 114 w 344666"/>
              <a:gd name="connsiteY16" fmla="*/ 113749 h 344804"/>
              <a:gd name="connsiteX17" fmla="*/ 11788 w 344666"/>
              <a:gd name="connsiteY17" fmla="*/ 125447 h 344804"/>
              <a:gd name="connsiteX18" fmla="*/ 23462 w 344666"/>
              <a:gd name="connsiteY18" fmla="*/ 125447 h 344804"/>
              <a:gd name="connsiteX19" fmla="*/ 23462 w 344666"/>
              <a:gd name="connsiteY19" fmla="*/ 211788 h 344804"/>
              <a:gd name="connsiteX20" fmla="*/ 59041 w 344666"/>
              <a:gd name="connsiteY20" fmla="*/ 211788 h 344804"/>
              <a:gd name="connsiteX21" fmla="*/ 70715 w 344666"/>
              <a:gd name="connsiteY21" fmla="*/ 223486 h 344804"/>
              <a:gd name="connsiteX22" fmla="*/ 70715 w 344666"/>
              <a:gd name="connsiteY22" fmla="*/ 231283 h 344804"/>
              <a:gd name="connsiteX23" fmla="*/ 59041 w 344666"/>
              <a:gd name="connsiteY23" fmla="*/ 242982 h 344804"/>
              <a:gd name="connsiteX24" fmla="*/ 55149 w 344666"/>
              <a:gd name="connsiteY24" fmla="*/ 242982 h 344804"/>
              <a:gd name="connsiteX25" fmla="*/ 55149 w 344666"/>
              <a:gd name="connsiteY25" fmla="*/ 239640 h 344804"/>
              <a:gd name="connsiteX26" fmla="*/ 43475 w 344666"/>
              <a:gd name="connsiteY26" fmla="*/ 227942 h 344804"/>
              <a:gd name="connsiteX27" fmla="*/ 11232 w 344666"/>
              <a:gd name="connsiteY27" fmla="*/ 227942 h 344804"/>
              <a:gd name="connsiteX28" fmla="*/ 1226 w 344666"/>
              <a:gd name="connsiteY28" fmla="*/ 235740 h 344804"/>
              <a:gd name="connsiteX29" fmla="*/ 670 w 344666"/>
              <a:gd name="connsiteY29" fmla="*/ 239640 h 344804"/>
              <a:gd name="connsiteX30" fmla="*/ 670 w 344666"/>
              <a:gd name="connsiteY30" fmla="*/ 247437 h 344804"/>
              <a:gd name="connsiteX31" fmla="*/ 12344 w 344666"/>
              <a:gd name="connsiteY31" fmla="*/ 259136 h 344804"/>
              <a:gd name="connsiteX32" fmla="*/ 24018 w 344666"/>
              <a:gd name="connsiteY32" fmla="*/ 259136 h 344804"/>
              <a:gd name="connsiteX33" fmla="*/ 24018 w 344666"/>
              <a:gd name="connsiteY33" fmla="*/ 313726 h 344804"/>
              <a:gd name="connsiteX34" fmla="*/ 55149 w 344666"/>
              <a:gd name="connsiteY34" fmla="*/ 344919 h 344804"/>
              <a:gd name="connsiteX35" fmla="*/ 313649 w 344666"/>
              <a:gd name="connsiteY35" fmla="*/ 344919 h 344804"/>
              <a:gd name="connsiteX36" fmla="*/ 344780 w 344666"/>
              <a:gd name="connsiteY36" fmla="*/ 313726 h 344804"/>
              <a:gd name="connsiteX37" fmla="*/ 344780 w 344666"/>
              <a:gd name="connsiteY37" fmla="*/ 31308 h 344804"/>
              <a:gd name="connsiteX38" fmla="*/ 313093 w 344666"/>
              <a:gd name="connsiteY38" fmla="*/ 114 h 344804"/>
              <a:gd name="connsiteX39" fmla="*/ 290301 w 344666"/>
              <a:gd name="connsiteY39" fmla="*/ 255236 h 344804"/>
              <a:gd name="connsiteX40" fmla="*/ 289746 w 344666"/>
              <a:gd name="connsiteY40" fmla="*/ 256908 h 344804"/>
              <a:gd name="connsiteX41" fmla="*/ 286410 w 344666"/>
              <a:gd name="connsiteY41" fmla="*/ 260807 h 344804"/>
              <a:gd name="connsiteX42" fmla="*/ 283075 w 344666"/>
              <a:gd name="connsiteY42" fmla="*/ 262477 h 344804"/>
              <a:gd name="connsiteX43" fmla="*/ 280850 w 344666"/>
              <a:gd name="connsiteY43" fmla="*/ 263034 h 344804"/>
              <a:gd name="connsiteX44" fmla="*/ 112965 w 344666"/>
              <a:gd name="connsiteY44" fmla="*/ 263034 h 344804"/>
              <a:gd name="connsiteX45" fmla="*/ 109073 w 344666"/>
              <a:gd name="connsiteY45" fmla="*/ 261364 h 344804"/>
              <a:gd name="connsiteX46" fmla="*/ 106294 w 344666"/>
              <a:gd name="connsiteY46" fmla="*/ 257465 h 344804"/>
              <a:gd name="connsiteX47" fmla="*/ 105738 w 344666"/>
              <a:gd name="connsiteY47" fmla="*/ 255793 h 344804"/>
              <a:gd name="connsiteX48" fmla="*/ 105738 w 344666"/>
              <a:gd name="connsiteY48" fmla="*/ 240197 h 344804"/>
              <a:gd name="connsiteX49" fmla="*/ 105738 w 344666"/>
              <a:gd name="connsiteY49" fmla="*/ 239640 h 344804"/>
              <a:gd name="connsiteX50" fmla="*/ 106294 w 344666"/>
              <a:gd name="connsiteY50" fmla="*/ 239082 h 344804"/>
              <a:gd name="connsiteX51" fmla="*/ 139649 w 344666"/>
              <a:gd name="connsiteY51" fmla="*/ 216244 h 344804"/>
              <a:gd name="connsiteX52" fmla="*/ 172447 w 344666"/>
              <a:gd name="connsiteY52" fmla="*/ 192292 h 344804"/>
              <a:gd name="connsiteX53" fmla="*/ 172447 w 344666"/>
              <a:gd name="connsiteY53" fmla="*/ 188949 h 344804"/>
              <a:gd name="connsiteX54" fmla="*/ 170780 w 344666"/>
              <a:gd name="connsiteY54" fmla="*/ 185050 h 344804"/>
              <a:gd name="connsiteX55" fmla="*/ 152991 w 344666"/>
              <a:gd name="connsiteY55" fmla="*/ 139930 h 344804"/>
              <a:gd name="connsiteX56" fmla="*/ 198019 w 344666"/>
              <a:gd name="connsiteY56" fmla="*/ 83112 h 344804"/>
              <a:gd name="connsiteX57" fmla="*/ 243048 w 344666"/>
              <a:gd name="connsiteY57" fmla="*/ 139930 h 344804"/>
              <a:gd name="connsiteX58" fmla="*/ 225259 w 344666"/>
              <a:gd name="connsiteY58" fmla="*/ 185050 h 344804"/>
              <a:gd name="connsiteX59" fmla="*/ 223592 w 344666"/>
              <a:gd name="connsiteY59" fmla="*/ 188949 h 344804"/>
              <a:gd name="connsiteX60" fmla="*/ 223592 w 344666"/>
              <a:gd name="connsiteY60" fmla="*/ 192292 h 344804"/>
              <a:gd name="connsiteX61" fmla="*/ 256390 w 344666"/>
              <a:gd name="connsiteY61" fmla="*/ 216244 h 344804"/>
              <a:gd name="connsiteX62" fmla="*/ 289746 w 344666"/>
              <a:gd name="connsiteY62" fmla="*/ 239082 h 344804"/>
              <a:gd name="connsiteX63" fmla="*/ 290301 w 344666"/>
              <a:gd name="connsiteY63" fmla="*/ 239640 h 344804"/>
              <a:gd name="connsiteX64" fmla="*/ 290301 w 344666"/>
              <a:gd name="connsiteY64" fmla="*/ 240197 h 344804"/>
              <a:gd name="connsiteX65" fmla="*/ 290301 w 344666"/>
              <a:gd name="connsiteY65" fmla="*/ 255236 h 3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44666" h="344804">
                <a:moveTo>
                  <a:pt x="313093" y="114"/>
                </a:moveTo>
                <a:lnTo>
                  <a:pt x="251943" y="114"/>
                </a:lnTo>
                <a:lnTo>
                  <a:pt x="250275" y="114"/>
                </a:lnTo>
                <a:lnTo>
                  <a:pt x="54038" y="671"/>
                </a:lnTo>
                <a:cubicBezTo>
                  <a:pt x="36804" y="671"/>
                  <a:pt x="22907" y="14597"/>
                  <a:pt x="22907" y="31865"/>
                </a:cubicBezTo>
                <a:lnTo>
                  <a:pt x="22907" y="78656"/>
                </a:lnTo>
                <a:lnTo>
                  <a:pt x="58485" y="78656"/>
                </a:lnTo>
                <a:cubicBezTo>
                  <a:pt x="65156" y="78656"/>
                  <a:pt x="70159" y="83669"/>
                  <a:pt x="70159" y="90354"/>
                </a:cubicBezTo>
                <a:lnTo>
                  <a:pt x="70159" y="98152"/>
                </a:lnTo>
                <a:cubicBezTo>
                  <a:pt x="70159" y="104837"/>
                  <a:pt x="65156" y="109850"/>
                  <a:pt x="58485" y="109850"/>
                </a:cubicBezTo>
                <a:lnTo>
                  <a:pt x="54594" y="109850"/>
                </a:lnTo>
                <a:lnTo>
                  <a:pt x="54594" y="105951"/>
                </a:lnTo>
                <a:cubicBezTo>
                  <a:pt x="54594" y="99266"/>
                  <a:pt x="49590" y="94253"/>
                  <a:pt x="42919" y="94253"/>
                </a:cubicBezTo>
                <a:lnTo>
                  <a:pt x="10676" y="94253"/>
                </a:lnTo>
                <a:cubicBezTo>
                  <a:pt x="6229" y="94810"/>
                  <a:pt x="2338" y="97595"/>
                  <a:pt x="670" y="102052"/>
                </a:cubicBezTo>
                <a:cubicBezTo>
                  <a:pt x="114" y="103166"/>
                  <a:pt x="114" y="104837"/>
                  <a:pt x="114" y="105951"/>
                </a:cubicBezTo>
                <a:lnTo>
                  <a:pt x="114" y="113749"/>
                </a:lnTo>
                <a:cubicBezTo>
                  <a:pt x="114" y="120434"/>
                  <a:pt x="5117" y="125447"/>
                  <a:pt x="11788" y="125447"/>
                </a:cubicBezTo>
                <a:lnTo>
                  <a:pt x="23462" y="125447"/>
                </a:lnTo>
                <a:lnTo>
                  <a:pt x="23462" y="211788"/>
                </a:lnTo>
                <a:lnTo>
                  <a:pt x="59041" y="211788"/>
                </a:lnTo>
                <a:cubicBezTo>
                  <a:pt x="65712" y="211788"/>
                  <a:pt x="70715" y="216801"/>
                  <a:pt x="70715" y="223486"/>
                </a:cubicBezTo>
                <a:lnTo>
                  <a:pt x="70715" y="231283"/>
                </a:lnTo>
                <a:cubicBezTo>
                  <a:pt x="70715" y="237968"/>
                  <a:pt x="65712" y="242982"/>
                  <a:pt x="59041" y="242982"/>
                </a:cubicBezTo>
                <a:lnTo>
                  <a:pt x="55149" y="242982"/>
                </a:lnTo>
                <a:lnTo>
                  <a:pt x="55149" y="239640"/>
                </a:lnTo>
                <a:cubicBezTo>
                  <a:pt x="55149" y="232955"/>
                  <a:pt x="50146" y="227942"/>
                  <a:pt x="43475" y="227942"/>
                </a:cubicBezTo>
                <a:lnTo>
                  <a:pt x="11232" y="227942"/>
                </a:lnTo>
                <a:cubicBezTo>
                  <a:pt x="6785" y="228499"/>
                  <a:pt x="2894" y="231283"/>
                  <a:pt x="1226" y="235740"/>
                </a:cubicBezTo>
                <a:cubicBezTo>
                  <a:pt x="670" y="236854"/>
                  <a:pt x="670" y="238525"/>
                  <a:pt x="670" y="239640"/>
                </a:cubicBezTo>
                <a:lnTo>
                  <a:pt x="670" y="247437"/>
                </a:lnTo>
                <a:cubicBezTo>
                  <a:pt x="670" y="254122"/>
                  <a:pt x="5673" y="259136"/>
                  <a:pt x="12344" y="259136"/>
                </a:cubicBezTo>
                <a:lnTo>
                  <a:pt x="24018" y="259136"/>
                </a:lnTo>
                <a:lnTo>
                  <a:pt x="24018" y="313726"/>
                </a:lnTo>
                <a:cubicBezTo>
                  <a:pt x="24018" y="330994"/>
                  <a:pt x="37916" y="344919"/>
                  <a:pt x="55149" y="344919"/>
                </a:cubicBezTo>
                <a:lnTo>
                  <a:pt x="313649" y="344919"/>
                </a:lnTo>
                <a:cubicBezTo>
                  <a:pt x="330882" y="344919"/>
                  <a:pt x="344780" y="330994"/>
                  <a:pt x="344780" y="313726"/>
                </a:cubicBezTo>
                <a:lnTo>
                  <a:pt x="344780" y="31308"/>
                </a:lnTo>
                <a:cubicBezTo>
                  <a:pt x="344225" y="14040"/>
                  <a:pt x="330327" y="114"/>
                  <a:pt x="313093" y="114"/>
                </a:cubicBezTo>
                <a:moveTo>
                  <a:pt x="290301" y="255236"/>
                </a:moveTo>
                <a:cubicBezTo>
                  <a:pt x="290301" y="255236"/>
                  <a:pt x="289746" y="256351"/>
                  <a:pt x="289746" y="256908"/>
                </a:cubicBezTo>
                <a:cubicBezTo>
                  <a:pt x="289189" y="258022"/>
                  <a:pt x="287522" y="259693"/>
                  <a:pt x="286410" y="260807"/>
                </a:cubicBezTo>
                <a:lnTo>
                  <a:pt x="283075" y="262477"/>
                </a:lnTo>
                <a:lnTo>
                  <a:pt x="280850" y="263034"/>
                </a:lnTo>
                <a:lnTo>
                  <a:pt x="112965" y="263034"/>
                </a:lnTo>
                <a:cubicBezTo>
                  <a:pt x="111853" y="262477"/>
                  <a:pt x="110185" y="261921"/>
                  <a:pt x="109073" y="261364"/>
                </a:cubicBezTo>
                <a:cubicBezTo>
                  <a:pt x="107961" y="260807"/>
                  <a:pt x="106849" y="259136"/>
                  <a:pt x="106294" y="257465"/>
                </a:cubicBezTo>
                <a:cubicBezTo>
                  <a:pt x="106294" y="256908"/>
                  <a:pt x="105738" y="255793"/>
                  <a:pt x="105738" y="255793"/>
                </a:cubicBezTo>
                <a:cubicBezTo>
                  <a:pt x="105182" y="255236"/>
                  <a:pt x="103514" y="247996"/>
                  <a:pt x="105738" y="240197"/>
                </a:cubicBezTo>
                <a:lnTo>
                  <a:pt x="105738" y="239640"/>
                </a:lnTo>
                <a:lnTo>
                  <a:pt x="106294" y="239082"/>
                </a:lnTo>
                <a:cubicBezTo>
                  <a:pt x="111853" y="231841"/>
                  <a:pt x="125195" y="224043"/>
                  <a:pt x="139649" y="216244"/>
                </a:cubicBezTo>
                <a:cubicBezTo>
                  <a:pt x="152991" y="209003"/>
                  <a:pt x="172447" y="197861"/>
                  <a:pt x="172447" y="192292"/>
                </a:cubicBezTo>
                <a:lnTo>
                  <a:pt x="172447" y="188949"/>
                </a:lnTo>
                <a:cubicBezTo>
                  <a:pt x="172447" y="187278"/>
                  <a:pt x="171891" y="186164"/>
                  <a:pt x="170780" y="185050"/>
                </a:cubicBezTo>
                <a:cubicBezTo>
                  <a:pt x="159105" y="173352"/>
                  <a:pt x="152991" y="157198"/>
                  <a:pt x="152991" y="139930"/>
                </a:cubicBezTo>
                <a:cubicBezTo>
                  <a:pt x="152991" y="112078"/>
                  <a:pt x="158549" y="83112"/>
                  <a:pt x="198019" y="83112"/>
                </a:cubicBezTo>
                <a:cubicBezTo>
                  <a:pt x="237490" y="83112"/>
                  <a:pt x="243048" y="111521"/>
                  <a:pt x="243048" y="139930"/>
                </a:cubicBezTo>
                <a:cubicBezTo>
                  <a:pt x="243048" y="157198"/>
                  <a:pt x="236934" y="173352"/>
                  <a:pt x="225259" y="185050"/>
                </a:cubicBezTo>
                <a:cubicBezTo>
                  <a:pt x="224147" y="186164"/>
                  <a:pt x="223592" y="187278"/>
                  <a:pt x="223592" y="188949"/>
                </a:cubicBezTo>
                <a:lnTo>
                  <a:pt x="223592" y="192292"/>
                </a:lnTo>
                <a:cubicBezTo>
                  <a:pt x="223592" y="197861"/>
                  <a:pt x="243604" y="209003"/>
                  <a:pt x="256390" y="216244"/>
                </a:cubicBezTo>
                <a:cubicBezTo>
                  <a:pt x="270844" y="224043"/>
                  <a:pt x="284186" y="231841"/>
                  <a:pt x="289746" y="239082"/>
                </a:cubicBezTo>
                <a:lnTo>
                  <a:pt x="290301" y="239640"/>
                </a:lnTo>
                <a:lnTo>
                  <a:pt x="290301" y="240197"/>
                </a:lnTo>
                <a:cubicBezTo>
                  <a:pt x="293081" y="247437"/>
                  <a:pt x="290857" y="254679"/>
                  <a:pt x="290301" y="255236"/>
                </a:cubicBezTo>
              </a:path>
            </a:pathLst>
          </a:custGeom>
          <a:solidFill>
            <a:srgbClr val="FFFFFF"/>
          </a:solidFill>
          <a:ln w="12250" cap="flat">
            <a:noFill/>
            <a:prstDash val="solid"/>
            <a:miter/>
          </a:ln>
        </p:spPr>
        <p:txBody>
          <a:bodyPr rtlCol="0" anchor="ctr"/>
          <a:lstStyle/>
          <a:p>
            <a:endParaRPr lang="zh-CN" altLang="en-US" sz="1450">
              <a:solidFill>
                <a:schemeClr val="tx1"/>
              </a:solidFill>
            </a:endParaRPr>
          </a:p>
        </p:txBody>
      </p:sp>
      <p:sp>
        <p:nvSpPr>
          <p:cNvPr id="88" name="任意多边形: 形状 23"/>
          <p:cNvSpPr/>
          <p:nvPr>
            <p:custDataLst>
              <p:tags r:id="rId16"/>
            </p:custDataLst>
          </p:nvPr>
        </p:nvSpPr>
        <p:spPr>
          <a:xfrm>
            <a:off x="7712075" y="1464310"/>
            <a:ext cx="340360" cy="336550"/>
          </a:xfrm>
          <a:custGeom>
            <a:avLst/>
            <a:gdLst>
              <a:gd name="connsiteX0" fmla="*/ 260830 w 344804"/>
              <a:gd name="connsiteY0" fmla="*/ 260348 h 332592"/>
              <a:gd name="connsiteX1" fmla="*/ 187725 w 344804"/>
              <a:gd name="connsiteY1" fmla="*/ 205390 h 332592"/>
              <a:gd name="connsiteX2" fmla="*/ 183396 w 344804"/>
              <a:gd name="connsiteY2" fmla="*/ 193847 h 332592"/>
              <a:gd name="connsiteX3" fmla="*/ 183396 w 344804"/>
              <a:gd name="connsiteY3" fmla="*/ 193674 h 332592"/>
              <a:gd name="connsiteX4" fmla="*/ 183914 w 344804"/>
              <a:gd name="connsiteY4" fmla="*/ 192641 h 332592"/>
              <a:gd name="connsiteX5" fmla="*/ 211286 w 344804"/>
              <a:gd name="connsiteY5" fmla="*/ 119076 h 332592"/>
              <a:gd name="connsiteX6" fmla="*/ 182702 w 344804"/>
              <a:gd name="connsiteY6" fmla="*/ 40515 h 332592"/>
              <a:gd name="connsiteX7" fmla="*/ 181142 w 344804"/>
              <a:gd name="connsiteY7" fmla="*/ 30695 h 332592"/>
              <a:gd name="connsiteX8" fmla="*/ 228609 w 344804"/>
              <a:gd name="connsiteY8" fmla="*/ 201 h 332592"/>
              <a:gd name="connsiteX9" fmla="*/ 290974 w 344804"/>
              <a:gd name="connsiteY9" fmla="*/ 53609 h 332592"/>
              <a:gd name="connsiteX10" fmla="*/ 270185 w 344804"/>
              <a:gd name="connsiteY10" fmla="*/ 132859 h 332592"/>
              <a:gd name="connsiteX11" fmla="*/ 263256 w 344804"/>
              <a:gd name="connsiteY11" fmla="*/ 141473 h 332592"/>
              <a:gd name="connsiteX12" fmla="*/ 262562 w 344804"/>
              <a:gd name="connsiteY12" fmla="*/ 154739 h 332592"/>
              <a:gd name="connsiteX13" fmla="*/ 265162 w 344804"/>
              <a:gd name="connsiteY13" fmla="*/ 159046 h 332592"/>
              <a:gd name="connsiteX14" fmla="*/ 285950 w 344804"/>
              <a:gd name="connsiteY14" fmla="*/ 169211 h 332592"/>
              <a:gd name="connsiteX15" fmla="*/ 308470 w 344804"/>
              <a:gd name="connsiteY15" fmla="*/ 179548 h 332592"/>
              <a:gd name="connsiteX16" fmla="*/ 343117 w 344804"/>
              <a:gd name="connsiteY16" fmla="*/ 210559 h 332592"/>
              <a:gd name="connsiteX17" fmla="*/ 339652 w 344804"/>
              <a:gd name="connsiteY17" fmla="*/ 243292 h 332592"/>
              <a:gd name="connsiteX18" fmla="*/ 269319 w 344804"/>
              <a:gd name="connsiteY18" fmla="*/ 264999 h 332592"/>
              <a:gd name="connsiteX19" fmla="*/ 260830 w 344804"/>
              <a:gd name="connsiteY19" fmla="*/ 260348 h 332592"/>
              <a:gd name="connsiteX20" fmla="*/ 114 w 344804"/>
              <a:gd name="connsiteY20" fmla="*/ 294805 h 332592"/>
              <a:gd name="connsiteX21" fmla="*/ 114 w 344804"/>
              <a:gd name="connsiteY21" fmla="*/ 282744 h 332592"/>
              <a:gd name="connsiteX22" fmla="*/ 3579 w 344804"/>
              <a:gd name="connsiteY22" fmla="*/ 272408 h 332592"/>
              <a:gd name="connsiteX23" fmla="*/ 35973 w 344804"/>
              <a:gd name="connsiteY23" fmla="*/ 241741 h 332592"/>
              <a:gd name="connsiteX24" fmla="*/ 37013 w 344804"/>
              <a:gd name="connsiteY24" fmla="*/ 241052 h 332592"/>
              <a:gd name="connsiteX25" fmla="*/ 69407 w 344804"/>
              <a:gd name="connsiteY25" fmla="*/ 225892 h 332592"/>
              <a:gd name="connsiteX26" fmla="*/ 79801 w 344804"/>
              <a:gd name="connsiteY26" fmla="*/ 221584 h 332592"/>
              <a:gd name="connsiteX27" fmla="*/ 82746 w 344804"/>
              <a:gd name="connsiteY27" fmla="*/ 219344 h 332592"/>
              <a:gd name="connsiteX28" fmla="*/ 88290 w 344804"/>
              <a:gd name="connsiteY28" fmla="*/ 191435 h 332592"/>
              <a:gd name="connsiteX29" fmla="*/ 81534 w 344804"/>
              <a:gd name="connsiteY29" fmla="*/ 182993 h 332592"/>
              <a:gd name="connsiteX30" fmla="*/ 81187 w 344804"/>
              <a:gd name="connsiteY30" fmla="*/ 182649 h 332592"/>
              <a:gd name="connsiteX31" fmla="*/ 55376 w 344804"/>
              <a:gd name="connsiteY31" fmla="*/ 101848 h 332592"/>
              <a:gd name="connsiteX32" fmla="*/ 119472 w 344804"/>
              <a:gd name="connsiteY32" fmla="*/ 43272 h 332592"/>
              <a:gd name="connsiteX33" fmla="*/ 185301 w 344804"/>
              <a:gd name="connsiteY33" fmla="*/ 101504 h 332592"/>
              <a:gd name="connsiteX34" fmla="*/ 185474 w 344804"/>
              <a:gd name="connsiteY34" fmla="*/ 102365 h 332592"/>
              <a:gd name="connsiteX35" fmla="*/ 176813 w 344804"/>
              <a:gd name="connsiteY35" fmla="*/ 153705 h 332592"/>
              <a:gd name="connsiteX36" fmla="*/ 159835 w 344804"/>
              <a:gd name="connsiteY36" fmla="*/ 182476 h 332592"/>
              <a:gd name="connsiteX37" fmla="*/ 159143 w 344804"/>
              <a:gd name="connsiteY37" fmla="*/ 183511 h 332592"/>
              <a:gd name="connsiteX38" fmla="*/ 152906 w 344804"/>
              <a:gd name="connsiteY38" fmla="*/ 190746 h 332592"/>
              <a:gd name="connsiteX39" fmla="*/ 152213 w 344804"/>
              <a:gd name="connsiteY39" fmla="*/ 192469 h 332592"/>
              <a:gd name="connsiteX40" fmla="*/ 156024 w 344804"/>
              <a:gd name="connsiteY40" fmla="*/ 220895 h 332592"/>
              <a:gd name="connsiteX41" fmla="*/ 169537 w 344804"/>
              <a:gd name="connsiteY41" fmla="*/ 225892 h 332592"/>
              <a:gd name="connsiteX42" fmla="*/ 170402 w 344804"/>
              <a:gd name="connsiteY42" fmla="*/ 226236 h 332592"/>
              <a:gd name="connsiteX43" fmla="*/ 226876 w 344804"/>
              <a:gd name="connsiteY43" fmla="*/ 258626 h 332592"/>
              <a:gd name="connsiteX44" fmla="*/ 227396 w 344804"/>
              <a:gd name="connsiteY44" fmla="*/ 258970 h 332592"/>
              <a:gd name="connsiteX45" fmla="*/ 240216 w 344804"/>
              <a:gd name="connsiteY45" fmla="*/ 277749 h 332592"/>
              <a:gd name="connsiteX46" fmla="*/ 240909 w 344804"/>
              <a:gd name="connsiteY46" fmla="*/ 283606 h 332592"/>
              <a:gd name="connsiteX47" fmla="*/ 240909 w 344804"/>
              <a:gd name="connsiteY47" fmla="*/ 297044 h 332592"/>
              <a:gd name="connsiteX48" fmla="*/ 240562 w 344804"/>
              <a:gd name="connsiteY48" fmla="*/ 299456 h 332592"/>
              <a:gd name="connsiteX49" fmla="*/ 188938 w 344804"/>
              <a:gd name="connsiteY49" fmla="*/ 327539 h 332592"/>
              <a:gd name="connsiteX50" fmla="*/ 57281 w 344804"/>
              <a:gd name="connsiteY50" fmla="*/ 327539 h 332592"/>
              <a:gd name="connsiteX51" fmla="*/ 7043 w 344804"/>
              <a:gd name="connsiteY51" fmla="*/ 306864 h 332592"/>
              <a:gd name="connsiteX52" fmla="*/ 114 w 344804"/>
              <a:gd name="connsiteY52" fmla="*/ 294805 h 33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4804" h="332592">
                <a:moveTo>
                  <a:pt x="260830" y="260348"/>
                </a:moveTo>
                <a:cubicBezTo>
                  <a:pt x="245933" y="232267"/>
                  <a:pt x="218561" y="217623"/>
                  <a:pt x="187725" y="205390"/>
                </a:cubicBezTo>
                <a:cubicBezTo>
                  <a:pt x="183048" y="203495"/>
                  <a:pt x="181142" y="198154"/>
                  <a:pt x="183396" y="193847"/>
                </a:cubicBezTo>
                <a:lnTo>
                  <a:pt x="183396" y="193674"/>
                </a:lnTo>
                <a:lnTo>
                  <a:pt x="183914" y="192641"/>
                </a:lnTo>
                <a:cubicBezTo>
                  <a:pt x="197601" y="173690"/>
                  <a:pt x="209553" y="149742"/>
                  <a:pt x="211286" y="119076"/>
                </a:cubicBezTo>
                <a:cubicBezTo>
                  <a:pt x="214577" y="83931"/>
                  <a:pt x="201238" y="59122"/>
                  <a:pt x="182702" y="40515"/>
                </a:cubicBezTo>
                <a:cubicBezTo>
                  <a:pt x="180103" y="37931"/>
                  <a:pt x="179411" y="33969"/>
                  <a:pt x="181142" y="30695"/>
                </a:cubicBezTo>
                <a:cubicBezTo>
                  <a:pt x="189977" y="14501"/>
                  <a:pt x="203664" y="1752"/>
                  <a:pt x="228609" y="201"/>
                </a:cubicBezTo>
                <a:cubicBezTo>
                  <a:pt x="266721" y="-1521"/>
                  <a:pt x="287509" y="22598"/>
                  <a:pt x="290974" y="53609"/>
                </a:cubicBezTo>
                <a:cubicBezTo>
                  <a:pt x="296170" y="88065"/>
                  <a:pt x="284044" y="115631"/>
                  <a:pt x="270185" y="132859"/>
                </a:cubicBezTo>
                <a:cubicBezTo>
                  <a:pt x="268452" y="136305"/>
                  <a:pt x="264988" y="138027"/>
                  <a:pt x="263256" y="141473"/>
                </a:cubicBezTo>
                <a:cubicBezTo>
                  <a:pt x="261869" y="144229"/>
                  <a:pt x="261523" y="150604"/>
                  <a:pt x="262562" y="154739"/>
                </a:cubicBezTo>
                <a:cubicBezTo>
                  <a:pt x="262910" y="156462"/>
                  <a:pt x="263775" y="157840"/>
                  <a:pt x="265162" y="159046"/>
                </a:cubicBezTo>
                <a:cubicBezTo>
                  <a:pt x="270012" y="163181"/>
                  <a:pt x="279886" y="166109"/>
                  <a:pt x="285950" y="169211"/>
                </a:cubicBezTo>
                <a:cubicBezTo>
                  <a:pt x="294611" y="172657"/>
                  <a:pt x="301540" y="176102"/>
                  <a:pt x="308470" y="179548"/>
                </a:cubicBezTo>
                <a:cubicBezTo>
                  <a:pt x="322328" y="186439"/>
                  <a:pt x="337919" y="196775"/>
                  <a:pt x="343117" y="210559"/>
                </a:cubicBezTo>
                <a:cubicBezTo>
                  <a:pt x="346581" y="219173"/>
                  <a:pt x="344848" y="236400"/>
                  <a:pt x="339652" y="243292"/>
                </a:cubicBezTo>
                <a:cubicBezTo>
                  <a:pt x="328391" y="259315"/>
                  <a:pt x="295996" y="261898"/>
                  <a:pt x="269319" y="264999"/>
                </a:cubicBezTo>
                <a:cubicBezTo>
                  <a:pt x="265854" y="265172"/>
                  <a:pt x="262562" y="263449"/>
                  <a:pt x="260830" y="260348"/>
                </a:cubicBezTo>
                <a:moveTo>
                  <a:pt x="114" y="294805"/>
                </a:moveTo>
                <a:lnTo>
                  <a:pt x="114" y="282744"/>
                </a:lnTo>
                <a:cubicBezTo>
                  <a:pt x="114" y="279299"/>
                  <a:pt x="1846" y="275853"/>
                  <a:pt x="3579" y="272408"/>
                </a:cubicBezTo>
                <a:cubicBezTo>
                  <a:pt x="10335" y="258797"/>
                  <a:pt x="24020" y="250184"/>
                  <a:pt x="35973" y="241741"/>
                </a:cubicBezTo>
                <a:cubicBezTo>
                  <a:pt x="36320" y="241570"/>
                  <a:pt x="36666" y="241225"/>
                  <a:pt x="37013" y="241052"/>
                </a:cubicBezTo>
                <a:cubicBezTo>
                  <a:pt x="47234" y="236057"/>
                  <a:pt x="57454" y="230887"/>
                  <a:pt x="69407" y="225892"/>
                </a:cubicBezTo>
                <a:cubicBezTo>
                  <a:pt x="72352" y="224514"/>
                  <a:pt x="76510" y="222963"/>
                  <a:pt x="79801" y="221584"/>
                </a:cubicBezTo>
                <a:cubicBezTo>
                  <a:pt x="81014" y="221068"/>
                  <a:pt x="82053" y="220379"/>
                  <a:pt x="82746" y="219344"/>
                </a:cubicBezTo>
                <a:cubicBezTo>
                  <a:pt x="87770" y="213315"/>
                  <a:pt x="93140" y="200910"/>
                  <a:pt x="88290" y="191435"/>
                </a:cubicBezTo>
                <a:cubicBezTo>
                  <a:pt x="86558" y="187990"/>
                  <a:pt x="84825" y="186267"/>
                  <a:pt x="81534" y="182993"/>
                </a:cubicBezTo>
                <a:lnTo>
                  <a:pt x="81187" y="182649"/>
                </a:lnTo>
                <a:cubicBezTo>
                  <a:pt x="65596" y="165420"/>
                  <a:pt x="51911" y="136133"/>
                  <a:pt x="55376" y="101848"/>
                </a:cubicBezTo>
                <a:cubicBezTo>
                  <a:pt x="58840" y="67392"/>
                  <a:pt x="81360" y="43272"/>
                  <a:pt x="119472" y="43272"/>
                </a:cubicBezTo>
                <a:cubicBezTo>
                  <a:pt x="157410" y="43272"/>
                  <a:pt x="179931" y="67219"/>
                  <a:pt x="185301" y="101504"/>
                </a:cubicBezTo>
                <a:cubicBezTo>
                  <a:pt x="185301" y="101848"/>
                  <a:pt x="185301" y="102020"/>
                  <a:pt x="185474" y="102365"/>
                </a:cubicBezTo>
                <a:cubicBezTo>
                  <a:pt x="187033" y="122867"/>
                  <a:pt x="182009" y="141646"/>
                  <a:pt x="176813" y="153705"/>
                </a:cubicBezTo>
                <a:cubicBezTo>
                  <a:pt x="171789" y="165593"/>
                  <a:pt x="166591" y="174035"/>
                  <a:pt x="159835" y="182476"/>
                </a:cubicBezTo>
                <a:cubicBezTo>
                  <a:pt x="159489" y="182820"/>
                  <a:pt x="159315" y="183165"/>
                  <a:pt x="159143" y="183511"/>
                </a:cubicBezTo>
                <a:cubicBezTo>
                  <a:pt x="157410" y="186267"/>
                  <a:pt x="154638" y="187990"/>
                  <a:pt x="152906" y="190746"/>
                </a:cubicBezTo>
                <a:cubicBezTo>
                  <a:pt x="152560" y="191263"/>
                  <a:pt x="152386" y="191780"/>
                  <a:pt x="152213" y="192469"/>
                </a:cubicBezTo>
                <a:cubicBezTo>
                  <a:pt x="149268" y="202634"/>
                  <a:pt x="152560" y="215899"/>
                  <a:pt x="156024" y="220895"/>
                </a:cubicBezTo>
                <a:cubicBezTo>
                  <a:pt x="157756" y="224169"/>
                  <a:pt x="164339" y="224341"/>
                  <a:pt x="169537" y="225892"/>
                </a:cubicBezTo>
                <a:cubicBezTo>
                  <a:pt x="169883" y="226064"/>
                  <a:pt x="170056" y="226064"/>
                  <a:pt x="170402" y="226236"/>
                </a:cubicBezTo>
                <a:cubicBezTo>
                  <a:pt x="191018" y="234850"/>
                  <a:pt x="211459" y="245015"/>
                  <a:pt x="226876" y="258626"/>
                </a:cubicBezTo>
                <a:cubicBezTo>
                  <a:pt x="227050" y="258797"/>
                  <a:pt x="227223" y="258970"/>
                  <a:pt x="227396" y="258970"/>
                </a:cubicBezTo>
                <a:cubicBezTo>
                  <a:pt x="231900" y="263449"/>
                  <a:pt x="237790" y="269480"/>
                  <a:pt x="240216" y="277749"/>
                </a:cubicBezTo>
                <a:cubicBezTo>
                  <a:pt x="240735" y="279643"/>
                  <a:pt x="240909" y="281711"/>
                  <a:pt x="240909" y="283606"/>
                </a:cubicBezTo>
                <a:lnTo>
                  <a:pt x="240909" y="297044"/>
                </a:lnTo>
                <a:cubicBezTo>
                  <a:pt x="240909" y="297906"/>
                  <a:pt x="240735" y="298767"/>
                  <a:pt x="240562" y="299456"/>
                </a:cubicBezTo>
                <a:cubicBezTo>
                  <a:pt x="234672" y="317374"/>
                  <a:pt x="210939" y="322542"/>
                  <a:pt x="188938" y="327539"/>
                </a:cubicBezTo>
                <a:cubicBezTo>
                  <a:pt x="150827" y="334430"/>
                  <a:pt x="97125" y="334430"/>
                  <a:pt x="57281" y="327539"/>
                </a:cubicBezTo>
                <a:cubicBezTo>
                  <a:pt x="38225" y="324093"/>
                  <a:pt x="17437" y="318925"/>
                  <a:pt x="7043" y="306864"/>
                </a:cubicBezTo>
                <a:cubicBezTo>
                  <a:pt x="3579" y="305142"/>
                  <a:pt x="1846" y="301696"/>
                  <a:pt x="114" y="294805"/>
                </a:cubicBezTo>
              </a:path>
            </a:pathLst>
          </a:custGeom>
          <a:solidFill>
            <a:srgbClr val="FFFFFF"/>
          </a:solidFill>
          <a:ln w="12253" cap="flat">
            <a:noFill/>
            <a:prstDash val="solid"/>
            <a:miter/>
          </a:ln>
        </p:spPr>
        <p:txBody>
          <a:bodyPr rtlCol="0" anchor="ctr"/>
          <a:lstStyle/>
          <a:p>
            <a:endParaRPr lang="zh-CN" altLang="en-US" sz="1450">
              <a:solidFill>
                <a:schemeClr val="tx1"/>
              </a:solidFill>
            </a:endParaRPr>
          </a:p>
        </p:txBody>
      </p:sp>
      <p:sp>
        <p:nvSpPr>
          <p:cNvPr id="58" name="TextBox 4"/>
          <p:cNvSpPr txBox="1">
            <a:spLocks noChangeArrowheads="1"/>
          </p:cNvSpPr>
          <p:nvPr/>
        </p:nvSpPr>
        <p:spPr bwMode="auto">
          <a:xfrm>
            <a:off x="205105" y="2283460"/>
            <a:ext cx="2155190" cy="1595755"/>
          </a:xfrm>
          <a:prstGeom prst="rect">
            <a:avLst/>
          </a:prstGeom>
          <a:noFill/>
          <a:ln w="9525">
            <a:noFill/>
            <a:miter lim="800000"/>
          </a:ln>
          <a:extLst>
            <a:ext uri="{909E8E84-426E-40DD-AFC4-6F175D3DCCD1}">
              <a14:hiddenFill xmlns:a14="http://schemas.microsoft.com/office/drawing/2010/main">
                <a:solidFill>
                  <a:schemeClr val="bg1"/>
                </a:solidFill>
              </a14:hiddenFill>
            </a:ext>
          </a:extLst>
        </p:spPr>
        <p:txBody>
          <a:bodyPr>
            <a:noAutofit/>
          </a:bodyPr>
          <a:lstStyle/>
          <a:p>
            <a:pPr marL="285750" marR="0" indent="-285750" algn="l" defTabSz="914400" eaLnBrk="1" hangingPunct="1">
              <a:lnSpc>
                <a:spcPts val="2800"/>
              </a:lnSpc>
              <a:buClrTx/>
              <a:buSzTx/>
              <a:buFont typeface="Wingdings" panose="05000000000000000000" charset="0"/>
              <a:buChar char="n"/>
              <a:defRPr/>
            </a:pPr>
            <a:r>
              <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调整水稻种植制度</a:t>
            </a:r>
          </a:p>
          <a:p>
            <a:pPr marL="285750" marR="0" indent="-285750" algn="l" defTabSz="914400" eaLnBrk="1" hangingPunct="1">
              <a:lnSpc>
                <a:spcPts val="2800"/>
              </a:lnSpc>
              <a:buClrTx/>
              <a:buSzTx/>
              <a:buFont typeface="Wingdings" panose="05000000000000000000" charset="0"/>
              <a:buChar char="n"/>
              <a:defRPr/>
            </a:pPr>
            <a:r>
              <a:rPr lang="zh-CN" altLang="en-US" sz="1600" b="1" noProof="0" dirty="0">
                <a:solidFill>
                  <a:schemeClr val="bg1"/>
                </a:solidFill>
                <a:latin typeface="微软雅黑" panose="020B0503020204020204" pitchFamily="34" charset="-122"/>
                <a:ea typeface="微软雅黑" panose="020B0503020204020204" pitchFamily="34" charset="-122"/>
                <a:sym typeface="+mn-ea"/>
              </a:rPr>
              <a:t>加强农业生态建设</a:t>
            </a:r>
          </a:p>
          <a:p>
            <a:pPr marL="285750" marR="0" indent="-285750" algn="l" defTabSz="914400" eaLnBrk="1" hangingPunct="1">
              <a:lnSpc>
                <a:spcPts val="2800"/>
              </a:lnSpc>
              <a:buClrTx/>
              <a:buSzTx/>
              <a:buFont typeface="Wingdings" panose="05000000000000000000" charset="0"/>
              <a:buChar char="n"/>
              <a:defRPr/>
            </a:pPr>
            <a:r>
              <a:rPr lang="zh-CN" altLang="en-US" sz="1600" b="1" noProof="0" dirty="0">
                <a:solidFill>
                  <a:schemeClr val="bg1"/>
                </a:solidFill>
                <a:latin typeface="微软雅黑" panose="020B0503020204020204" pitchFamily="34" charset="-122"/>
                <a:ea typeface="微软雅黑" panose="020B0503020204020204" pitchFamily="34" charset="-122"/>
                <a:sym typeface="+mn-ea"/>
              </a:rPr>
              <a:t>加强水稻适应技术开发与运用</a:t>
            </a:r>
            <a:endPar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a:p>
            <a:pPr marR="0" algn="ctr" defTabSz="914400" eaLnBrk="1" hangingPunct="1">
              <a:lnSpc>
                <a:spcPts val="2800"/>
              </a:lnSpc>
              <a:buClrTx/>
              <a:buSzTx/>
              <a:buFontTx/>
              <a:buNone/>
              <a:defRPr/>
            </a:pPr>
            <a:endParaRPr kumimoji="0" lang="zh-CN" altLang="en-US" sz="15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a:p>
            <a:pPr marR="0" algn="ctr" defTabSz="914400" eaLnBrk="1" hangingPunct="1">
              <a:lnSpc>
                <a:spcPts val="2800"/>
              </a:lnSpc>
              <a:buClrTx/>
              <a:buSzTx/>
              <a:buFontTx/>
              <a:buNone/>
              <a:defRPr/>
            </a:pPr>
            <a:endParaRPr kumimoji="0" lang="zh-CN" altLang="en-US" sz="15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p:txBody>
      </p:sp>
      <p:sp>
        <p:nvSpPr>
          <p:cNvPr id="90" name="TextBox 3"/>
          <p:cNvSpPr txBox="1">
            <a:spLocks noChangeArrowheads="1"/>
          </p:cNvSpPr>
          <p:nvPr/>
        </p:nvSpPr>
        <p:spPr bwMode="auto">
          <a:xfrm>
            <a:off x="2411730" y="2233930"/>
            <a:ext cx="2109470" cy="1703705"/>
          </a:xfrm>
          <a:prstGeom prst="rect">
            <a:avLst/>
          </a:prstGeom>
          <a:noFill/>
          <a:ln w="9525">
            <a:noFill/>
            <a:miter lim="800000"/>
          </a:ln>
        </p:spPr>
        <p:txBody>
          <a:bodyPr wrap="square">
            <a:noAutofit/>
          </a:bodyPr>
          <a:lstStyle/>
          <a:p>
            <a:pPr marL="285750" marR="0" indent="-285750" algn="l" defTabSz="914400" eaLnBrk="1" hangingPunct="1">
              <a:lnSpc>
                <a:spcPts val="2800"/>
              </a:lnSpc>
              <a:buClrTx/>
              <a:buSzTx/>
              <a:buFont typeface="Wingdings" panose="05000000000000000000" charset="0"/>
              <a:buChar char="n"/>
              <a:defRPr/>
            </a:pPr>
            <a:r>
              <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推进水稻种业发展</a:t>
            </a:r>
          </a:p>
          <a:p>
            <a:pPr marL="285750" marR="0" indent="-285750" algn="l" defTabSz="914400" eaLnBrk="1" hangingPunct="1">
              <a:lnSpc>
                <a:spcPts val="2800"/>
              </a:lnSpc>
              <a:buClrTx/>
              <a:buSzTx/>
              <a:buFont typeface="Wingdings" panose="05000000000000000000" charset="0"/>
              <a:buChar char="n"/>
              <a:defRPr/>
            </a:pPr>
            <a:r>
              <a:rPr lang="zh-CN" altLang="en-US" sz="1600" b="1" noProof="0" dirty="0">
                <a:solidFill>
                  <a:schemeClr val="bg1"/>
                </a:solidFill>
                <a:latin typeface="微软雅黑" panose="020B0503020204020204" pitchFamily="34" charset="-122"/>
                <a:ea typeface="微软雅黑" panose="020B0503020204020204" pitchFamily="34" charset="-122"/>
                <a:sym typeface="+mn-ea"/>
              </a:rPr>
              <a:t>提升水稻生产机械化水平</a:t>
            </a:r>
          </a:p>
          <a:p>
            <a:pPr marL="285750" marR="0" indent="-285750" algn="l" defTabSz="914400" eaLnBrk="1" hangingPunct="1">
              <a:lnSpc>
                <a:spcPts val="2800"/>
              </a:lnSpc>
              <a:buClrTx/>
              <a:buSzTx/>
              <a:buFont typeface="Wingdings" panose="05000000000000000000" charset="0"/>
              <a:buChar char="n"/>
              <a:defRPr/>
            </a:pPr>
            <a:r>
              <a:rPr lang="zh-CN" altLang="en-US" sz="1600" b="1" noProof="0" dirty="0">
                <a:solidFill>
                  <a:schemeClr val="bg1"/>
                </a:solidFill>
                <a:latin typeface="微软雅黑" panose="020B0503020204020204" pitchFamily="34" charset="-122"/>
                <a:ea typeface="微软雅黑" panose="020B0503020204020204" pitchFamily="34" charset="-122"/>
                <a:sym typeface="+mn-ea"/>
              </a:rPr>
              <a:t>创新农业经营体系</a:t>
            </a:r>
            <a:endPar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a:p>
            <a:pPr marL="285750" marR="0" indent="-285750" algn="l" defTabSz="914400" eaLnBrk="1" hangingPunct="1">
              <a:lnSpc>
                <a:spcPts val="2800"/>
              </a:lnSpc>
              <a:buClrTx/>
              <a:buSzTx/>
              <a:buFont typeface="Wingdings" panose="05000000000000000000" charset="0"/>
              <a:buChar char="n"/>
              <a:defRPr/>
            </a:pPr>
            <a:endPar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a:p>
            <a:pPr marL="285750" marR="0" indent="-285750" algn="l" defTabSz="914400" eaLnBrk="1" hangingPunct="1">
              <a:lnSpc>
                <a:spcPts val="2800"/>
              </a:lnSpc>
              <a:buClrTx/>
              <a:buSzTx/>
              <a:buFont typeface="Wingdings" panose="05000000000000000000" charset="0"/>
              <a:buChar char="n"/>
              <a:defRPr/>
            </a:pPr>
            <a:endPar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p:txBody>
      </p:sp>
      <p:sp>
        <p:nvSpPr>
          <p:cNvPr id="111" name="TextBox 3"/>
          <p:cNvSpPr txBox="1">
            <a:spLocks noChangeArrowheads="1"/>
          </p:cNvSpPr>
          <p:nvPr/>
        </p:nvSpPr>
        <p:spPr bwMode="auto">
          <a:xfrm>
            <a:off x="4572635" y="2139950"/>
            <a:ext cx="2145665" cy="1703705"/>
          </a:xfrm>
          <a:prstGeom prst="rect">
            <a:avLst/>
          </a:prstGeom>
          <a:noFill/>
          <a:ln w="9525">
            <a:noFill/>
            <a:miter lim="800000"/>
          </a:ln>
        </p:spPr>
        <p:txBody>
          <a:bodyPr wrap="square">
            <a:noAutofit/>
          </a:bodyPr>
          <a:lstStyle/>
          <a:p>
            <a:pPr marL="285750" marR="0" indent="-285750" algn="l" defTabSz="914400" eaLnBrk="1" hangingPunct="1">
              <a:lnSpc>
                <a:spcPts val="2800"/>
              </a:lnSpc>
              <a:buClrTx/>
              <a:buSzTx/>
              <a:buFont typeface="Wingdings" panose="05000000000000000000" charset="0"/>
              <a:buChar char="n"/>
              <a:defRPr/>
            </a:pPr>
            <a:r>
              <a:rPr kumimoji="0" lang="zh-CN" altLang="en-US" sz="1600" b="1" cap="none" spc="0" normalizeH="0" baseline="0" noProof="0" dirty="0">
                <a:solidFill>
                  <a:schemeClr val="bg1"/>
                </a:solidFill>
                <a:latin typeface="微软雅黑" panose="020B0503020204020204" pitchFamily="34" charset="-122"/>
                <a:ea typeface="微软雅黑" panose="020B0503020204020204" pitchFamily="34" charset="-122"/>
              </a:rPr>
              <a:t>提高水稻经营主体适应气候变化能力</a:t>
            </a:r>
          </a:p>
          <a:p>
            <a:pPr marL="285750" marR="0" indent="-285750" algn="l" defTabSz="914400" eaLnBrk="1" hangingPunct="1">
              <a:lnSpc>
                <a:spcPts val="2800"/>
              </a:lnSpc>
              <a:buClrTx/>
              <a:buSzTx/>
              <a:buFont typeface="Wingdings" panose="05000000000000000000" charset="0"/>
              <a:buChar char="n"/>
              <a:defRPr/>
            </a:pPr>
            <a:r>
              <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加强农业气候资源开发利用与保护</a:t>
            </a:r>
          </a:p>
          <a:p>
            <a:pPr marL="285750" marR="0" indent="-285750" algn="l" defTabSz="914400" eaLnBrk="1" hangingPunct="1">
              <a:lnSpc>
                <a:spcPts val="2800"/>
              </a:lnSpc>
              <a:buClrTx/>
              <a:buSzTx/>
              <a:buFont typeface="Wingdings" panose="05000000000000000000" charset="0"/>
              <a:buChar char="n"/>
              <a:defRPr/>
            </a:pPr>
            <a:r>
              <a:rPr lang="zh-CN" altLang="en-US" sz="1600" b="1" noProof="0" dirty="0">
                <a:solidFill>
                  <a:schemeClr val="bg1"/>
                </a:solidFill>
                <a:latin typeface="微软雅黑" panose="020B0503020204020204" pitchFamily="34" charset="-122"/>
                <a:ea typeface="微软雅黑" panose="020B0503020204020204" pitchFamily="34" charset="-122"/>
                <a:sym typeface="+mn-ea"/>
              </a:rPr>
              <a:t>大力发展生态循环农业</a:t>
            </a:r>
            <a:endPar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a:p>
            <a:pPr marL="285750" marR="0" indent="-285750" algn="l" defTabSz="914400" eaLnBrk="1" hangingPunct="1">
              <a:lnSpc>
                <a:spcPts val="2800"/>
              </a:lnSpc>
              <a:buClrTx/>
              <a:buSzTx/>
              <a:buFont typeface="Wingdings" panose="05000000000000000000" charset="0"/>
              <a:buChar char="n"/>
              <a:defRPr/>
            </a:pPr>
            <a:endParaRPr kumimoji="0" lang="zh-CN" altLang="en-US" sz="15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a:p>
            <a:pPr marL="285750" marR="0" indent="-285750" algn="l" defTabSz="914400" eaLnBrk="1" hangingPunct="1">
              <a:lnSpc>
                <a:spcPts val="2800"/>
              </a:lnSpc>
              <a:buClrTx/>
              <a:buSzTx/>
              <a:buFont typeface="Wingdings" panose="05000000000000000000" charset="0"/>
              <a:buChar char="n"/>
              <a:defRPr/>
            </a:pPr>
            <a:endParaRPr kumimoji="0" lang="zh-CN" altLang="en-US" sz="15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p:txBody>
      </p:sp>
      <p:sp>
        <p:nvSpPr>
          <p:cNvPr id="146" name="TextBox 3"/>
          <p:cNvSpPr txBox="1">
            <a:spLocks noChangeArrowheads="1"/>
          </p:cNvSpPr>
          <p:nvPr/>
        </p:nvSpPr>
        <p:spPr bwMode="auto">
          <a:xfrm>
            <a:off x="6781165" y="2139950"/>
            <a:ext cx="2145665" cy="1703705"/>
          </a:xfrm>
          <a:prstGeom prst="rect">
            <a:avLst/>
          </a:prstGeom>
          <a:noFill/>
          <a:ln w="9525">
            <a:noFill/>
            <a:miter lim="800000"/>
          </a:ln>
        </p:spPr>
        <p:txBody>
          <a:bodyPr wrap="square">
            <a:noAutofit/>
          </a:bodyPr>
          <a:lstStyle/>
          <a:p>
            <a:pPr marL="285750" marR="0" indent="-285750" algn="l" defTabSz="914400" eaLnBrk="1" hangingPunct="1">
              <a:lnSpc>
                <a:spcPts val="2800"/>
              </a:lnSpc>
              <a:buClrTx/>
              <a:buSzTx/>
              <a:buFont typeface="Wingdings" panose="05000000000000000000" charset="0"/>
              <a:buChar char="n"/>
              <a:defRPr/>
            </a:pPr>
            <a:r>
              <a:rPr kumimoji="0" lang="zh-CN" altLang="en-US" sz="1600" b="1" cap="none" spc="0" normalizeH="0" baseline="0" noProof="0" dirty="0">
                <a:solidFill>
                  <a:schemeClr val="bg1"/>
                </a:solidFill>
                <a:latin typeface="微软雅黑" panose="020B0503020204020204" pitchFamily="34" charset="-122"/>
                <a:ea typeface="微软雅黑" panose="020B0503020204020204" pitchFamily="34" charset="-122"/>
              </a:rPr>
              <a:t>完善水稻质量安全体系</a:t>
            </a:r>
          </a:p>
          <a:p>
            <a:pPr marL="285750" marR="0" indent="-285750" algn="l" defTabSz="914400" eaLnBrk="1" hangingPunct="1">
              <a:lnSpc>
                <a:spcPts val="2800"/>
              </a:lnSpc>
              <a:buClrTx/>
              <a:buSzTx/>
              <a:buFont typeface="Wingdings" panose="05000000000000000000" charset="0"/>
              <a:buChar char="n"/>
              <a:defRPr/>
            </a:pPr>
            <a:r>
              <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推广农业气象指数保险</a:t>
            </a:r>
            <a:endPar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sym typeface="+mn-ea"/>
            </a:endParaRPr>
          </a:p>
          <a:p>
            <a:pPr marL="285750" marR="0" indent="-285750" algn="l" defTabSz="914400" eaLnBrk="1" hangingPunct="1">
              <a:lnSpc>
                <a:spcPts val="2800"/>
              </a:lnSpc>
              <a:buClrTx/>
              <a:buSzTx/>
              <a:buFont typeface="Wingdings" panose="05000000000000000000" charset="0"/>
              <a:buChar char="n"/>
              <a:defRPr/>
            </a:pPr>
            <a:r>
              <a:rPr kumimoji="0" lang="zh-CN" altLang="en-US" sz="1600" b="1" kern="1200" cap="none" spc="0" normalizeH="0" baseline="0" noProof="0" dirty="0">
                <a:solidFill>
                  <a:schemeClr val="bg1"/>
                </a:solidFill>
                <a:latin typeface="微软雅黑" panose="020B0503020204020204" pitchFamily="34" charset="-122"/>
                <a:ea typeface="微软雅黑" panose="020B0503020204020204" pitchFamily="34" charset="-122"/>
                <a:cs typeface="+mn-cs"/>
                <a:sym typeface="+mn-ea"/>
              </a:rPr>
              <a:t>健全气候变化风险管理机制</a:t>
            </a:r>
          </a:p>
        </p:txBody>
      </p:sp>
    </p:spTree>
    <p:custDataLst>
      <p:tags r:id="rId1"/>
    </p:custData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134620"/>
            <a:ext cx="515239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对晚稻气候生产潜力影响</a:t>
            </a:r>
          </a:p>
        </p:txBody>
      </p:sp>
      <p:sp>
        <p:nvSpPr>
          <p:cNvPr id="8" name="Text Box 7"/>
          <p:cNvSpPr txBox="1">
            <a:spLocks noChangeArrowheads="1"/>
          </p:cNvSpPr>
          <p:nvPr/>
        </p:nvSpPr>
        <p:spPr bwMode="auto">
          <a:xfrm>
            <a:off x="7308106" y="4470885"/>
            <a:ext cx="1324841"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(郭瑞鸽等, 2020)</a:t>
            </a:r>
          </a:p>
        </p:txBody>
      </p:sp>
      <p:sp>
        <p:nvSpPr>
          <p:cNvPr id="14" name="文本框 13"/>
          <p:cNvSpPr txBox="1"/>
          <p:nvPr/>
        </p:nvSpPr>
        <p:spPr>
          <a:xfrm>
            <a:off x="4370070" y="3248025"/>
            <a:ext cx="4292600" cy="1527175"/>
          </a:xfrm>
          <a:prstGeom prst="rect">
            <a:avLst/>
          </a:prstGeom>
          <a:noFill/>
        </p:spPr>
        <p:txBody>
          <a:bodyPr wrap="square">
            <a:spAutoFit/>
          </a:bodyPr>
          <a:lstStyle/>
          <a:p>
            <a:pPr marL="0" indent="0" algn="just" eaLnBrk="1" latinLnBrk="0" hangingPunct="1">
              <a:lnSpc>
                <a:spcPts val="2800"/>
              </a:lnSpc>
            </a:pPr>
            <a:r>
              <a:rPr lang="en-US" altLang="zh-CN" sz="1700" b="1" dirty="0">
                <a:latin typeface="微软雅黑" panose="020B0503020204020204" pitchFamily="34" charset="-122"/>
                <a:ea typeface="微软雅黑" panose="020B0503020204020204" pitchFamily="34" charset="-122"/>
              </a:rPr>
              <a:t>       </a:t>
            </a:r>
            <a:r>
              <a:rPr lang="zh-CN" altLang="en-US" sz="1700" b="1" dirty="0">
                <a:latin typeface="微软雅黑" panose="020B0503020204020204" pitchFamily="34" charset="-122"/>
                <a:ea typeface="微软雅黑" panose="020B0503020204020204" pitchFamily="34" charset="-122"/>
              </a:rPr>
              <a:t>过去 60 年江西早春时期热量资源呈现出</a:t>
            </a:r>
            <a:r>
              <a:rPr lang="zh-CN" altLang="en-US" sz="1700" b="1" dirty="0">
                <a:solidFill>
                  <a:srgbClr val="C0504D"/>
                </a:solidFill>
                <a:latin typeface="微软雅黑" panose="020B0503020204020204" pitchFamily="34" charset="-122"/>
                <a:ea typeface="微软雅黑" panose="020B0503020204020204" pitchFamily="34" charset="-122"/>
              </a:rPr>
              <a:t>平均气温上升、有效积温增多、晴暖天气增多为主</a:t>
            </a:r>
            <a:r>
              <a:rPr lang="zh-CN" altLang="en-US" sz="1700" b="1" dirty="0">
                <a:latin typeface="微软雅黑" panose="020B0503020204020204" pitchFamily="34" charset="-122"/>
                <a:ea typeface="微软雅黑" panose="020B0503020204020204" pitchFamily="34" charset="-122"/>
              </a:rPr>
              <a:t>的变化特征，</a:t>
            </a:r>
            <a:r>
              <a:rPr lang="zh-CN" altLang="en-US" sz="1700" b="1" dirty="0">
                <a:solidFill>
                  <a:srgbClr val="C0504D"/>
                </a:solidFill>
                <a:latin typeface="微软雅黑" panose="020B0503020204020204" pitchFamily="34" charset="-122"/>
                <a:ea typeface="微软雅黑" panose="020B0503020204020204" pitchFamily="34" charset="-122"/>
              </a:rPr>
              <a:t>具备提早播种双季早稻的气候可行性</a:t>
            </a:r>
            <a:r>
              <a:rPr lang="zh-CN" altLang="en-US" sz="1700" b="1" dirty="0">
                <a:latin typeface="微软雅黑" panose="020B0503020204020204" pitchFamily="34" charset="-122"/>
                <a:ea typeface="微软雅黑" panose="020B0503020204020204" pitchFamily="34" charset="-122"/>
              </a:rPr>
              <a:t>。</a:t>
            </a:r>
          </a:p>
        </p:txBody>
      </p:sp>
      <p:sp>
        <p:nvSpPr>
          <p:cNvPr id="122" name="Rounded Rectangle 30"/>
          <p:cNvSpPr/>
          <p:nvPr/>
        </p:nvSpPr>
        <p:spPr>
          <a:xfrm>
            <a:off x="395605" y="1131570"/>
            <a:ext cx="8381365" cy="3731260"/>
          </a:xfrm>
          <a:prstGeom prst="roundRect">
            <a:avLst>
              <a:gd name="adj" fmla="val 5228"/>
            </a:avLst>
          </a:prstGeom>
          <a:noFill/>
          <a:ln w="285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r>
              <a:rPr sz="160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27405" y="1143000"/>
            <a:ext cx="3068955" cy="3707765"/>
          </a:xfrm>
          <a:prstGeom prst="rect">
            <a:avLst/>
          </a:prstGeom>
        </p:spPr>
      </p:pic>
      <p:pic>
        <p:nvPicPr>
          <p:cNvPr id="7" name="图片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4283710" y="1143000"/>
            <a:ext cx="3982720" cy="2252980"/>
          </a:xfrm>
          <a:prstGeom prst="rect">
            <a:avLst/>
          </a:prstGeom>
        </p:spPr>
      </p:pic>
      <p:sp>
        <p:nvSpPr>
          <p:cNvPr id="2" name="矩形 5"/>
          <p:cNvSpPr>
            <a:spLocks noChangeArrowheads="1"/>
          </p:cNvSpPr>
          <p:nvPr/>
        </p:nvSpPr>
        <p:spPr bwMode="auto">
          <a:xfrm flipV="1">
            <a:off x="1043940" y="843915"/>
            <a:ext cx="4461510" cy="76200"/>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circle(in)">
                                      <p:cBhvr>
                                        <p:cTn id="7" dur="12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a:off x="349885" y="1051560"/>
            <a:ext cx="7766050" cy="3686810"/>
          </a:xfrm>
          <a:prstGeom prst="roundRect">
            <a:avLst>
              <a:gd name="adj" fmla="val 1336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850" tIns="30425" rIns="60850" bIns="30425" rtlCol="0" anchor="ctr"/>
          <a:lstStyle/>
          <a:p>
            <a:pPr algn="ctr"/>
            <a:endParaRPr lang="zh-CN" altLang="en-US" sz="100"/>
          </a:p>
        </p:txBody>
      </p:sp>
      <p:sp>
        <p:nvSpPr>
          <p:cNvPr id="4" name="矩形 3"/>
          <p:cNvSpPr/>
          <p:nvPr/>
        </p:nvSpPr>
        <p:spPr>
          <a:xfrm>
            <a:off x="8296275" y="-1270"/>
            <a:ext cx="865505" cy="5161280"/>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60850" tIns="30425" rIns="60850" bIns="30425" rtlCol="0" anchor="ctr"/>
          <a:lstStyle/>
          <a:p>
            <a:pPr algn="ctr"/>
            <a:endParaRPr lang="zh-CN" altLang="en-US" sz="100">
              <a:solidFill>
                <a:schemeClr val="bg1">
                  <a:lumMod val="75000"/>
                </a:schemeClr>
              </a:solidFill>
            </a:endParaRPr>
          </a:p>
        </p:txBody>
      </p:sp>
      <p:sp>
        <p:nvSpPr>
          <p:cNvPr id="37" name="圆角矩形 36"/>
          <p:cNvSpPr/>
          <p:nvPr/>
        </p:nvSpPr>
        <p:spPr>
          <a:xfrm>
            <a:off x="450850" y="1141095"/>
            <a:ext cx="7545070" cy="3467735"/>
          </a:xfrm>
          <a:prstGeom prst="roundRect">
            <a:avLst>
              <a:gd name="adj" fmla="val 13365"/>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0850" tIns="30425" rIns="60850" bIns="30425" rtlCol="0" anchor="ctr"/>
          <a:lstStyle/>
          <a:p>
            <a:pPr algn="ctr"/>
            <a:endParaRPr lang="zh-CN" altLang="en-US" sz="100">
              <a:solidFill>
                <a:srgbClr val="C00000"/>
              </a:solidFill>
            </a:endParaRPr>
          </a:p>
        </p:txBody>
      </p:sp>
      <p:sp>
        <p:nvSpPr>
          <p:cNvPr id="3" name="矩形 2"/>
          <p:cNvSpPr/>
          <p:nvPr/>
        </p:nvSpPr>
        <p:spPr>
          <a:xfrm>
            <a:off x="690880" y="1141095"/>
            <a:ext cx="7044690" cy="1270000"/>
          </a:xfrm>
          <a:prstGeom prst="rect">
            <a:avLst/>
          </a:prstGeom>
        </p:spPr>
        <p:txBody>
          <a:bodyPr wrap="square" lIns="60850" tIns="30425" rIns="60850" bIns="30425">
            <a:noAutofit/>
          </a:bodyPr>
          <a:lstStyle/>
          <a:p>
            <a:pPr marL="0" indent="0" eaLnBrk="1" latinLnBrk="0" hangingPunct="1">
              <a:lnSpc>
                <a:spcPts val="2800"/>
              </a:lnSpc>
              <a:buNone/>
            </a:pPr>
            <a:r>
              <a:rPr lang="zh-CN" altLang="zh-CN" sz="17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7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sym typeface="+mn-ea"/>
              </a:rPr>
              <a:t>气候变化（Climate change）</a:t>
            </a:r>
            <a:r>
              <a:rPr lang="zh-CN" altLang="zh-CN" sz="17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是指气候平均状态统计学意义上的巨大改变或者持续较长一段时间（典型的为</a:t>
            </a:r>
            <a:r>
              <a:rPr lang="en-US" altLang="zh-CN" sz="17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zh-CN" sz="17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年或更长）的气候变动。气候变化不但包括平均值的变化，也包括变率的变化</a:t>
            </a:r>
            <a:r>
              <a:rPr lang="zh-CN" altLang="zh-CN" sz="17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25" name="矩形 24"/>
          <p:cNvSpPr/>
          <p:nvPr/>
        </p:nvSpPr>
        <p:spPr>
          <a:xfrm>
            <a:off x="8368030" y="-1270"/>
            <a:ext cx="222250" cy="517779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0850" tIns="30425" rIns="60850" bIns="30425" rtlCol="0" anchor="ctr"/>
          <a:lstStyle/>
          <a:p>
            <a:pPr algn="ctr"/>
            <a:endParaRPr lang="zh-CN" altLang="en-US" sz="100"/>
          </a:p>
        </p:txBody>
      </p:sp>
      <p:sp>
        <p:nvSpPr>
          <p:cNvPr id="2" name="标题 1"/>
          <p:cNvSpPr>
            <a:spLocks noGrp="1"/>
          </p:cNvSpPr>
          <p:nvPr/>
        </p:nvSpPr>
        <p:spPr>
          <a:xfrm>
            <a:off x="1188085" y="123190"/>
            <a:ext cx="329057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3000" b="1" dirty="0" smtClean="0">
                <a:latin typeface="微软雅黑" panose="020B0503020204020204" pitchFamily="34" charset="-122"/>
                <a:ea typeface="微软雅黑" panose="020B0503020204020204" pitchFamily="34" charset="-122"/>
              </a:rPr>
              <a:t>气候变化的概念</a:t>
            </a:r>
            <a:endParaRPr lang="zh-CN" altLang="en-US" sz="3000" b="1" dirty="0">
              <a:latin typeface="微软雅黑" panose="020B0503020204020204" pitchFamily="34" charset="-122"/>
              <a:ea typeface="微软雅黑" panose="020B0503020204020204" pitchFamily="34" charset="-122"/>
            </a:endParaRPr>
          </a:p>
        </p:txBody>
      </p:sp>
      <p:pic>
        <p:nvPicPr>
          <p:cNvPr id="6148" name="Picture 4" descr="https://bkimg.cdn.bcebos.com/pic/969cbf441413c69fb2b7dce2?x-bce-process=image/format,f_auto/watermark,image_d2F0ZXIvYmFpa2UyNzI,g_7,xp_5,yp_5,P_20/resize,m_lfit,limit_1,h_1080"/>
          <p:cNvPicPr>
            <a:picLocks noChangeAspect="1" noChangeArrowheads="1"/>
          </p:cNvPicPr>
          <p:nvPr/>
        </p:nvPicPr>
        <p:blipFill>
          <a:blip r:embed="rId3">
            <a:extLst>
              <a:ext uri="{28A0092B-C50C-407E-A947-70E740481C1C}">
                <a14:useLocalDpi xmlns:a14="http://schemas.microsoft.com/office/drawing/2010/main" val="0"/>
              </a:ext>
            </a:extLst>
          </a:blip>
          <a:srcRect t="1767"/>
          <a:stretch>
            <a:fillRect/>
          </a:stretch>
        </p:blipFill>
        <p:spPr bwMode="auto">
          <a:xfrm>
            <a:off x="821055" y="2355850"/>
            <a:ext cx="4326255" cy="20739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descr="7b0a202020202262756c6c6574223a20227b5c2263617465676f727949645c223a5c225c222c5c2274656d706c61746549645c223a32303233313539397d220a7d0a"/>
          <p:cNvSpPr txBox="1"/>
          <p:nvPr/>
        </p:nvSpPr>
        <p:spPr>
          <a:xfrm>
            <a:off x="5218982" y="2500496"/>
            <a:ext cx="2736304" cy="1758315"/>
          </a:xfrm>
          <a:prstGeom prst="rect">
            <a:avLst/>
          </a:prstGeom>
          <a:noFill/>
        </p:spPr>
        <p:txBody>
          <a:bodyPr wrap="square" rtlCol="0">
            <a:spAutoFit/>
          </a:bodyPr>
          <a:lstStyle/>
          <a:p>
            <a:pPr marL="285750" indent="-285750" eaLnBrk="1" latinLnBrk="0" hangingPunct="1">
              <a:lnSpc>
                <a:spcPts val="2600"/>
              </a:lnSpc>
              <a:buClr>
                <a:srgbClr val="000000"/>
              </a:buClr>
              <a:buSzPct val="80000"/>
              <a:buFont typeface="Wingdings" panose="05000000000000000000" charset="0"/>
              <a:buChar char="n"/>
            </a:pPr>
            <a:r>
              <a:rPr lang="zh-CN" altLang="en-US" sz="1600" b="1" dirty="0">
                <a:latin typeface="微软雅黑" panose="020B0503020204020204" pitchFamily="34" charset="-122"/>
                <a:ea typeface="微软雅黑" panose="020B0503020204020204" pitchFamily="34" charset="-122"/>
              </a:rPr>
              <a:t>平均值的升降，表明气候平均状态的变化</a:t>
            </a:r>
            <a:r>
              <a:rPr lang="zh-CN" altLang="en-US" sz="1600" b="1" dirty="0" smtClean="0">
                <a:latin typeface="微软雅黑" panose="020B0503020204020204" pitchFamily="34" charset="-122"/>
                <a:ea typeface="微软雅黑" panose="020B0503020204020204" pitchFamily="34" charset="-122"/>
              </a:rPr>
              <a:t>；</a:t>
            </a:r>
            <a:endParaRPr lang="en-US" altLang="zh-CN" sz="1600" b="1" dirty="0" smtClean="0">
              <a:latin typeface="微软雅黑" panose="020B0503020204020204" pitchFamily="34" charset="-122"/>
              <a:ea typeface="微软雅黑" panose="020B0503020204020204" pitchFamily="34" charset="-122"/>
            </a:endParaRPr>
          </a:p>
          <a:p>
            <a:pPr marL="285750" indent="-285750" eaLnBrk="1" latinLnBrk="0" hangingPunct="1">
              <a:lnSpc>
                <a:spcPts val="2600"/>
              </a:lnSpc>
              <a:buClr>
                <a:srgbClr val="000000"/>
              </a:buClr>
              <a:buSzPct val="80000"/>
              <a:buFont typeface="Wingdings" panose="05000000000000000000" charset="0"/>
              <a:buChar char="n"/>
            </a:pPr>
            <a:r>
              <a:rPr lang="zh-CN" altLang="en-US" sz="1600" b="1" dirty="0" smtClean="0">
                <a:latin typeface="微软雅黑" panose="020B0503020204020204" pitchFamily="34" charset="-122"/>
                <a:ea typeface="微软雅黑" panose="020B0503020204020204" pitchFamily="34" charset="-122"/>
              </a:rPr>
              <a:t>离差</a:t>
            </a:r>
            <a:r>
              <a:rPr lang="zh-CN" altLang="en-US" sz="1600" b="1" dirty="0">
                <a:latin typeface="微软雅黑" panose="020B0503020204020204" pitchFamily="34" charset="-122"/>
                <a:ea typeface="微软雅黑" panose="020B0503020204020204" pitchFamily="34" charset="-122"/>
              </a:rPr>
              <a:t>值增大，表明气候状态不稳定性增加，气候异常愈明显。</a:t>
            </a:r>
          </a:p>
        </p:txBody>
      </p:sp>
      <p:sp>
        <p:nvSpPr>
          <p:cNvPr id="7" name="矩形 6"/>
          <p:cNvSpPr/>
          <p:nvPr/>
        </p:nvSpPr>
        <p:spPr>
          <a:xfrm>
            <a:off x="899795" y="4156075"/>
            <a:ext cx="949960" cy="25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850" tIns="30425" rIns="60850" bIns="30425" rtlCol="0" anchor="ctr"/>
          <a:lstStyle/>
          <a:p>
            <a:pPr algn="ctr"/>
            <a:endParaRPr lang="zh-CN" altLang="en-US" sz="10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134620"/>
            <a:ext cx="404558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对早稻播种影响</a:t>
            </a:r>
          </a:p>
        </p:txBody>
      </p:sp>
      <p:sp>
        <p:nvSpPr>
          <p:cNvPr id="8" name="Text Box 7"/>
          <p:cNvSpPr txBox="1">
            <a:spLocks noChangeArrowheads="1"/>
          </p:cNvSpPr>
          <p:nvPr/>
        </p:nvSpPr>
        <p:spPr bwMode="auto">
          <a:xfrm>
            <a:off x="7164705" y="4444365"/>
            <a:ext cx="162687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(刘丹和李迎春, 2018)</a:t>
            </a:r>
          </a:p>
        </p:txBody>
      </p:sp>
      <p:sp>
        <p:nvSpPr>
          <p:cNvPr id="14" name="文本框 13"/>
          <p:cNvSpPr txBox="1"/>
          <p:nvPr/>
        </p:nvSpPr>
        <p:spPr>
          <a:xfrm>
            <a:off x="467360" y="1203325"/>
            <a:ext cx="3451225" cy="1168400"/>
          </a:xfrm>
          <a:prstGeom prst="rect">
            <a:avLst/>
          </a:prstGeom>
          <a:noFill/>
        </p:spPr>
        <p:txBody>
          <a:bodyPr wrap="square">
            <a:spAutoFit/>
          </a:bodyPr>
          <a:lstStyle/>
          <a:p>
            <a:pPr marL="0" indent="0" algn="just" eaLnBrk="1" latinLnBrk="0" hangingPunct="1">
              <a:lnSpc>
                <a:spcPts val="2800"/>
              </a:lnSpc>
            </a:pPr>
            <a:r>
              <a:rPr lang="en-US" sz="1800" b="1" dirty="0">
                <a:latin typeface="微软雅黑" panose="020B0503020204020204" pitchFamily="34" charset="-122"/>
                <a:ea typeface="微软雅黑" panose="020B0503020204020204" pitchFamily="34" charset="-122"/>
              </a:rPr>
              <a:t>      </a:t>
            </a:r>
            <a:r>
              <a:rPr sz="1700" b="1" dirty="0">
                <a:latin typeface="微软雅黑" panose="020B0503020204020204" pitchFamily="34" charset="-122"/>
                <a:ea typeface="微软雅黑" panose="020B0503020204020204" pitchFamily="34" charset="-122"/>
              </a:rPr>
              <a:t>1961-2014年晚稻的光合生产潜力和光温生产潜力呈</a:t>
            </a:r>
            <a:r>
              <a:rPr lang="zh-CN" altLang="en-US" sz="1700" b="1" dirty="0">
                <a:solidFill>
                  <a:srgbClr val="C0504D"/>
                </a:solidFill>
                <a:latin typeface="微软雅黑" panose="020B0503020204020204" pitchFamily="34" charset="-122"/>
                <a:ea typeface="微软雅黑" panose="020B0503020204020204" pitchFamily="34" charset="-122"/>
              </a:rPr>
              <a:t>下降趋势</a:t>
            </a:r>
            <a:r>
              <a:rPr sz="1700" b="1" dirty="0">
                <a:latin typeface="微软雅黑" panose="020B0503020204020204" pitchFamily="34" charset="-122"/>
                <a:ea typeface="微软雅黑" panose="020B0503020204020204" pitchFamily="34" charset="-122"/>
              </a:rPr>
              <a:t>，气候生产潜力呈</a:t>
            </a:r>
            <a:r>
              <a:rPr lang="zh-CN" altLang="en-US" sz="1700" b="1" dirty="0">
                <a:solidFill>
                  <a:srgbClr val="C0504D"/>
                </a:solidFill>
                <a:latin typeface="微软雅黑" panose="020B0503020204020204" pitchFamily="34" charset="-122"/>
                <a:ea typeface="微软雅黑" panose="020B0503020204020204" pitchFamily="34" charset="-122"/>
              </a:rPr>
              <a:t>上升趋势</a:t>
            </a:r>
            <a:r>
              <a:rPr sz="1700" b="1" dirty="0">
                <a:latin typeface="微软雅黑" panose="020B0503020204020204" pitchFamily="34" charset="-122"/>
                <a:ea typeface="微软雅黑" panose="020B0503020204020204" pitchFamily="34" charset="-122"/>
              </a:rPr>
              <a:t>。</a:t>
            </a:r>
          </a:p>
        </p:txBody>
      </p:sp>
      <p:pic>
        <p:nvPicPr>
          <p:cNvPr id="2" name="图片 1"/>
          <p:cNvPicPr>
            <a:picLocks noChangeAspect="1"/>
          </p:cNvPicPr>
          <p:nvPr/>
        </p:nvPicPr>
        <p:blipFill>
          <a:blip r:embed="rId3"/>
          <a:stretch>
            <a:fillRect/>
          </a:stretch>
        </p:blipFill>
        <p:spPr>
          <a:xfrm>
            <a:off x="4754245" y="956310"/>
            <a:ext cx="4105910" cy="1600200"/>
          </a:xfrm>
          <a:prstGeom prst="rect">
            <a:avLst/>
          </a:prstGeom>
          <a:ln w="28575" cmpd="sng">
            <a:solidFill>
              <a:schemeClr val="accent1">
                <a:shade val="50000"/>
              </a:schemeClr>
            </a:solidFill>
            <a:prstDash val="solid"/>
          </a:ln>
        </p:spPr>
      </p:pic>
      <p:pic>
        <p:nvPicPr>
          <p:cNvPr id="10" name="图片 9"/>
          <p:cNvPicPr>
            <a:picLocks noChangeAspect="1"/>
          </p:cNvPicPr>
          <p:nvPr/>
        </p:nvPicPr>
        <p:blipFill>
          <a:blip r:embed="rId4"/>
          <a:stretch>
            <a:fillRect/>
          </a:stretch>
        </p:blipFill>
        <p:spPr>
          <a:xfrm>
            <a:off x="467360" y="2644140"/>
            <a:ext cx="4037330" cy="2007870"/>
          </a:xfrm>
          <a:prstGeom prst="rect">
            <a:avLst/>
          </a:prstGeom>
          <a:ln w="28575" cmpd="sng">
            <a:solidFill>
              <a:schemeClr val="accent1">
                <a:shade val="50000"/>
              </a:schemeClr>
            </a:solidFill>
            <a:prstDash val="solid"/>
          </a:ln>
        </p:spPr>
      </p:pic>
      <p:sp>
        <p:nvSpPr>
          <p:cNvPr id="3" name="文本框 2"/>
          <p:cNvSpPr txBox="1"/>
          <p:nvPr/>
        </p:nvSpPr>
        <p:spPr>
          <a:xfrm>
            <a:off x="5292090" y="2860040"/>
            <a:ext cx="3545840" cy="1527175"/>
          </a:xfrm>
          <a:prstGeom prst="rect">
            <a:avLst/>
          </a:prstGeom>
          <a:noFill/>
        </p:spPr>
        <p:txBody>
          <a:bodyPr wrap="square">
            <a:spAutoFit/>
          </a:bodyPr>
          <a:lstStyle/>
          <a:p>
            <a:pPr marL="0" indent="0" algn="just" eaLnBrk="1" latinLnBrk="0" hangingPunct="1">
              <a:lnSpc>
                <a:spcPts val="2800"/>
              </a:lnSpc>
            </a:pPr>
            <a:r>
              <a:rPr lang="en-US" sz="1800" b="1" dirty="0">
                <a:latin typeface="微软雅黑" panose="020B0503020204020204" pitchFamily="34" charset="-122"/>
                <a:ea typeface="微软雅黑" panose="020B0503020204020204" pitchFamily="34" charset="-122"/>
              </a:rPr>
              <a:t>       </a:t>
            </a:r>
            <a:r>
              <a:rPr sz="1700" b="1" dirty="0">
                <a:latin typeface="微软雅黑" panose="020B0503020204020204" pitchFamily="34" charset="-122"/>
                <a:ea typeface="微软雅黑" panose="020B0503020204020204" pitchFamily="34" charset="-122"/>
              </a:rPr>
              <a:t>晚稻光合生产潜力的空间分布呈</a:t>
            </a:r>
            <a:r>
              <a:rPr lang="zh-CN" altLang="en-US" sz="1700" b="1" dirty="0">
                <a:solidFill>
                  <a:srgbClr val="C0504D"/>
                </a:solidFill>
                <a:latin typeface="微软雅黑" panose="020B0503020204020204" pitchFamily="34" charset="-122"/>
                <a:ea typeface="微软雅黑" panose="020B0503020204020204" pitchFamily="34" charset="-122"/>
              </a:rPr>
              <a:t>东部高、西部低</a:t>
            </a:r>
            <a:r>
              <a:rPr sz="1700" b="1" dirty="0">
                <a:latin typeface="微软雅黑" panose="020B0503020204020204" pitchFamily="34" charset="-122"/>
                <a:ea typeface="微软雅黑" panose="020B0503020204020204" pitchFamily="34" charset="-122"/>
              </a:rPr>
              <a:t>，光温生产潜力呈</a:t>
            </a:r>
            <a:r>
              <a:rPr lang="zh-CN" altLang="en-US" sz="1700" b="1" dirty="0">
                <a:solidFill>
                  <a:srgbClr val="C0504D"/>
                </a:solidFill>
                <a:latin typeface="微软雅黑" panose="020B0503020204020204" pitchFamily="34" charset="-122"/>
                <a:ea typeface="微软雅黑" panose="020B0503020204020204" pitchFamily="34" charset="-122"/>
              </a:rPr>
              <a:t>东南部高、西北部低</a:t>
            </a:r>
            <a:r>
              <a:rPr sz="1700" b="1" dirty="0">
                <a:latin typeface="微软雅黑" panose="020B0503020204020204" pitchFamily="34" charset="-122"/>
                <a:ea typeface="微软雅黑" panose="020B0503020204020204" pitchFamily="34" charset="-122"/>
              </a:rPr>
              <a:t>，气候生产潜力呈</a:t>
            </a:r>
            <a:r>
              <a:rPr lang="zh-CN" altLang="en-US" sz="1700" b="1" dirty="0">
                <a:solidFill>
                  <a:srgbClr val="C0504D"/>
                </a:solidFill>
                <a:latin typeface="微软雅黑" panose="020B0503020204020204" pitchFamily="34" charset="-122"/>
                <a:ea typeface="微软雅黑" panose="020B0503020204020204" pitchFamily="34" charset="-122"/>
              </a:rPr>
              <a:t>北部低、南部高</a:t>
            </a:r>
            <a:r>
              <a:rPr sz="1700" b="1" dirty="0">
                <a:latin typeface="微软雅黑" panose="020B0503020204020204" pitchFamily="34" charset="-122"/>
                <a:ea typeface="微软雅黑" panose="020B0503020204020204" pitchFamily="34" charset="-122"/>
              </a:rPr>
              <a:t>。</a:t>
            </a:r>
          </a:p>
        </p:txBody>
      </p:sp>
      <p:grpSp>
        <p:nvGrpSpPr>
          <p:cNvPr id="33" name="组合 32"/>
          <p:cNvGrpSpPr/>
          <p:nvPr/>
        </p:nvGrpSpPr>
        <p:grpSpPr>
          <a:xfrm>
            <a:off x="4643755" y="3278505"/>
            <a:ext cx="626110" cy="549910"/>
            <a:chOff x="2540943" y="3149231"/>
            <a:chExt cx="705127" cy="514838"/>
          </a:xfrm>
          <a:solidFill>
            <a:srgbClr val="6A95C7"/>
          </a:solidFill>
        </p:grpSpPr>
        <p:sp>
          <p:nvSpPr>
            <p:cNvPr id="34" name="燕尾形 33"/>
            <p:cNvSpPr/>
            <p:nvPr/>
          </p:nvSpPr>
          <p:spPr>
            <a:xfrm>
              <a:off x="2540943" y="3161887"/>
              <a:ext cx="368485" cy="502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317" tIns="22659" rIns="45317" bIns="22659" rtlCol="0" anchor="ctr"/>
            <a:lstStyle/>
            <a:p>
              <a:pPr algn="ctr"/>
              <a:endParaRPr lang="zh-CN" altLang="en-US">
                <a:solidFill>
                  <a:schemeClr val="tx1"/>
                </a:solidFill>
                <a:ea typeface="微软雅黑" panose="020B0503020204020204" pitchFamily="34" charset="-122"/>
              </a:endParaRPr>
            </a:p>
          </p:txBody>
        </p:sp>
        <p:sp>
          <p:nvSpPr>
            <p:cNvPr id="35" name="燕尾形 34"/>
            <p:cNvSpPr/>
            <p:nvPr/>
          </p:nvSpPr>
          <p:spPr>
            <a:xfrm>
              <a:off x="2877585" y="3149231"/>
              <a:ext cx="368485" cy="502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317" tIns="22659" rIns="45317" bIns="22659" rtlCol="0" anchor="ctr"/>
            <a:lstStyle/>
            <a:p>
              <a:pPr algn="ctr"/>
              <a:endParaRPr lang="zh-CN" altLang="en-US">
                <a:solidFill>
                  <a:schemeClr val="tx1"/>
                </a:solidFill>
                <a:ea typeface="微软雅黑" panose="020B0503020204020204" pitchFamily="34" charset="-122"/>
              </a:endParaRPr>
            </a:p>
          </p:txBody>
        </p:sp>
      </p:grpSp>
      <p:grpSp>
        <p:nvGrpSpPr>
          <p:cNvPr id="4" name="组合 3"/>
          <p:cNvGrpSpPr/>
          <p:nvPr/>
        </p:nvGrpSpPr>
        <p:grpSpPr>
          <a:xfrm flipH="1">
            <a:off x="3945255" y="1477645"/>
            <a:ext cx="619125" cy="544195"/>
            <a:chOff x="2540943" y="3149231"/>
            <a:chExt cx="705127" cy="514838"/>
          </a:xfrm>
          <a:solidFill>
            <a:srgbClr val="6A95C7"/>
          </a:solidFill>
        </p:grpSpPr>
        <p:sp>
          <p:nvSpPr>
            <p:cNvPr id="11" name="燕尾形 10"/>
            <p:cNvSpPr/>
            <p:nvPr/>
          </p:nvSpPr>
          <p:spPr>
            <a:xfrm>
              <a:off x="2540943" y="3161887"/>
              <a:ext cx="368485" cy="502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317" tIns="22659" rIns="45317" bIns="22659" rtlCol="0" anchor="ctr"/>
            <a:lstStyle/>
            <a:p>
              <a:pPr algn="ctr"/>
              <a:endParaRPr lang="zh-CN" altLang="en-US">
                <a:solidFill>
                  <a:schemeClr val="tx1"/>
                </a:solidFill>
                <a:ea typeface="微软雅黑" panose="020B0503020204020204" pitchFamily="34" charset="-122"/>
              </a:endParaRPr>
            </a:p>
          </p:txBody>
        </p:sp>
        <p:sp>
          <p:nvSpPr>
            <p:cNvPr id="12" name="燕尾形 11"/>
            <p:cNvSpPr/>
            <p:nvPr/>
          </p:nvSpPr>
          <p:spPr>
            <a:xfrm>
              <a:off x="2877585" y="3149231"/>
              <a:ext cx="368485" cy="502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5317" tIns="22659" rIns="45317" bIns="22659" rtlCol="0" anchor="ctr"/>
            <a:lstStyle/>
            <a:p>
              <a:pPr algn="ctr"/>
              <a:endParaRPr lang="zh-CN" altLang="en-US">
                <a:solidFill>
                  <a:schemeClr val="tx1"/>
                </a:solidFill>
                <a:ea typeface="微软雅黑" panose="020B0503020204020204" pitchFamily="34" charset="-122"/>
              </a:endParaRPr>
            </a:p>
          </p:txBody>
        </p:sp>
      </p:grpSp>
      <p:sp>
        <p:nvSpPr>
          <p:cNvPr id="5" name="矩形 5"/>
          <p:cNvSpPr>
            <a:spLocks noChangeArrowheads="1"/>
          </p:cNvSpPr>
          <p:nvPr/>
        </p:nvSpPr>
        <p:spPr bwMode="auto">
          <a:xfrm flipV="1">
            <a:off x="1043940" y="895350"/>
            <a:ext cx="2872105" cy="86360"/>
          </a:xfrm>
          <a:prstGeom prst="rect">
            <a:avLst/>
          </a:prstGeom>
          <a:solidFill>
            <a:srgbClr val="002D80"/>
          </a:solidFill>
          <a:ln>
            <a:noFill/>
          </a:ln>
        </p:spPr>
        <p:txBody>
          <a:bodyPr lIns="64190" tIns="32095" rIns="64190" bIns="32095" anchor="ctr"/>
          <a:lstStyle/>
          <a:p>
            <a:pPr algn="ctr"/>
            <a:endParaRPr lang="zh-CN" altLang="zh-CN" sz="100">
              <a:solidFill>
                <a:schemeClr val="tx2">
                  <a:lumMod val="60000"/>
                  <a:lumOff val="40000"/>
                </a:schemeClr>
              </a:solidFill>
            </a:endParaRP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115695" y="134620"/>
            <a:ext cx="462216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对双季稻种植北界影响</a:t>
            </a:r>
          </a:p>
        </p:txBody>
      </p:sp>
      <p:sp>
        <p:nvSpPr>
          <p:cNvPr id="9" name="矩形 5"/>
          <p:cNvSpPr>
            <a:spLocks noChangeArrowheads="1"/>
          </p:cNvSpPr>
          <p:nvPr/>
        </p:nvSpPr>
        <p:spPr bwMode="auto">
          <a:xfrm flipV="1">
            <a:off x="1043940" y="903605"/>
            <a:ext cx="4001135" cy="81280"/>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sp>
        <p:nvSpPr>
          <p:cNvPr id="8" name="Text Box 7"/>
          <p:cNvSpPr txBox="1">
            <a:spLocks noChangeArrowheads="1"/>
          </p:cNvSpPr>
          <p:nvPr/>
        </p:nvSpPr>
        <p:spPr bwMode="auto">
          <a:xfrm>
            <a:off x="4427855" y="3825240"/>
            <a:ext cx="162687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(Yang et.al, 2011)</a:t>
            </a:r>
          </a:p>
        </p:txBody>
      </p:sp>
      <p:sp>
        <p:nvSpPr>
          <p:cNvPr id="3" name="文本框 2"/>
          <p:cNvSpPr txBox="1"/>
          <p:nvPr/>
        </p:nvSpPr>
        <p:spPr>
          <a:xfrm>
            <a:off x="367665" y="3075940"/>
            <a:ext cx="5428615" cy="808990"/>
          </a:xfrm>
          <a:prstGeom prst="rect">
            <a:avLst/>
          </a:prstGeom>
          <a:noFill/>
        </p:spPr>
        <p:txBody>
          <a:bodyPr wrap="square">
            <a:spAutoFit/>
          </a:bodyPr>
          <a:lstStyle/>
          <a:p>
            <a:pPr marL="0" indent="0" algn="just" eaLnBrk="1" latinLnBrk="0" hangingPunct="1">
              <a:lnSpc>
                <a:spcPts val="2800"/>
              </a:lnSpc>
            </a:pPr>
            <a:r>
              <a:rPr lang="en-US" sz="1700" b="1" dirty="0">
                <a:latin typeface="微软雅黑" panose="020B0503020204020204" pitchFamily="34" charset="-122"/>
                <a:ea typeface="微软雅黑" panose="020B0503020204020204" pitchFamily="34" charset="-122"/>
              </a:rPr>
              <a:t>       </a:t>
            </a:r>
            <a:r>
              <a:rPr sz="1700" b="1" dirty="0">
                <a:latin typeface="微软雅黑" panose="020B0503020204020204" pitchFamily="34" charset="-122"/>
                <a:ea typeface="微软雅黑" panose="020B0503020204020204" pitchFamily="34" charset="-122"/>
              </a:rPr>
              <a:t>相比于1950-1980年</a:t>
            </a:r>
            <a:r>
              <a:rPr lang="en-US" sz="1700" b="1" dirty="0">
                <a:latin typeface="微软雅黑" panose="020B0503020204020204" pitchFamily="34" charset="-122"/>
                <a:ea typeface="微软雅黑" panose="020B0503020204020204" pitchFamily="34" charset="-122"/>
              </a:rPr>
              <a:t>,</a:t>
            </a:r>
            <a:r>
              <a:rPr sz="1700" b="1" dirty="0">
                <a:latin typeface="微软雅黑" panose="020B0503020204020204" pitchFamily="34" charset="-122"/>
                <a:ea typeface="微软雅黑" panose="020B0503020204020204" pitchFamily="34" charset="-122"/>
              </a:rPr>
              <a:t>1980-2007年不同熟制和双季稻种植北界</a:t>
            </a:r>
            <a:r>
              <a:rPr lang="zh-CN" altLang="en-US" sz="1700" b="1" dirty="0">
                <a:solidFill>
                  <a:srgbClr val="C0504D"/>
                </a:solidFill>
                <a:latin typeface="微软雅黑" panose="020B0503020204020204" pitchFamily="34" charset="-122"/>
                <a:ea typeface="微软雅黑" panose="020B0503020204020204" pitchFamily="34" charset="-122"/>
              </a:rPr>
              <a:t>向北移动</a:t>
            </a:r>
            <a:r>
              <a:rPr sz="1700" b="1" dirty="0">
                <a:solidFill>
                  <a:srgbClr val="C0504D"/>
                </a:solidFill>
                <a:latin typeface="微软雅黑" panose="020B0503020204020204" pitchFamily="34" charset="-122"/>
                <a:ea typeface="微软雅黑" panose="020B0503020204020204" pitchFamily="34" charset="-122"/>
              </a:rPr>
              <a:t>。</a:t>
            </a:r>
            <a:endParaRPr sz="1700" b="1" dirty="0">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2536" r="6007"/>
          <a:stretch>
            <a:fillRect/>
          </a:stretch>
        </p:blipFill>
        <p:spPr bwMode="auto">
          <a:xfrm>
            <a:off x="323850" y="1347470"/>
            <a:ext cx="5472430" cy="1392555"/>
          </a:xfrm>
          <a:prstGeom prst="rect">
            <a:avLst/>
          </a:prstGeom>
          <a:noFill/>
          <a:ln w="28575" cmpd="sng">
            <a:solidFill>
              <a:schemeClr val="accent1">
                <a:shade val="50000"/>
              </a:schemeClr>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570" y="1308735"/>
            <a:ext cx="2785745" cy="2792095"/>
          </a:xfrm>
          <a:prstGeom prst="rect">
            <a:avLst/>
          </a:prstGeom>
          <a:noFill/>
          <a:ln w="28575" cmpd="sng">
            <a:solidFill>
              <a:schemeClr val="accent1">
                <a:shade val="50000"/>
              </a:schemeClr>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43815" y="4508500"/>
            <a:ext cx="9206230" cy="508000"/>
          </a:xfrm>
          <a:prstGeom prst="rect">
            <a:avLst/>
          </a:prstGeom>
          <a:solidFill>
            <a:srgbClr val="509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36830" y="4660900"/>
            <a:ext cx="9206230" cy="508000"/>
          </a:xfrm>
          <a:prstGeom prst="rect">
            <a:avLst/>
          </a:prstGeom>
          <a:solidFill>
            <a:srgbClr val="87B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5"/>
            <a:ext cx="9157970" cy="3267710"/>
          </a:xfrm>
          <a:prstGeom prst="rect">
            <a:avLst/>
          </a:prstGeom>
          <a:solidFill>
            <a:srgbClr val="87B6E1">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文本框 2"/>
          <p:cNvSpPr txBox="1"/>
          <p:nvPr/>
        </p:nvSpPr>
        <p:spPr>
          <a:xfrm>
            <a:off x="611505" y="3291840"/>
            <a:ext cx="7898765" cy="1569720"/>
          </a:xfrm>
          <a:prstGeom prst="rect">
            <a:avLst/>
          </a:prstGeom>
          <a:noFill/>
        </p:spPr>
        <p:txBody>
          <a:bodyPr wrap="square">
            <a:noAutofit/>
          </a:bodyPr>
          <a:lstStyle/>
          <a:p>
            <a:pPr marL="285750" indent="-285750" algn="just" eaLnBrk="1" latinLnBrk="0" hangingPunct="1">
              <a:lnSpc>
                <a:spcPts val="2500"/>
              </a:lnSpc>
              <a:buFont typeface="Wingdings" panose="05000000000000000000" charset="0"/>
              <a:buChar char="n"/>
            </a:pPr>
            <a:r>
              <a:rPr sz="1650" b="1">
                <a:solidFill>
                  <a:srgbClr val="C0504D"/>
                </a:solidFill>
                <a:latin typeface="微软雅黑" panose="020B0503020204020204" pitchFamily="34" charset="-122"/>
                <a:ea typeface="微软雅黑" panose="020B0503020204020204" pitchFamily="34" charset="-122"/>
              </a:rPr>
              <a:t>建立双季早稻早播气象适宜性、早播秧苗生长气象适宜性等级预报指标2项，在春播期间发布逐日滚动预报产品。</a:t>
            </a:r>
          </a:p>
          <a:p>
            <a:pPr marL="285750" indent="-285750" algn="just" eaLnBrk="1" latinLnBrk="0" hangingPunct="1">
              <a:lnSpc>
                <a:spcPts val="2500"/>
              </a:lnSpc>
              <a:buFont typeface="Wingdings" panose="05000000000000000000" charset="0"/>
              <a:buChar char="n"/>
            </a:pPr>
            <a:r>
              <a:rPr sz="1650" b="1">
                <a:solidFill>
                  <a:schemeClr val="tx1"/>
                </a:solidFill>
                <a:latin typeface="微软雅黑" panose="020B0503020204020204" pitchFamily="34" charset="-122"/>
                <a:ea typeface="微软雅黑" panose="020B0503020204020204" pitchFamily="34" charset="-122"/>
              </a:rPr>
              <a:t>根据不同播种方式对气象条件的要求，建立了</a:t>
            </a:r>
            <a:r>
              <a:rPr sz="1650" b="1">
                <a:solidFill>
                  <a:srgbClr val="3D5F9E"/>
                </a:solidFill>
                <a:latin typeface="微软雅黑" panose="020B0503020204020204" pitchFamily="34" charset="-122"/>
                <a:ea typeface="微软雅黑" panose="020B0503020204020204" pitchFamily="34" charset="-122"/>
              </a:rPr>
              <a:t>早稻安全早播起始期判别指标、早稻早播气象适宜性指标、早播秧苗生长气象适宜性指标各1项</a:t>
            </a:r>
            <a:r>
              <a:rPr sz="1650" b="1">
                <a:latin typeface="微软雅黑" panose="020B0503020204020204" pitchFamily="34" charset="-122"/>
                <a:ea typeface="微软雅黑" panose="020B0503020204020204" pitchFamily="34" charset="-122"/>
              </a:rPr>
              <a:t>，在2020-2022年春播期间早播服务时段内发布逐日滚动预报产品</a:t>
            </a:r>
            <a:r>
              <a:rPr sz="1650" b="1">
                <a:solidFill>
                  <a:srgbClr val="3D5F9E"/>
                </a:solidFill>
                <a:latin typeface="微软雅黑" panose="020B0503020204020204" pitchFamily="34" charset="-122"/>
                <a:ea typeface="微软雅黑" panose="020B0503020204020204" pitchFamily="34" charset="-122"/>
              </a:rPr>
              <a:t>120余份</a:t>
            </a:r>
            <a:r>
              <a:rPr sz="1650" b="1">
                <a:solidFill>
                  <a:schemeClr val="tx1"/>
                </a:solidFill>
                <a:latin typeface="微软雅黑" panose="020B0503020204020204" pitchFamily="34" charset="-122"/>
                <a:ea typeface="微软雅黑" panose="020B0503020204020204" pitchFamily="34" charset="-122"/>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 y="339090"/>
            <a:ext cx="2581275" cy="2684145"/>
          </a:xfrm>
          <a:prstGeom prst="rect">
            <a:avLst/>
          </a:prstGeom>
          <a:noFill/>
          <a:ln w="9525">
            <a:solidFill>
              <a:srgbClr val="9CB9DA"/>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420" y="339090"/>
            <a:ext cx="4062095" cy="2684145"/>
          </a:xfrm>
          <a:prstGeom prst="rect">
            <a:avLst/>
          </a:prstGeom>
          <a:noFill/>
          <a:ln w="9525">
            <a:solidFill>
              <a:srgbClr val="9CB9DA"/>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39115" y="626745"/>
            <a:ext cx="2961640" cy="3881120"/>
          </a:xfrm>
          <a:prstGeom prst="rect">
            <a:avLst/>
          </a:prstGeom>
          <a:noFill/>
        </p:spPr>
        <p:txBody>
          <a:bodyPr wrap="square">
            <a:noAutofit/>
          </a:bodyPr>
          <a:lstStyle/>
          <a:p>
            <a:pPr marL="0" indent="0" algn="just" eaLnBrk="1" latinLnBrk="0" hangingPunct="1">
              <a:lnSpc>
                <a:spcPts val="2400"/>
              </a:lnSpc>
              <a:buFont typeface="Wingdings" panose="05000000000000000000" charset="0"/>
              <a:buNone/>
            </a:pPr>
            <a:r>
              <a:rPr lang="en-US" altLang="zh-CN" sz="1700" b="1" dirty="0">
                <a:solidFill>
                  <a:srgbClr val="385D8A"/>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50" b="1" dirty="0">
                <a:solidFill>
                  <a:srgbClr val="385D8A"/>
                </a:solidFill>
                <a:latin typeface="微软雅黑" panose="020B0503020204020204" pitchFamily="34" charset="-122"/>
                <a:ea typeface="微软雅黑" panose="020B0503020204020204" pitchFamily="34" charset="-122"/>
                <a:cs typeface="微软雅黑" panose="020B0503020204020204" pitchFamily="34" charset="-122"/>
                <a:sym typeface="+mn-ea"/>
              </a:rPr>
              <a:t>2020</a:t>
            </a:r>
            <a:r>
              <a:rPr lang="zh-CN" altLang="en-US" sz="1650" b="1" dirty="0">
                <a:solidFill>
                  <a:srgbClr val="385D8A"/>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鄱阳示范点早稻亩产</a:t>
            </a:r>
            <a:r>
              <a:rPr lang="en-US" altLang="zh-CN" sz="1650" b="1" dirty="0">
                <a:latin typeface="微软雅黑" panose="020B0503020204020204" pitchFamily="34" charset="-122"/>
                <a:ea typeface="微软雅黑" panose="020B0503020204020204" pitchFamily="34" charset="-122"/>
                <a:cs typeface="微软雅黑" panose="020B0503020204020204" pitchFamily="34" charset="-122"/>
                <a:sym typeface="+mn-ea"/>
              </a:rPr>
              <a:t>446.7</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公斤、晚稻亩产</a:t>
            </a:r>
            <a:r>
              <a:rPr lang="en-US" altLang="zh-CN" sz="1650" b="1" dirty="0">
                <a:latin typeface="微软雅黑" panose="020B0503020204020204" pitchFamily="34" charset="-122"/>
                <a:ea typeface="微软雅黑" panose="020B0503020204020204" pitchFamily="34" charset="-122"/>
                <a:cs typeface="微软雅黑" panose="020B0503020204020204" pitchFamily="34" charset="-122"/>
                <a:sym typeface="+mn-ea"/>
              </a:rPr>
              <a:t>529.4</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公斤，</a:t>
            </a:r>
            <a:r>
              <a:rPr lang="en-US" altLang="zh-CN" sz="1650" b="1" dirty="0">
                <a:solidFill>
                  <a:srgbClr val="385D8A"/>
                </a:solidFill>
                <a:latin typeface="微软雅黑" panose="020B0503020204020204" pitchFamily="34" charset="-122"/>
                <a:ea typeface="微软雅黑" panose="020B0503020204020204" pitchFamily="34" charset="-122"/>
                <a:cs typeface="微软雅黑" panose="020B0503020204020204" pitchFamily="34" charset="-122"/>
                <a:sym typeface="+mn-ea"/>
              </a:rPr>
              <a:t>较全县平均产量</a:t>
            </a:r>
            <a:r>
              <a:rPr lang="en-US" altLang="zh-CN" sz="165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sym typeface="+mn-ea"/>
              </a:rPr>
              <a:t>高11%</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0" indent="0" algn="just" eaLnBrk="1" latinLnBrk="0" hangingPunct="1">
              <a:lnSpc>
                <a:spcPts val="2400"/>
              </a:lnSpc>
              <a:buFont typeface="Wingdings" panose="05000000000000000000" charset="0"/>
              <a:buNone/>
            </a:pPr>
            <a:r>
              <a:rPr lang="en-US" altLang="zh-CN" sz="1650" b="1" dirty="0">
                <a:solidFill>
                  <a:srgbClr val="385D8A"/>
                </a:solidFill>
                <a:latin typeface="微软雅黑" panose="020B0503020204020204" pitchFamily="34" charset="-122"/>
                <a:ea typeface="微软雅黑" panose="020B0503020204020204" pitchFamily="34" charset="-122"/>
                <a:cs typeface="微软雅黑" panose="020B0503020204020204" pitchFamily="34" charset="-122"/>
                <a:sym typeface="+mn-ea"/>
              </a:rPr>
              <a:t>       2021年：</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共对</a:t>
            </a:r>
            <a:r>
              <a:rPr lang="en-US" altLang="zh-CN" sz="1650" b="1" dirty="0">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个早播示范点进行了测产。双季稻累计产量</a:t>
            </a:r>
            <a:r>
              <a:rPr lang="en-US" altLang="zh-CN" sz="1650" b="1" dirty="0">
                <a:solidFill>
                  <a:srgbClr val="385D8A"/>
                </a:solidFill>
                <a:latin typeface="微软雅黑" panose="020B0503020204020204" pitchFamily="34" charset="-122"/>
                <a:ea typeface="微软雅黑" panose="020B0503020204020204" pitchFamily="34" charset="-122"/>
                <a:cs typeface="微软雅黑" panose="020B0503020204020204" pitchFamily="34" charset="-122"/>
                <a:sym typeface="+mn-ea"/>
              </a:rPr>
              <a:t>1011-1173公斤/亩，</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均县平均产量</a:t>
            </a:r>
            <a:r>
              <a:rPr lang="en-US" altLang="zh-CN" sz="165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sym typeface="+mn-ea"/>
              </a:rPr>
              <a:t>高10%-48%</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50" b="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gn="just" eaLnBrk="1" latinLnBrk="0" hangingPunct="1">
              <a:lnSpc>
                <a:spcPts val="2400"/>
              </a:lnSpc>
              <a:buFont typeface="Wingdings" panose="05000000000000000000" charset="0"/>
              <a:buNone/>
            </a:pPr>
            <a:r>
              <a:rPr lang="en-US" altLang="zh-CN" sz="1650" b="1" dirty="0">
                <a:solidFill>
                  <a:srgbClr val="385D8A"/>
                </a:solidFill>
                <a:latin typeface="微软雅黑" panose="020B0503020204020204" pitchFamily="34" charset="-122"/>
                <a:ea typeface="微软雅黑" panose="020B0503020204020204" pitchFamily="34" charset="-122"/>
                <a:cs typeface="微软雅黑" panose="020B0503020204020204" pitchFamily="34" charset="-122"/>
                <a:sym typeface="+mn-ea"/>
              </a:rPr>
              <a:t>       2022年：</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对江西省</a:t>
            </a:r>
            <a:r>
              <a:rPr lang="en-US" altLang="zh-CN" sz="1650" b="1" dirty="0">
                <a:solidFill>
                  <a:srgbClr val="385D8A"/>
                </a:solidFill>
                <a:latin typeface="微软雅黑" panose="020B0503020204020204" pitchFamily="34" charset="-122"/>
                <a:ea typeface="微软雅黑" panose="020B0503020204020204" pitchFamily="34" charset="-122"/>
                <a:cs typeface="微软雅黑" panose="020B0503020204020204" pitchFamily="34" charset="-122"/>
                <a:sym typeface="+mn-ea"/>
              </a:rPr>
              <a:t>83个示范点</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早稻早播产量进行统计，示范面积</a:t>
            </a:r>
            <a:r>
              <a:rPr lang="en-US" altLang="zh-CN" sz="1650" b="1" dirty="0">
                <a:solidFill>
                  <a:srgbClr val="385D8A"/>
                </a:solidFill>
                <a:latin typeface="微软雅黑" panose="020B0503020204020204" pitchFamily="34" charset="-122"/>
                <a:ea typeface="微软雅黑" panose="020B0503020204020204" pitchFamily="34" charset="-122"/>
                <a:cs typeface="微软雅黑" panose="020B0503020204020204" pitchFamily="34" charset="-122"/>
                <a:sym typeface="+mn-ea"/>
              </a:rPr>
              <a:t>超过60万亩，</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早播较县平均产量</a:t>
            </a:r>
            <a:r>
              <a:rPr lang="en-US" altLang="zh-CN" sz="1650" b="1" dirty="0">
                <a:solidFill>
                  <a:srgbClr val="385D8A"/>
                </a:solidFill>
                <a:latin typeface="微软雅黑" panose="020B0503020204020204" pitchFamily="34" charset="-122"/>
                <a:ea typeface="微软雅黑" panose="020B0503020204020204" pitchFamily="34" charset="-122"/>
                <a:cs typeface="微软雅黑" panose="020B0503020204020204" pitchFamily="34" charset="-122"/>
                <a:sym typeface="+mn-ea"/>
              </a:rPr>
              <a:t>高84.7公斤</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，增产幅度</a:t>
            </a:r>
            <a:r>
              <a:rPr lang="en-US" altLang="zh-CN" sz="165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sym typeface="+mn-ea"/>
              </a:rPr>
              <a:t>达20.8%</a:t>
            </a:r>
            <a:r>
              <a:rPr lang="zh-CN" altLang="en-US" sz="165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5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p:nvPr/>
        </p:nvPicPr>
        <p:blipFill>
          <a:blip r:embed="rId3"/>
          <a:srcRect l="12580" t="10935" r="12073" b="15325"/>
          <a:stretch>
            <a:fillRect/>
          </a:stretch>
        </p:blipFill>
        <p:spPr>
          <a:xfrm>
            <a:off x="3622675" y="2745740"/>
            <a:ext cx="2686685" cy="1876425"/>
          </a:xfrm>
          <a:prstGeom prst="rect">
            <a:avLst/>
          </a:prstGeom>
        </p:spPr>
      </p:pic>
      <p:pic>
        <p:nvPicPr>
          <p:cNvPr id="2" name="图片 1"/>
          <p:cNvPicPr/>
          <p:nvPr/>
        </p:nvPicPr>
        <p:blipFill>
          <a:blip r:embed="rId4"/>
          <a:stretch>
            <a:fillRect/>
          </a:stretch>
        </p:blipFill>
        <p:spPr>
          <a:xfrm>
            <a:off x="3623945" y="714375"/>
            <a:ext cx="2715895" cy="1918335"/>
          </a:xfrm>
          <a:prstGeom prst="rect">
            <a:avLst/>
          </a:prstGeom>
        </p:spPr>
      </p:pic>
      <p:grpSp>
        <p:nvGrpSpPr>
          <p:cNvPr id="5" name="组合 4"/>
          <p:cNvGrpSpPr/>
          <p:nvPr/>
        </p:nvGrpSpPr>
        <p:grpSpPr>
          <a:xfrm>
            <a:off x="6401435" y="622935"/>
            <a:ext cx="2174240" cy="2172970"/>
            <a:chOff x="8290" y="820"/>
            <a:chExt cx="5338" cy="4748"/>
          </a:xfrm>
        </p:grpSpPr>
        <p:pic>
          <p:nvPicPr>
            <p:cNvPr id="8" name="图片 7"/>
            <p:cNvPicPr>
              <a:picLocks noChangeAspect="1"/>
            </p:cNvPicPr>
            <p:nvPr/>
          </p:nvPicPr>
          <p:blipFill>
            <a:blip r:embed="rId5"/>
            <a:stretch>
              <a:fillRect/>
            </a:stretch>
          </p:blipFill>
          <p:spPr>
            <a:xfrm>
              <a:off x="8290" y="820"/>
              <a:ext cx="5339" cy="1653"/>
            </a:xfrm>
            <a:prstGeom prst="rect">
              <a:avLst/>
            </a:prstGeom>
          </p:spPr>
        </p:pic>
        <p:pic>
          <p:nvPicPr>
            <p:cNvPr id="10" name="图片 9"/>
            <p:cNvPicPr>
              <a:picLocks noChangeAspect="1"/>
            </p:cNvPicPr>
            <p:nvPr/>
          </p:nvPicPr>
          <p:blipFill>
            <a:blip r:embed="rId6"/>
            <a:stretch>
              <a:fillRect/>
            </a:stretch>
          </p:blipFill>
          <p:spPr>
            <a:xfrm>
              <a:off x="8320" y="2436"/>
              <a:ext cx="5279" cy="3132"/>
            </a:xfrm>
            <a:prstGeom prst="rect">
              <a:avLst/>
            </a:prstGeom>
          </p:spPr>
        </p:pic>
      </p:grpSp>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1280" y="2875280"/>
            <a:ext cx="2107565" cy="1746250"/>
          </a:xfrm>
          <a:prstGeom prst="rect">
            <a:avLst/>
          </a:prstGeom>
          <a:ln>
            <a:solidFill>
              <a:srgbClr val="3D5F9E"/>
            </a:solidFill>
          </a:ln>
        </p:spPr>
      </p:pic>
      <p:sp>
        <p:nvSpPr>
          <p:cNvPr id="12" name="矩形 11"/>
          <p:cNvSpPr/>
          <p:nvPr/>
        </p:nvSpPr>
        <p:spPr>
          <a:xfrm>
            <a:off x="-43815" y="4966970"/>
            <a:ext cx="9206230" cy="193040"/>
          </a:xfrm>
          <a:prstGeom prst="rect">
            <a:avLst/>
          </a:prstGeom>
          <a:solidFill>
            <a:srgbClr val="002D8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43815" y="-28575"/>
            <a:ext cx="9206230" cy="168910"/>
          </a:xfrm>
          <a:prstGeom prst="rect">
            <a:avLst/>
          </a:prstGeom>
          <a:solidFill>
            <a:srgbClr val="002D8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flipV="1">
            <a:off x="0" y="4153535"/>
            <a:ext cx="9157970" cy="1006475"/>
          </a:xfrm>
          <a:prstGeom prst="rect">
            <a:avLst/>
          </a:prstGeom>
          <a:solidFill>
            <a:srgbClr val="87B6E1">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标题 1"/>
          <p:cNvSpPr>
            <a:spLocks noGrp="1"/>
          </p:cNvSpPr>
          <p:nvPr/>
        </p:nvSpPr>
        <p:spPr>
          <a:xfrm>
            <a:off x="1115695" y="134620"/>
            <a:ext cx="462216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2.农业巨灾指数保险</a:t>
            </a:r>
          </a:p>
        </p:txBody>
      </p:sp>
      <p:sp>
        <p:nvSpPr>
          <p:cNvPr id="9" name="矩形 5"/>
          <p:cNvSpPr>
            <a:spLocks noChangeArrowheads="1"/>
          </p:cNvSpPr>
          <p:nvPr/>
        </p:nvSpPr>
        <p:spPr bwMode="auto">
          <a:xfrm flipV="1">
            <a:off x="1115695" y="906780"/>
            <a:ext cx="3562985" cy="76200"/>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sp>
        <p:nvSpPr>
          <p:cNvPr id="4" name="椭圆 3"/>
          <p:cNvSpPr/>
          <p:nvPr>
            <p:custDataLst>
              <p:tags r:id="rId2"/>
            </p:custDataLst>
          </p:nvPr>
        </p:nvSpPr>
        <p:spPr>
          <a:xfrm>
            <a:off x="1974215" y="1327785"/>
            <a:ext cx="227330" cy="24257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zh-CN" altLang="en-US" sz="1515">
              <a:solidFill>
                <a:schemeClr val="lt1"/>
              </a:solidFill>
              <a:latin typeface="微软雅黑" panose="020B0503020204020204" pitchFamily="34" charset="-122"/>
              <a:ea typeface="微软雅黑" panose="020B0503020204020204" pitchFamily="34" charset="-122"/>
            </a:endParaRPr>
          </a:p>
        </p:txBody>
      </p:sp>
      <p:sp>
        <p:nvSpPr>
          <p:cNvPr id="10" name="椭圆 9"/>
          <p:cNvSpPr/>
          <p:nvPr>
            <p:custDataLst>
              <p:tags r:id="rId3"/>
            </p:custDataLst>
          </p:nvPr>
        </p:nvSpPr>
        <p:spPr>
          <a:xfrm rot="5400000">
            <a:off x="2044065" y="1407795"/>
            <a:ext cx="87630" cy="82550"/>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515">
              <a:solidFill>
                <a:schemeClr val="lt1"/>
              </a:solidFill>
              <a:latin typeface="微软雅黑" panose="020B0503020204020204" pitchFamily="34" charset="-122"/>
              <a:ea typeface="微软雅黑" panose="020B0503020204020204" pitchFamily="34" charset="-122"/>
            </a:endParaRPr>
          </a:p>
        </p:txBody>
      </p:sp>
      <p:cxnSp>
        <p:nvCxnSpPr>
          <p:cNvPr id="11" name="直接连接符 10"/>
          <p:cNvCxnSpPr/>
          <p:nvPr>
            <p:custDataLst>
              <p:tags r:id="rId4"/>
            </p:custDataLst>
          </p:nvPr>
        </p:nvCxnSpPr>
        <p:spPr>
          <a:xfrm>
            <a:off x="2087367" y="1554715"/>
            <a:ext cx="9525" cy="1472565"/>
          </a:xfrm>
          <a:prstGeom prst="line">
            <a:avLst/>
          </a:prstGeom>
          <a:ln w="31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5" name="椭圆 14"/>
          <p:cNvSpPr/>
          <p:nvPr>
            <p:custDataLst>
              <p:tags r:id="rId5"/>
            </p:custDataLst>
          </p:nvPr>
        </p:nvSpPr>
        <p:spPr>
          <a:xfrm>
            <a:off x="3953510" y="1327785"/>
            <a:ext cx="227330" cy="242570"/>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indent="0" algn="ctr" eaLnBrk="1" latinLnBrk="0" hangingPunct="1">
              <a:lnSpc>
                <a:spcPts val="2200"/>
              </a:lnSpc>
              <a:spcBef>
                <a:spcPts val="0"/>
              </a:spcBef>
            </a:pPr>
            <a:endParaRPr lang="zh-CN" altLang="en-US" sz="1515">
              <a:solidFill>
                <a:schemeClr val="lt1"/>
              </a:solidFill>
              <a:latin typeface="微软雅黑" panose="020B0503020204020204" pitchFamily="34" charset="-122"/>
              <a:ea typeface="微软雅黑" panose="020B0503020204020204" pitchFamily="34" charset="-122"/>
            </a:endParaRPr>
          </a:p>
        </p:txBody>
      </p:sp>
      <p:sp>
        <p:nvSpPr>
          <p:cNvPr id="18" name="椭圆 17"/>
          <p:cNvSpPr/>
          <p:nvPr>
            <p:custDataLst>
              <p:tags r:id="rId6"/>
            </p:custDataLst>
          </p:nvPr>
        </p:nvSpPr>
        <p:spPr>
          <a:xfrm rot="5400000">
            <a:off x="4023360" y="1407795"/>
            <a:ext cx="87630" cy="8255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indent="0" algn="ctr" eaLnBrk="1" latinLnBrk="0" hangingPunct="1">
              <a:lnSpc>
                <a:spcPts val="2200"/>
              </a:lnSpc>
              <a:spcBef>
                <a:spcPts val="0"/>
              </a:spcBef>
            </a:pPr>
            <a:endParaRPr lang="zh-CN" altLang="en-US" sz="1515">
              <a:solidFill>
                <a:schemeClr val="lt1"/>
              </a:solidFill>
              <a:latin typeface="微软雅黑" panose="020B0503020204020204" pitchFamily="34" charset="-122"/>
              <a:ea typeface="微软雅黑" panose="020B0503020204020204" pitchFamily="34" charset="-122"/>
            </a:endParaRPr>
          </a:p>
        </p:txBody>
      </p:sp>
      <p:cxnSp>
        <p:nvCxnSpPr>
          <p:cNvPr id="22" name="直接连接符 21"/>
          <p:cNvCxnSpPr/>
          <p:nvPr>
            <p:custDataLst>
              <p:tags r:id="rId7"/>
            </p:custDataLst>
          </p:nvPr>
        </p:nvCxnSpPr>
        <p:spPr>
          <a:xfrm>
            <a:off x="4066538" y="1554715"/>
            <a:ext cx="9525" cy="1472565"/>
          </a:xfrm>
          <a:prstGeom prst="line">
            <a:avLst/>
          </a:prstGeom>
          <a:ln w="31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3" name="椭圆 32"/>
          <p:cNvSpPr/>
          <p:nvPr>
            <p:custDataLst>
              <p:tags r:id="rId8"/>
            </p:custDataLst>
          </p:nvPr>
        </p:nvSpPr>
        <p:spPr>
          <a:xfrm>
            <a:off x="5944870" y="1321435"/>
            <a:ext cx="227330" cy="24257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indent="0" algn="ctr" eaLnBrk="1" latinLnBrk="0" hangingPunct="1">
              <a:lnSpc>
                <a:spcPts val="2200"/>
              </a:lnSpc>
              <a:spcBef>
                <a:spcPts val="0"/>
              </a:spcBef>
            </a:pPr>
            <a:endParaRPr lang="zh-CN" altLang="en-US" sz="1515">
              <a:solidFill>
                <a:schemeClr val="lt1"/>
              </a:solidFill>
              <a:latin typeface="微软雅黑" panose="020B0503020204020204" pitchFamily="34" charset="-122"/>
              <a:ea typeface="微软雅黑" panose="020B0503020204020204" pitchFamily="34" charset="-122"/>
            </a:endParaRPr>
          </a:p>
        </p:txBody>
      </p:sp>
      <p:sp>
        <p:nvSpPr>
          <p:cNvPr id="34" name="椭圆 33"/>
          <p:cNvSpPr/>
          <p:nvPr>
            <p:custDataLst>
              <p:tags r:id="rId9"/>
            </p:custDataLst>
          </p:nvPr>
        </p:nvSpPr>
        <p:spPr>
          <a:xfrm rot="5400000">
            <a:off x="6014720" y="1401445"/>
            <a:ext cx="87630" cy="82550"/>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indent="0" algn="ctr" eaLnBrk="1" latinLnBrk="0" hangingPunct="1">
              <a:lnSpc>
                <a:spcPts val="2200"/>
              </a:lnSpc>
              <a:spcBef>
                <a:spcPts val="0"/>
              </a:spcBef>
            </a:pPr>
            <a:endParaRPr lang="zh-CN" altLang="en-US" sz="1515">
              <a:solidFill>
                <a:schemeClr val="lt1"/>
              </a:solidFill>
              <a:latin typeface="微软雅黑" panose="020B0503020204020204" pitchFamily="34" charset="-122"/>
              <a:ea typeface="微软雅黑" panose="020B0503020204020204" pitchFamily="34" charset="-122"/>
            </a:endParaRPr>
          </a:p>
        </p:txBody>
      </p:sp>
      <p:cxnSp>
        <p:nvCxnSpPr>
          <p:cNvPr id="35" name="直接连接符 34"/>
          <p:cNvCxnSpPr/>
          <p:nvPr>
            <p:custDataLst>
              <p:tags r:id="rId10"/>
            </p:custDataLst>
          </p:nvPr>
        </p:nvCxnSpPr>
        <p:spPr>
          <a:xfrm>
            <a:off x="6057774" y="1547101"/>
            <a:ext cx="9525" cy="1481455"/>
          </a:xfrm>
          <a:prstGeom prst="line">
            <a:avLst/>
          </a:prstGeom>
          <a:ln w="31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4" name="椭圆 43"/>
          <p:cNvSpPr/>
          <p:nvPr>
            <p:custDataLst>
              <p:tags r:id="rId11"/>
            </p:custDataLst>
          </p:nvPr>
        </p:nvSpPr>
        <p:spPr>
          <a:xfrm>
            <a:off x="7977505" y="1321435"/>
            <a:ext cx="227330" cy="242570"/>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indent="0" algn="ctr" eaLnBrk="1" latinLnBrk="0" hangingPunct="1">
              <a:lnSpc>
                <a:spcPts val="2200"/>
              </a:lnSpc>
              <a:spcBef>
                <a:spcPts val="0"/>
              </a:spcBef>
            </a:pPr>
            <a:endParaRPr lang="zh-CN" altLang="en-US" sz="1515">
              <a:solidFill>
                <a:schemeClr val="lt1"/>
              </a:solidFill>
              <a:latin typeface="微软雅黑" panose="020B0503020204020204" pitchFamily="34" charset="-122"/>
              <a:ea typeface="微软雅黑" panose="020B0503020204020204" pitchFamily="34" charset="-122"/>
            </a:endParaRPr>
          </a:p>
        </p:txBody>
      </p:sp>
      <p:sp>
        <p:nvSpPr>
          <p:cNvPr id="21" name="椭圆 20"/>
          <p:cNvSpPr/>
          <p:nvPr>
            <p:custDataLst>
              <p:tags r:id="rId12"/>
            </p:custDataLst>
          </p:nvPr>
        </p:nvSpPr>
        <p:spPr>
          <a:xfrm rot="5400000">
            <a:off x="8047355" y="1401445"/>
            <a:ext cx="87630" cy="8255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indent="0" algn="ctr" eaLnBrk="1" latinLnBrk="0" hangingPunct="1">
              <a:lnSpc>
                <a:spcPts val="2200"/>
              </a:lnSpc>
              <a:spcBef>
                <a:spcPts val="0"/>
              </a:spcBef>
            </a:pPr>
            <a:endParaRPr lang="zh-CN" altLang="en-US" sz="1515">
              <a:solidFill>
                <a:schemeClr val="lt1"/>
              </a:solidFill>
              <a:latin typeface="微软雅黑" panose="020B0503020204020204" pitchFamily="34" charset="-122"/>
              <a:ea typeface="微软雅黑" panose="020B0503020204020204" pitchFamily="34" charset="-122"/>
            </a:endParaRPr>
          </a:p>
        </p:txBody>
      </p:sp>
      <p:cxnSp>
        <p:nvCxnSpPr>
          <p:cNvPr id="47" name="直接连接符 46"/>
          <p:cNvCxnSpPr/>
          <p:nvPr>
            <p:custDataLst>
              <p:tags r:id="rId13"/>
            </p:custDataLst>
          </p:nvPr>
        </p:nvCxnSpPr>
        <p:spPr>
          <a:xfrm>
            <a:off x="8090167" y="1547101"/>
            <a:ext cx="9525" cy="1481455"/>
          </a:xfrm>
          <a:prstGeom prst="line">
            <a:avLst/>
          </a:prstGeom>
          <a:ln w="31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5" name="TextBox 16"/>
          <p:cNvSpPr txBox="1"/>
          <p:nvPr/>
        </p:nvSpPr>
        <p:spPr>
          <a:xfrm>
            <a:off x="767715" y="1203960"/>
            <a:ext cx="1237615" cy="315595"/>
          </a:xfrm>
          <a:prstGeom prst="rect">
            <a:avLst/>
          </a:prstGeom>
          <a:noFill/>
        </p:spPr>
        <p:txBody>
          <a:bodyPr wrap="square" lIns="70564" tIns="35282" rIns="70564" bIns="35282" rtlCol="0">
            <a:spAutoFit/>
          </a:bodyPr>
          <a:lstStyle/>
          <a:p>
            <a:pPr>
              <a:spcBef>
                <a:spcPct val="20000"/>
              </a:spcBef>
            </a:pPr>
            <a:r>
              <a:rPr lang="zh-CN" altLang="en-US" sz="1600" b="1" dirty="0" smtClean="0">
                <a:solidFill>
                  <a:srgbClr val="638FC4"/>
                </a:solidFill>
                <a:latin typeface="微软雅黑" panose="020B0503020204020204" pitchFamily="34" charset="-122"/>
                <a:ea typeface="微软雅黑" panose="020B0503020204020204" pitchFamily="34" charset="-122"/>
                <a:cs typeface="+mn-ea"/>
                <a:sym typeface="Arial" panose="020B0604020202020204"/>
              </a:rPr>
              <a:t>现场定损难</a:t>
            </a:r>
          </a:p>
        </p:txBody>
      </p:sp>
      <p:sp>
        <p:nvSpPr>
          <p:cNvPr id="26" name="TextBox 16"/>
          <p:cNvSpPr txBox="1"/>
          <p:nvPr/>
        </p:nvSpPr>
        <p:spPr>
          <a:xfrm>
            <a:off x="2771775" y="1203960"/>
            <a:ext cx="1411605" cy="315595"/>
          </a:xfrm>
          <a:prstGeom prst="rect">
            <a:avLst/>
          </a:prstGeom>
          <a:noFill/>
        </p:spPr>
        <p:txBody>
          <a:bodyPr wrap="square" lIns="70564" tIns="35282" rIns="70564" bIns="35282" rtlCol="0">
            <a:spAutoFit/>
          </a:bodyPr>
          <a:lstStyle/>
          <a:p>
            <a:pPr algn="l">
              <a:spcBef>
                <a:spcPct val="20000"/>
              </a:spcBef>
              <a:buClrTx/>
              <a:buSzTx/>
              <a:buFontTx/>
            </a:pPr>
            <a:r>
              <a:rPr lang="zh-CN" altLang="en-US" sz="1600" b="1" dirty="0" smtClean="0">
                <a:solidFill>
                  <a:srgbClr val="C6615E"/>
                </a:solidFill>
                <a:latin typeface="微软雅黑" panose="020B0503020204020204" pitchFamily="34" charset="-122"/>
                <a:ea typeface="微软雅黑" panose="020B0503020204020204" pitchFamily="34" charset="-122"/>
                <a:cs typeface="+mn-ea"/>
                <a:sym typeface="Arial" panose="020B0604020202020204"/>
              </a:rPr>
              <a:t>理赔周期长</a:t>
            </a:r>
          </a:p>
        </p:txBody>
      </p:sp>
      <p:sp>
        <p:nvSpPr>
          <p:cNvPr id="30" name="TextBox 16"/>
          <p:cNvSpPr txBox="1"/>
          <p:nvPr/>
        </p:nvSpPr>
        <p:spPr>
          <a:xfrm>
            <a:off x="4921250" y="991870"/>
            <a:ext cx="1155065" cy="633730"/>
          </a:xfrm>
          <a:prstGeom prst="rect">
            <a:avLst/>
          </a:prstGeom>
          <a:noFill/>
        </p:spPr>
        <p:txBody>
          <a:bodyPr wrap="square" lIns="70564" tIns="35282" rIns="70564" bIns="35282" rtlCol="0">
            <a:spAutoFit/>
          </a:bodyPr>
          <a:lstStyle/>
          <a:p>
            <a:pPr marL="0" indent="0" eaLnBrk="1" latinLnBrk="0" hangingPunct="1">
              <a:lnSpc>
                <a:spcPts val="2200"/>
              </a:lnSpc>
              <a:spcBef>
                <a:spcPts val="0"/>
              </a:spcBef>
            </a:pPr>
            <a:r>
              <a:rPr lang="zh-CN" altLang="en-US" sz="1600" b="1" dirty="0" smtClean="0">
                <a:solidFill>
                  <a:srgbClr val="638FC4"/>
                </a:solidFill>
                <a:latin typeface="微软雅黑" panose="020B0503020204020204" pitchFamily="34" charset="-122"/>
                <a:ea typeface="微软雅黑" panose="020B0503020204020204" pitchFamily="34" charset="-122"/>
                <a:cs typeface="+mn-ea"/>
                <a:sym typeface="Arial" panose="020B0604020202020204"/>
              </a:rPr>
              <a:t>保险公司角色不清</a:t>
            </a:r>
          </a:p>
        </p:txBody>
      </p:sp>
      <p:sp>
        <p:nvSpPr>
          <p:cNvPr id="27" name="TextBox 16"/>
          <p:cNvSpPr txBox="1"/>
          <p:nvPr/>
        </p:nvSpPr>
        <p:spPr>
          <a:xfrm>
            <a:off x="6364605" y="872490"/>
            <a:ext cx="1620520" cy="915670"/>
          </a:xfrm>
          <a:prstGeom prst="rect">
            <a:avLst/>
          </a:prstGeom>
          <a:noFill/>
        </p:spPr>
        <p:txBody>
          <a:bodyPr wrap="square" lIns="70564" tIns="35282" rIns="70564" bIns="35282" rtlCol="0">
            <a:spAutoFit/>
          </a:bodyPr>
          <a:lstStyle/>
          <a:p>
            <a:pPr marL="0" indent="0" eaLnBrk="1" latinLnBrk="0" hangingPunct="1">
              <a:lnSpc>
                <a:spcPts val="2200"/>
              </a:lnSpc>
              <a:spcBef>
                <a:spcPts val="0"/>
              </a:spcBef>
            </a:pPr>
            <a:r>
              <a:rPr lang="zh-CN" altLang="en-US" sz="1600" b="1" dirty="0" smtClean="0">
                <a:solidFill>
                  <a:srgbClr val="C6615E"/>
                </a:solidFill>
                <a:latin typeface="微软雅黑" panose="020B0503020204020204" pitchFamily="34" charset="-122"/>
                <a:ea typeface="微软雅黑" panose="020B0503020204020204" pitchFamily="34" charset="-122"/>
                <a:cs typeface="+mn-ea"/>
                <a:sym typeface="Arial" panose="020B0604020202020204"/>
              </a:rPr>
              <a:t>救灾资金刚性预算与巨灾小概率事件矛盾突出</a:t>
            </a:r>
          </a:p>
        </p:txBody>
      </p:sp>
      <p:sp>
        <p:nvSpPr>
          <p:cNvPr id="28" name="TextBox 15"/>
          <p:cNvSpPr txBox="1"/>
          <p:nvPr/>
        </p:nvSpPr>
        <p:spPr>
          <a:xfrm>
            <a:off x="743585" y="1708785"/>
            <a:ext cx="1139190" cy="628650"/>
          </a:xfrm>
          <a:prstGeom prst="rect">
            <a:avLst/>
          </a:prstGeom>
          <a:noFill/>
        </p:spPr>
        <p:txBody>
          <a:bodyPr wrap="square" lIns="70564" tIns="35282" rIns="70564" bIns="35282" rtlCol="0">
            <a:spAutoFit/>
          </a:bodyPr>
          <a:lstStyle/>
          <a:p>
            <a:pPr marL="285750" indent="-285750">
              <a:lnSpc>
                <a:spcPct val="130000"/>
              </a:lnSpc>
              <a:buFont typeface="Wingdings" panose="05000000000000000000" charset="0"/>
              <a:buChar char="n"/>
            </a:pPr>
            <a:r>
              <a:rPr lang="zh-CN" altLang="en-US" sz="1400" b="1" dirty="0" smtClean="0">
                <a:solidFill>
                  <a:schemeClr val="tx1"/>
                </a:solidFill>
                <a:latin typeface="微软雅黑" panose="020B0503020204020204" pitchFamily="34" charset="-122"/>
                <a:ea typeface="微软雅黑" panose="020B0503020204020204" pitchFamily="34" charset="-122"/>
                <a:cs typeface="+mn-ea"/>
                <a:sym typeface="Arial" panose="020B0604020202020204"/>
              </a:rPr>
              <a:t>费力费时</a:t>
            </a:r>
          </a:p>
          <a:p>
            <a:pPr marL="285750" indent="-285750">
              <a:lnSpc>
                <a:spcPct val="130000"/>
              </a:lnSpc>
              <a:buFont typeface="Wingdings" panose="05000000000000000000" charset="0"/>
              <a:buChar char="n"/>
            </a:pPr>
            <a:r>
              <a:rPr lang="zh-CN" altLang="en-US" sz="1400" b="1" dirty="0" smtClean="0">
                <a:solidFill>
                  <a:schemeClr val="tx1"/>
                </a:solidFill>
                <a:latin typeface="微软雅黑" panose="020B0503020204020204" pitchFamily="34" charset="-122"/>
                <a:ea typeface="微软雅黑" panose="020B0503020204020204" pitchFamily="34" charset="-122"/>
                <a:cs typeface="+mn-ea"/>
                <a:sym typeface="Arial" panose="020B0604020202020204"/>
              </a:rPr>
              <a:t>主观性强</a:t>
            </a:r>
          </a:p>
        </p:txBody>
      </p:sp>
      <p:sp>
        <p:nvSpPr>
          <p:cNvPr id="31" name="TextBox 15"/>
          <p:cNvSpPr txBox="1"/>
          <p:nvPr/>
        </p:nvSpPr>
        <p:spPr>
          <a:xfrm>
            <a:off x="2790825" y="1708785"/>
            <a:ext cx="1198880" cy="628650"/>
          </a:xfrm>
          <a:prstGeom prst="rect">
            <a:avLst/>
          </a:prstGeom>
          <a:noFill/>
        </p:spPr>
        <p:txBody>
          <a:bodyPr wrap="square" lIns="70564" tIns="35282" rIns="70564" bIns="35282" rtlCol="0">
            <a:spAutoFit/>
          </a:bodyPr>
          <a:lstStyle/>
          <a:p>
            <a:pPr marL="285750" indent="-285750" algn="l">
              <a:lnSpc>
                <a:spcPct val="130000"/>
              </a:lnSpc>
              <a:buClrTx/>
              <a:buSzTx/>
              <a:buFont typeface="Wingdings" panose="05000000000000000000" charset="0"/>
              <a:buChar char="n"/>
            </a:pPr>
            <a:r>
              <a:rPr lang="zh-CN" altLang="en-US" sz="1400" b="1" dirty="0" smtClean="0">
                <a:latin typeface="微软雅黑" panose="020B0503020204020204" pitchFamily="34" charset="-122"/>
                <a:ea typeface="微软雅黑" panose="020B0503020204020204" pitchFamily="34" charset="-122"/>
                <a:cs typeface="+mn-ea"/>
                <a:sym typeface="Arial" panose="020B0604020202020204"/>
              </a:rPr>
              <a:t>环节多</a:t>
            </a:r>
          </a:p>
          <a:p>
            <a:pPr marL="285750" indent="-285750" algn="l">
              <a:lnSpc>
                <a:spcPct val="130000"/>
              </a:lnSpc>
              <a:buClrTx/>
              <a:buSzTx/>
              <a:buFont typeface="Wingdings" panose="05000000000000000000" charset="0"/>
              <a:buChar char="n"/>
            </a:pPr>
            <a:r>
              <a:rPr lang="zh-CN" altLang="en-US" sz="1400" b="1" dirty="0" smtClean="0">
                <a:latin typeface="微软雅黑" panose="020B0503020204020204" pitchFamily="34" charset="-122"/>
                <a:ea typeface="微软雅黑" panose="020B0503020204020204" pitchFamily="34" charset="-122"/>
                <a:cs typeface="+mn-ea"/>
                <a:sym typeface="Arial" panose="020B0604020202020204"/>
              </a:rPr>
              <a:t>时间长</a:t>
            </a:r>
          </a:p>
        </p:txBody>
      </p:sp>
      <p:sp>
        <p:nvSpPr>
          <p:cNvPr id="36" name="TextBox 15"/>
          <p:cNvSpPr txBox="1"/>
          <p:nvPr/>
        </p:nvSpPr>
        <p:spPr>
          <a:xfrm>
            <a:off x="4183380" y="1618615"/>
            <a:ext cx="1965960" cy="1198245"/>
          </a:xfrm>
          <a:prstGeom prst="rect">
            <a:avLst/>
          </a:prstGeom>
          <a:noFill/>
        </p:spPr>
        <p:txBody>
          <a:bodyPr wrap="square" lIns="70564" tIns="35282" rIns="70564" bIns="35282" rtlCol="0">
            <a:spAutoFit/>
          </a:bodyPr>
          <a:lstStyle/>
          <a:p>
            <a:pPr marL="285750" indent="-285750" eaLnBrk="1" latinLnBrk="0" hangingPunct="1">
              <a:lnSpc>
                <a:spcPts val="2200"/>
              </a:lnSpc>
              <a:buFont typeface="Wingdings" panose="05000000000000000000" charset="0"/>
              <a:buChar char="n"/>
            </a:pPr>
            <a:r>
              <a:rPr lang="zh-CN" altLang="en-US" sz="1400" b="1" dirty="0" smtClean="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保险公司自行设计方案</a:t>
            </a:r>
          </a:p>
          <a:p>
            <a:pPr marL="285750" indent="-285750" eaLnBrk="1" latinLnBrk="0" hangingPunct="1">
              <a:lnSpc>
                <a:spcPts val="2200"/>
              </a:lnSpc>
              <a:buFont typeface="Wingdings" panose="05000000000000000000" charset="0"/>
              <a:buChar char="n"/>
            </a:pPr>
            <a:r>
              <a:rPr lang="zh-CN" altLang="en-US" sz="1400" b="1" dirty="0" smtClean="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“裁判员、运动员”角色不清</a:t>
            </a:r>
          </a:p>
        </p:txBody>
      </p:sp>
      <p:sp>
        <p:nvSpPr>
          <p:cNvPr id="37" name="TextBox 15"/>
          <p:cNvSpPr txBox="1"/>
          <p:nvPr/>
        </p:nvSpPr>
        <p:spPr>
          <a:xfrm>
            <a:off x="6301105" y="1841500"/>
            <a:ext cx="2168525" cy="913130"/>
          </a:xfrm>
          <a:prstGeom prst="rect">
            <a:avLst/>
          </a:prstGeom>
          <a:noFill/>
        </p:spPr>
        <p:txBody>
          <a:bodyPr wrap="square" lIns="70564" tIns="35282" rIns="70564" bIns="35282" rtlCol="0">
            <a:spAutoFit/>
          </a:bodyPr>
          <a:lstStyle/>
          <a:p>
            <a:pPr marL="285750" indent="-285750" eaLnBrk="1" latinLnBrk="0" hangingPunct="1">
              <a:lnSpc>
                <a:spcPts val="2200"/>
              </a:lnSpc>
              <a:buFont typeface="Wingdings" panose="05000000000000000000" charset="0"/>
              <a:buChar char="n"/>
            </a:pPr>
            <a:r>
              <a:rPr lang="zh-CN" altLang="en-US" sz="1400" b="1" dirty="0" smtClean="0">
                <a:latin typeface="微软雅黑" panose="020B0503020204020204" pitchFamily="34" charset="-122"/>
                <a:ea typeface="微软雅黑" panose="020B0503020204020204" pitchFamily="34" charset="-122"/>
                <a:cs typeface="+mn-ea"/>
                <a:sym typeface="Arial" panose="020B0604020202020204"/>
              </a:rPr>
              <a:t>无灾小灾花不出</a:t>
            </a:r>
          </a:p>
          <a:p>
            <a:pPr marL="285750" indent="-285750" eaLnBrk="1" latinLnBrk="0" hangingPunct="1">
              <a:lnSpc>
                <a:spcPts val="2200"/>
              </a:lnSpc>
              <a:buFont typeface="Wingdings" panose="05000000000000000000" charset="0"/>
              <a:buChar char="n"/>
            </a:pPr>
            <a:r>
              <a:rPr lang="zh-CN" altLang="en-US" sz="1400" b="1" dirty="0" smtClean="0">
                <a:latin typeface="微软雅黑" panose="020B0503020204020204" pitchFamily="34" charset="-122"/>
                <a:ea typeface="微软雅黑" panose="020B0503020204020204" pitchFamily="34" charset="-122"/>
                <a:cs typeface="+mn-ea"/>
                <a:sym typeface="Arial" panose="020B0604020202020204"/>
              </a:rPr>
              <a:t>大灾巨灾不够用</a:t>
            </a:r>
          </a:p>
          <a:p>
            <a:pPr marL="285750" indent="-285750">
              <a:lnSpc>
                <a:spcPct val="130000"/>
              </a:lnSpc>
              <a:buFont typeface="Wingdings" panose="05000000000000000000" charset="0"/>
              <a:buChar char="n"/>
            </a:pPr>
            <a:endParaRPr lang="zh-CN" altLang="en-US" sz="1400" b="1" dirty="0" smtClean="0">
              <a:latin typeface="微软雅黑" panose="020B0503020204020204" pitchFamily="34" charset="-122"/>
              <a:ea typeface="微软雅黑" panose="020B0503020204020204" pitchFamily="34" charset="-122"/>
              <a:cs typeface="+mn-ea"/>
              <a:sym typeface="Arial" panose="020B0604020202020204"/>
            </a:endParaRPr>
          </a:p>
        </p:txBody>
      </p:sp>
      <p:sp>
        <p:nvSpPr>
          <p:cNvPr id="43" name="文本框 42"/>
          <p:cNvSpPr txBox="1"/>
          <p:nvPr/>
        </p:nvSpPr>
        <p:spPr>
          <a:xfrm>
            <a:off x="624205" y="4227830"/>
            <a:ext cx="7844790" cy="758190"/>
          </a:xfrm>
          <a:prstGeom prst="rect">
            <a:avLst/>
          </a:prstGeom>
          <a:noFill/>
        </p:spPr>
        <p:txBody>
          <a:bodyPr wrap="square" rtlCol="0" anchor="t">
            <a:spAutoFit/>
          </a:bodyPr>
          <a:lstStyle/>
          <a:p>
            <a:pPr marL="0" indent="0" eaLnBrk="1" latinLnBrk="0" hangingPunct="1">
              <a:lnSpc>
                <a:spcPts val="2600"/>
              </a:lnSpc>
            </a:pPr>
            <a:r>
              <a:rPr lang="en-US" altLang="zh-CN" sz="1700" b="1" dirty="0" smtClean="0">
                <a:solidFill>
                  <a:schemeClr val="bg2">
                    <a:lumMod val="25000"/>
                  </a:schemeClr>
                </a:solidFill>
                <a:latin typeface="微软雅黑" panose="020B0503020204020204" pitchFamily="34" charset="-122"/>
                <a:ea typeface="微软雅黑" panose="020B0503020204020204" pitchFamily="34" charset="-122"/>
                <a:sym typeface="Arial" panose="020B0604020202020204"/>
              </a:rPr>
              <a:t>       </a:t>
            </a:r>
            <a:r>
              <a:rPr lang="zh-CN" altLang="en-US" sz="1700" b="1" dirty="0" smtClean="0">
                <a:solidFill>
                  <a:schemeClr val="bg2">
                    <a:lumMod val="25000"/>
                  </a:schemeClr>
                </a:solidFill>
                <a:latin typeface="微软雅黑" panose="020B0503020204020204" pitchFamily="34" charset="-122"/>
                <a:ea typeface="微软雅黑" panose="020B0503020204020204" pitchFamily="34" charset="-122"/>
                <a:sym typeface="Arial" panose="020B0604020202020204"/>
              </a:rPr>
              <a:t>各国</a:t>
            </a:r>
            <a:r>
              <a:rPr lang="zh-CN" altLang="en-US" sz="1700" b="1" dirty="0">
                <a:solidFill>
                  <a:schemeClr val="bg2">
                    <a:lumMod val="25000"/>
                  </a:schemeClr>
                </a:solidFill>
                <a:latin typeface="微软雅黑" panose="020B0503020204020204" pitchFamily="34" charset="-122"/>
                <a:ea typeface="微软雅黑" panose="020B0503020204020204" pitchFamily="34" charset="-122"/>
                <a:sym typeface="Arial" panose="020B0604020202020204"/>
              </a:rPr>
              <a:t>均</a:t>
            </a:r>
            <a:r>
              <a:rPr lang="zh-CN" altLang="en-US" sz="1700" b="1" dirty="0" smtClean="0">
                <a:solidFill>
                  <a:schemeClr val="bg2">
                    <a:lumMod val="25000"/>
                  </a:schemeClr>
                </a:solidFill>
                <a:latin typeface="微软雅黑" panose="020B0503020204020204" pitchFamily="34" charset="-122"/>
                <a:ea typeface="微软雅黑" panose="020B0503020204020204" pitchFamily="34" charset="-122"/>
                <a:sym typeface="Arial" panose="020B0604020202020204"/>
              </a:rPr>
              <a:t>在探索应对巨灾的有效工具，指数</a:t>
            </a:r>
            <a:r>
              <a:rPr lang="zh-CN" altLang="en-US" sz="1700" b="1" dirty="0">
                <a:solidFill>
                  <a:schemeClr val="bg2">
                    <a:lumMod val="25000"/>
                  </a:schemeClr>
                </a:solidFill>
                <a:latin typeface="微软雅黑" panose="020B0503020204020204" pitchFamily="34" charset="-122"/>
                <a:ea typeface="微软雅黑" panose="020B0503020204020204" pitchFamily="34" charset="-122"/>
                <a:sym typeface="Arial" panose="020B0604020202020204"/>
              </a:rPr>
              <a:t>型</a:t>
            </a:r>
            <a:r>
              <a:rPr lang="zh-CN" altLang="en-US" sz="1700" b="1" dirty="0" smtClean="0">
                <a:solidFill>
                  <a:schemeClr val="bg2">
                    <a:lumMod val="25000"/>
                  </a:schemeClr>
                </a:solidFill>
                <a:latin typeface="微软雅黑" panose="020B0503020204020204" pitchFamily="34" charset="-122"/>
                <a:ea typeface="微软雅黑" panose="020B0503020204020204" pitchFamily="34" charset="-122"/>
                <a:sym typeface="Arial" panose="020B0604020202020204"/>
              </a:rPr>
              <a:t>保险是新趋势；其难点在于模型设计的</a:t>
            </a:r>
            <a:r>
              <a:rPr lang="zh-CN" altLang="en-US" sz="1700" b="1" dirty="0" smtClean="0">
                <a:solidFill>
                  <a:srgbClr val="C6615E"/>
                </a:solidFill>
                <a:latin typeface="微软雅黑" panose="020B0503020204020204" pitchFamily="34" charset="-122"/>
                <a:ea typeface="微软雅黑" panose="020B0503020204020204" pitchFamily="34" charset="-122"/>
                <a:sym typeface="Arial" panose="020B0604020202020204"/>
              </a:rPr>
              <a:t>科学性、</a:t>
            </a:r>
            <a:r>
              <a:rPr lang="zh-CN" altLang="en-US" sz="1700" b="1" dirty="0">
                <a:solidFill>
                  <a:srgbClr val="C6615E"/>
                </a:solidFill>
                <a:latin typeface="微软雅黑" panose="020B0503020204020204" pitchFamily="34" charset="-122"/>
                <a:ea typeface="微软雅黑" panose="020B0503020204020204" pitchFamily="34" charset="-122"/>
                <a:sym typeface="Arial" panose="020B0604020202020204"/>
              </a:rPr>
              <a:t>合理性</a:t>
            </a:r>
            <a:r>
              <a:rPr lang="zh-CN" altLang="en-US" sz="1700" b="1" dirty="0" smtClean="0">
                <a:solidFill>
                  <a:srgbClr val="C6615E"/>
                </a:solidFill>
                <a:latin typeface="微软雅黑" panose="020B0503020204020204" pitchFamily="34" charset="-122"/>
                <a:ea typeface="微软雅黑" panose="020B0503020204020204" pitchFamily="34" charset="-122"/>
                <a:sym typeface="Arial" panose="020B0604020202020204"/>
              </a:rPr>
              <a:t>、</a:t>
            </a:r>
            <a:r>
              <a:rPr lang="zh-CN" altLang="en-US" sz="1700" b="1" dirty="0">
                <a:solidFill>
                  <a:srgbClr val="C6615E"/>
                </a:solidFill>
                <a:latin typeface="微软雅黑" panose="020B0503020204020204" pitchFamily="34" charset="-122"/>
                <a:ea typeface="微软雅黑" panose="020B0503020204020204" pitchFamily="34" charset="-122"/>
                <a:sym typeface="Arial" panose="020B0604020202020204"/>
              </a:rPr>
              <a:t>稳健</a:t>
            </a:r>
            <a:r>
              <a:rPr lang="zh-CN" altLang="en-US" sz="1700" b="1" dirty="0" smtClean="0">
                <a:solidFill>
                  <a:srgbClr val="C6615E"/>
                </a:solidFill>
                <a:latin typeface="微软雅黑" panose="020B0503020204020204" pitchFamily="34" charset="-122"/>
                <a:ea typeface="微软雅黑" panose="020B0503020204020204" pitchFamily="34" charset="-122"/>
                <a:sym typeface="Arial" panose="020B0604020202020204"/>
              </a:rPr>
              <a:t>性</a:t>
            </a:r>
            <a:r>
              <a:rPr lang="zh-CN" altLang="en-US" sz="1700" b="1" dirty="0" smtClean="0">
                <a:latin typeface="微软雅黑" panose="020B0503020204020204" pitchFamily="34" charset="-122"/>
                <a:ea typeface="微软雅黑" panose="020B0503020204020204" pitchFamily="34" charset="-122"/>
                <a:sym typeface="Arial" panose="020B0604020202020204"/>
              </a:rPr>
              <a:t>和</a:t>
            </a:r>
            <a:r>
              <a:rPr lang="zh-CN" altLang="en-US" sz="1700" b="1" dirty="0" smtClean="0">
                <a:solidFill>
                  <a:srgbClr val="C6615E"/>
                </a:solidFill>
                <a:latin typeface="微软雅黑" panose="020B0503020204020204" pitchFamily="34" charset="-122"/>
                <a:ea typeface="微软雅黑" panose="020B0503020204020204" pitchFamily="34" charset="-122"/>
                <a:sym typeface="Arial" panose="020B0604020202020204"/>
              </a:rPr>
              <a:t>可操作性。</a:t>
            </a:r>
          </a:p>
        </p:txBody>
      </p:sp>
      <p:sp>
        <p:nvSpPr>
          <p:cNvPr id="2" name="任意多边形: 形状 43"/>
          <p:cNvSpPr/>
          <p:nvPr>
            <p:custDataLst>
              <p:tags r:id="rId14"/>
            </p:custDataLst>
          </p:nvPr>
        </p:nvSpPr>
        <p:spPr>
          <a:xfrm>
            <a:off x="687070" y="2800985"/>
            <a:ext cx="1621155" cy="1248410"/>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0">
                <a:schemeClr val="accent1">
                  <a:alpha val="100000"/>
                </a:schemeClr>
              </a:gs>
              <a:gs pos="90000">
                <a:schemeClr val="accent1">
                  <a:lumMod val="60000"/>
                  <a:lumOff val="40000"/>
                  <a:alpha val="100000"/>
                </a:schemeClr>
              </a:gs>
            </a:gsLst>
            <a:lin ang="18900000" scaled="0"/>
          </a:gradFill>
          <a:ln w="9525" cap="flat">
            <a:noFill/>
            <a:prstDash val="solid"/>
            <a:miter/>
          </a:ln>
          <a:effectLst>
            <a:outerShdw blurRad="63500" dist="38100" dir="8100000" algn="tr" rotWithShape="0">
              <a:schemeClr val="accent1">
                <a:alpha val="20000"/>
              </a:schemeClr>
            </a:outerShdw>
          </a:effectLst>
        </p:spPr>
        <p:txBody>
          <a:bodyPr rot="0" spcFirstLastPara="0" vertOverflow="overflow" horzOverflow="overflow" vert="horz" wrap="none" lIns="728373" tIns="30504" rIns="121484" bIns="30504"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pPr>
            <a:endParaRPr lang="en-US" altLang="zh-CN" sz="4000" b="1">
              <a:solidFill>
                <a:srgbClr val="FFFFFF"/>
              </a:solidFill>
              <a:latin typeface="Microsoft YaHei UI" panose="020B0503020204020204" charset="-122"/>
              <a:ea typeface="Microsoft YaHei UI" panose="020B0503020204020204" charset="-122"/>
              <a:cs typeface="+mn-ea"/>
              <a:sym typeface="+mn-ea"/>
            </a:endParaRPr>
          </a:p>
        </p:txBody>
      </p:sp>
      <p:sp>
        <p:nvSpPr>
          <p:cNvPr id="14" name="任意多边形: 形状 44"/>
          <p:cNvSpPr/>
          <p:nvPr>
            <p:custDataLst>
              <p:tags r:id="rId15"/>
            </p:custDataLst>
          </p:nvPr>
        </p:nvSpPr>
        <p:spPr>
          <a:xfrm>
            <a:off x="2676525" y="2799715"/>
            <a:ext cx="1594485" cy="1191895"/>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90000">
                <a:schemeClr val="accent2">
                  <a:lumMod val="60000"/>
                  <a:lumOff val="40000"/>
                  <a:alpha val="100000"/>
                </a:schemeClr>
              </a:gs>
              <a:gs pos="0">
                <a:schemeClr val="accent2">
                  <a:alpha val="100000"/>
                </a:schemeClr>
              </a:gs>
            </a:gsLst>
            <a:lin ang="18900000" scaled="0"/>
          </a:gradFill>
          <a:ln>
            <a:noFill/>
          </a:ln>
          <a:effectLst>
            <a:outerShdw blurRad="635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515908" tIns="30504" rIns="121484" bIns="305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endParaRPr lang="en-US" altLang="zh-CN" sz="1515" b="1">
              <a:solidFill>
                <a:schemeClr val="lt1"/>
              </a:solidFill>
              <a:latin typeface="+mn-ea"/>
              <a:cs typeface="+mn-ea"/>
              <a:sym typeface="+mn-ea"/>
            </a:endParaRPr>
          </a:p>
        </p:txBody>
      </p:sp>
      <p:sp>
        <p:nvSpPr>
          <p:cNvPr id="32" name="任意多边形: 形状 45"/>
          <p:cNvSpPr/>
          <p:nvPr>
            <p:custDataLst>
              <p:tags r:id="rId16"/>
            </p:custDataLst>
          </p:nvPr>
        </p:nvSpPr>
        <p:spPr>
          <a:xfrm>
            <a:off x="4608830" y="2795270"/>
            <a:ext cx="1597660" cy="1198880"/>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100000">
                <a:schemeClr val="accent1">
                  <a:lumMod val="60000"/>
                  <a:lumOff val="40000"/>
                  <a:alpha val="100000"/>
                </a:schemeClr>
              </a:gs>
              <a:gs pos="10000">
                <a:schemeClr val="accent1">
                  <a:alpha val="100000"/>
                </a:schemeClr>
              </a:gs>
            </a:gsLst>
            <a:lin ang="18900000" scaled="0"/>
          </a:gradFill>
          <a:ln>
            <a:noFill/>
          </a:ln>
          <a:effectLst>
            <a:outerShdw blurRad="635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515908" tIns="30504" rIns="121484" bIns="305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endParaRPr lang="en-US" altLang="zh-CN" sz="1515" b="1">
              <a:solidFill>
                <a:schemeClr val="lt1"/>
              </a:solidFill>
              <a:latin typeface="+mn-ea"/>
              <a:cs typeface="+mn-ea"/>
              <a:sym typeface="+mn-ea"/>
            </a:endParaRPr>
          </a:p>
        </p:txBody>
      </p:sp>
      <p:sp>
        <p:nvSpPr>
          <p:cNvPr id="42" name="任意多边形: 形状 46"/>
          <p:cNvSpPr/>
          <p:nvPr>
            <p:custDataLst>
              <p:tags r:id="rId17"/>
            </p:custDataLst>
          </p:nvPr>
        </p:nvSpPr>
        <p:spPr>
          <a:xfrm>
            <a:off x="6580505" y="2807970"/>
            <a:ext cx="1642745" cy="1189990"/>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100000">
                <a:schemeClr val="accent2">
                  <a:lumMod val="60000"/>
                  <a:lumOff val="40000"/>
                  <a:alpha val="100000"/>
                </a:schemeClr>
              </a:gs>
              <a:gs pos="0">
                <a:schemeClr val="accent2">
                  <a:alpha val="100000"/>
                </a:schemeClr>
              </a:gs>
            </a:gsLst>
            <a:lin ang="18900000" scaled="0"/>
          </a:gradFill>
          <a:ln>
            <a:noFill/>
          </a:ln>
          <a:effectLst>
            <a:outerShdw blurRad="635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515908" tIns="30504" rIns="121484" bIns="305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endParaRPr lang="en-US" altLang="zh-CN" sz="1515" b="1">
              <a:solidFill>
                <a:schemeClr val="lt1"/>
              </a:solidFill>
              <a:latin typeface="+mn-ea"/>
              <a:cs typeface="+mn-ea"/>
              <a:sym typeface="+mn-ea"/>
            </a:endParaRPr>
          </a:p>
        </p:txBody>
      </p:sp>
      <p:sp>
        <p:nvSpPr>
          <p:cNvPr id="38" name="TextBox 16"/>
          <p:cNvSpPr txBox="1"/>
          <p:nvPr/>
        </p:nvSpPr>
        <p:spPr>
          <a:xfrm>
            <a:off x="1447165" y="3072130"/>
            <a:ext cx="1421765" cy="746760"/>
          </a:xfrm>
          <a:prstGeom prst="rect">
            <a:avLst/>
          </a:prstGeom>
          <a:noFill/>
        </p:spPr>
        <p:txBody>
          <a:bodyPr wrap="square" lIns="70564" tIns="35282" rIns="70564" bIns="35282" rtlCol="0">
            <a:spAutoFit/>
          </a:bodyPr>
          <a:lstStyle/>
          <a:p>
            <a:pPr>
              <a:spcBef>
                <a:spcPct val="20000"/>
              </a:spcBef>
            </a:pPr>
            <a:r>
              <a:rPr lang="en-US" altLang="zh-CN" sz="4400" b="1" dirty="0" smtClean="0">
                <a:solidFill>
                  <a:schemeClr val="bg1"/>
                </a:solidFill>
                <a:latin typeface="Arial Black" panose="020B0A04020102020204" charset="0"/>
                <a:ea typeface="华文彩云" panose="02010800040101010101" charset="-122"/>
                <a:cs typeface="Arial Black" panose="020B0A04020102020204" charset="0"/>
                <a:sym typeface="Arial" panose="020B0604020202020204"/>
              </a:rPr>
              <a:t>1</a:t>
            </a:r>
          </a:p>
        </p:txBody>
      </p:sp>
      <p:sp>
        <p:nvSpPr>
          <p:cNvPr id="39" name="TextBox 16"/>
          <p:cNvSpPr txBox="1"/>
          <p:nvPr/>
        </p:nvSpPr>
        <p:spPr>
          <a:xfrm>
            <a:off x="7349490" y="3006090"/>
            <a:ext cx="1421765" cy="746760"/>
          </a:xfrm>
          <a:prstGeom prst="rect">
            <a:avLst/>
          </a:prstGeom>
          <a:noFill/>
        </p:spPr>
        <p:txBody>
          <a:bodyPr wrap="square" lIns="70564" tIns="35282" rIns="70564" bIns="35282" rtlCol="0">
            <a:spAutoFit/>
          </a:bodyPr>
          <a:lstStyle/>
          <a:p>
            <a:pPr>
              <a:spcBef>
                <a:spcPct val="20000"/>
              </a:spcBef>
            </a:pPr>
            <a:r>
              <a:rPr lang="en-US" altLang="zh-CN" sz="4400" b="1" dirty="0" smtClean="0">
                <a:solidFill>
                  <a:schemeClr val="bg1"/>
                </a:solidFill>
                <a:latin typeface="Arial Black" panose="020B0A04020102020204" charset="0"/>
                <a:ea typeface="华文彩云" panose="02010800040101010101" charset="-122"/>
                <a:cs typeface="Arial Black" panose="020B0A04020102020204" charset="0"/>
                <a:sym typeface="Arial" panose="020B0604020202020204"/>
              </a:rPr>
              <a:t>4</a:t>
            </a:r>
          </a:p>
        </p:txBody>
      </p:sp>
      <p:sp>
        <p:nvSpPr>
          <p:cNvPr id="40" name="TextBox 16"/>
          <p:cNvSpPr txBox="1"/>
          <p:nvPr/>
        </p:nvSpPr>
        <p:spPr>
          <a:xfrm>
            <a:off x="5360670" y="3005455"/>
            <a:ext cx="899160" cy="746760"/>
          </a:xfrm>
          <a:prstGeom prst="rect">
            <a:avLst/>
          </a:prstGeom>
          <a:noFill/>
        </p:spPr>
        <p:txBody>
          <a:bodyPr wrap="square" lIns="70564" tIns="35282" rIns="70564" bIns="35282" rtlCol="0">
            <a:spAutoFit/>
          </a:bodyPr>
          <a:lstStyle/>
          <a:p>
            <a:pPr>
              <a:spcBef>
                <a:spcPct val="20000"/>
              </a:spcBef>
            </a:pPr>
            <a:r>
              <a:rPr lang="en-US" altLang="zh-CN" sz="4400" dirty="0" smtClean="0">
                <a:solidFill>
                  <a:schemeClr val="bg1"/>
                </a:solidFill>
                <a:latin typeface="Arial Black" panose="020B0A04020102020204" charset="0"/>
                <a:ea typeface="华文彩云" panose="02010800040101010101" charset="-122"/>
                <a:cs typeface="Arial Black" panose="020B0A04020102020204" charset="0"/>
                <a:sym typeface="Arial" panose="020B0604020202020204"/>
              </a:rPr>
              <a:t>3</a:t>
            </a:r>
          </a:p>
        </p:txBody>
      </p:sp>
      <p:sp>
        <p:nvSpPr>
          <p:cNvPr id="41" name="TextBox 16"/>
          <p:cNvSpPr txBox="1"/>
          <p:nvPr/>
        </p:nvSpPr>
        <p:spPr>
          <a:xfrm>
            <a:off x="3423920" y="3005455"/>
            <a:ext cx="810260" cy="746760"/>
          </a:xfrm>
          <a:prstGeom prst="rect">
            <a:avLst/>
          </a:prstGeom>
          <a:noFill/>
        </p:spPr>
        <p:txBody>
          <a:bodyPr wrap="square" lIns="70564" tIns="35282" rIns="70564" bIns="35282" rtlCol="0">
            <a:spAutoFit/>
          </a:bodyPr>
          <a:lstStyle/>
          <a:p>
            <a:pPr>
              <a:spcBef>
                <a:spcPct val="20000"/>
              </a:spcBef>
            </a:pPr>
            <a:r>
              <a:rPr lang="en-US" altLang="zh-CN" sz="4400" b="1" dirty="0" smtClean="0">
                <a:solidFill>
                  <a:schemeClr val="bg1"/>
                </a:solidFill>
                <a:latin typeface="Arial Black" panose="020B0A04020102020204" charset="0"/>
                <a:ea typeface="华文彩云" panose="02010800040101010101" charset="-122"/>
                <a:cs typeface="Arial Black" panose="020B0A04020102020204" charset="0"/>
                <a:sym typeface="Arial" panose="020B0604020202020204"/>
              </a:rPr>
              <a:t>2</a:t>
            </a:r>
          </a:p>
        </p:txBody>
      </p:sp>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flipV="1">
            <a:off x="-24130" y="1084580"/>
            <a:ext cx="9190990" cy="2071370"/>
          </a:xfrm>
          <a:prstGeom prst="rect">
            <a:avLst/>
          </a:prstGeom>
          <a:solidFill>
            <a:srgbClr val="87B6E1">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Rounded Rectangle 67"/>
          <p:cNvSpPr/>
          <p:nvPr/>
        </p:nvSpPr>
        <p:spPr>
          <a:xfrm>
            <a:off x="1620520" y="4104640"/>
            <a:ext cx="6719570" cy="770255"/>
          </a:xfrm>
          <a:prstGeom prst="roundRect">
            <a:avLst/>
          </a:prstGeom>
          <a:solidFill>
            <a:schemeClr val="bg1">
              <a:lumMod val="9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40">
              <a:lnSpc>
                <a:spcPct val="120000"/>
              </a:lnSpc>
              <a:spcAft>
                <a:spcPct val="35000"/>
              </a:spcAft>
              <a:buClrTx/>
              <a:buSzTx/>
              <a:buFontTx/>
            </a:pPr>
            <a:endParaRPr lang="en-US" sz="16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2" name="Rounded Rectangle 67"/>
          <p:cNvSpPr/>
          <p:nvPr/>
        </p:nvSpPr>
        <p:spPr>
          <a:xfrm>
            <a:off x="1619885" y="3244850"/>
            <a:ext cx="6719570" cy="770255"/>
          </a:xfrm>
          <a:prstGeom prst="roundRect">
            <a:avLst/>
          </a:prstGeom>
          <a:solidFill>
            <a:schemeClr val="bg1">
              <a:lumMod val="9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40">
              <a:lnSpc>
                <a:spcPct val="120000"/>
              </a:lnSpc>
              <a:spcAft>
                <a:spcPct val="35000"/>
              </a:spcAft>
              <a:buClrTx/>
              <a:buSzTx/>
              <a:buFontTx/>
            </a:pPr>
            <a:endParaRPr lang="en-US" sz="16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6" name="标题 1"/>
          <p:cNvSpPr>
            <a:spLocks noGrp="1"/>
          </p:cNvSpPr>
          <p:nvPr/>
        </p:nvSpPr>
        <p:spPr>
          <a:xfrm>
            <a:off x="1115695" y="134620"/>
            <a:ext cx="462216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2.农业巨灾指数保险</a:t>
            </a:r>
          </a:p>
        </p:txBody>
      </p:sp>
      <p:sp>
        <p:nvSpPr>
          <p:cNvPr id="9" name="矩形 5"/>
          <p:cNvSpPr>
            <a:spLocks noChangeArrowheads="1"/>
          </p:cNvSpPr>
          <p:nvPr/>
        </p:nvSpPr>
        <p:spPr bwMode="auto">
          <a:xfrm flipV="1">
            <a:off x="1115695" y="906780"/>
            <a:ext cx="3562985" cy="76200"/>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pic>
        <p:nvPicPr>
          <p:cNvPr id="5" name="图片 4" descr="F:\38-ppt美化\巨灾保险\素材\图表4.png图表4"/>
          <p:cNvPicPr>
            <a:picLocks noChangeAspect="1"/>
          </p:cNvPicPr>
          <p:nvPr/>
        </p:nvPicPr>
        <p:blipFill>
          <a:blip r:embed="rId3"/>
          <a:srcRect t="18608"/>
          <a:stretch>
            <a:fillRect/>
          </a:stretch>
        </p:blipFill>
        <p:spPr>
          <a:xfrm>
            <a:off x="2229485" y="1160780"/>
            <a:ext cx="4758055" cy="1925955"/>
          </a:xfrm>
          <a:prstGeom prst="rect">
            <a:avLst/>
          </a:prstGeom>
          <a:ln>
            <a:noFill/>
          </a:ln>
        </p:spPr>
      </p:pic>
      <p:grpSp>
        <p:nvGrpSpPr>
          <p:cNvPr id="3" name="组合 2"/>
          <p:cNvGrpSpPr/>
          <p:nvPr/>
        </p:nvGrpSpPr>
        <p:grpSpPr>
          <a:xfrm>
            <a:off x="744220" y="3244850"/>
            <a:ext cx="1591941" cy="1630045"/>
            <a:chOff x="767" y="1807"/>
            <a:chExt cx="2721" cy="4254"/>
          </a:xfrm>
        </p:grpSpPr>
        <p:sp>
          <p:nvSpPr>
            <p:cNvPr id="75" name="Freeform 45"/>
            <p:cNvSpPr>
              <a:spLocks noEditPoints="1"/>
            </p:cNvSpPr>
            <p:nvPr/>
          </p:nvSpPr>
          <p:spPr bwMode="auto">
            <a:xfrm>
              <a:off x="3010" y="2518"/>
              <a:ext cx="478" cy="689"/>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84A7D1"/>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Freeform 45"/>
            <p:cNvSpPr>
              <a:spLocks noEditPoints="1"/>
            </p:cNvSpPr>
            <p:nvPr/>
          </p:nvSpPr>
          <p:spPr bwMode="auto">
            <a:xfrm>
              <a:off x="2996" y="4755"/>
              <a:ext cx="492" cy="689"/>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C6615E"/>
            </a:solidFill>
            <a:ln w="9525">
              <a:noFill/>
              <a:round/>
            </a:ln>
          </p:spPr>
          <p:txBody>
            <a:bodyPr vert="horz" wrap="square" lIns="128580" tIns="64290" rIns="128580" bIns="64290" numCol="1" anchor="t" anchorCtr="0" compatLnSpc="1"/>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Rounded Rectangle 67"/>
            <p:cNvSpPr/>
            <p:nvPr/>
          </p:nvSpPr>
          <p:spPr>
            <a:xfrm>
              <a:off x="790" y="1807"/>
              <a:ext cx="2107" cy="2010"/>
            </a:xfrm>
            <a:prstGeom prst="roundRect">
              <a:avLst/>
            </a:prstGeom>
            <a:solidFill>
              <a:srgbClr val="84A7D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40">
                <a:lnSpc>
                  <a:spcPct val="120000"/>
                </a:lnSpc>
                <a:spcAft>
                  <a:spcPct val="35000"/>
                </a:spcAft>
                <a:buClrTx/>
                <a:buSzTx/>
                <a:buFontTx/>
              </a:pPr>
              <a:r>
                <a:rPr lang="en-US" sz="16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3大核心技术</a:t>
              </a:r>
            </a:p>
          </p:txBody>
        </p:sp>
        <p:sp>
          <p:nvSpPr>
            <p:cNvPr id="70" name="Rounded Rectangle 69"/>
            <p:cNvSpPr/>
            <p:nvPr/>
          </p:nvSpPr>
          <p:spPr>
            <a:xfrm>
              <a:off x="767" y="4051"/>
              <a:ext cx="2106" cy="2010"/>
            </a:xfrm>
            <a:prstGeom prst="roundRect">
              <a:avLst/>
            </a:prstGeom>
            <a:solidFill>
              <a:srgbClr val="C6615E"/>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437640">
                <a:lnSpc>
                  <a:spcPct val="120000"/>
                </a:lnSpc>
                <a:spcAft>
                  <a:spcPct val="35000"/>
                </a:spcAft>
              </a:pPr>
              <a:r>
                <a:rPr lang="en-US" sz="16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13个子模型</a:t>
              </a:r>
            </a:p>
          </p:txBody>
        </p:sp>
      </p:grpSp>
      <p:sp>
        <p:nvSpPr>
          <p:cNvPr id="7" name="文本框 6"/>
          <p:cNvSpPr txBox="1"/>
          <p:nvPr/>
        </p:nvSpPr>
        <p:spPr>
          <a:xfrm>
            <a:off x="2727960" y="3480753"/>
            <a:ext cx="4767580" cy="306705"/>
          </a:xfrm>
          <a:prstGeom prst="rect">
            <a:avLst/>
          </a:prstGeom>
          <a:noFill/>
        </p:spPr>
        <p:txBody>
          <a:bodyPr wrap="none" rtlCol="0" anchor="t">
            <a:spAutoFit/>
          </a:bodyPr>
          <a:lstStyle/>
          <a:p>
            <a:pPr algn="l"/>
            <a:r>
              <a:rPr lang="zh-CN" altLang="en-US" sz="1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1.灾害数据集构建 ； 2. 承灾体易损性评估 ；  3. 金融精算</a:t>
            </a:r>
          </a:p>
        </p:txBody>
      </p:sp>
      <p:sp>
        <p:nvSpPr>
          <p:cNvPr id="8" name="文本框 7"/>
          <p:cNvSpPr txBox="1"/>
          <p:nvPr/>
        </p:nvSpPr>
        <p:spPr>
          <a:xfrm>
            <a:off x="2315210" y="4185285"/>
            <a:ext cx="6024880" cy="598805"/>
          </a:xfrm>
          <a:prstGeom prst="rect">
            <a:avLst/>
          </a:prstGeom>
          <a:noFill/>
        </p:spPr>
        <p:txBody>
          <a:bodyPr wrap="square" rtlCol="0" anchor="t">
            <a:spAutoFit/>
          </a:bodyPr>
          <a:lstStyle/>
          <a:p>
            <a:pPr algn="l"/>
            <a:r>
              <a:rPr lang="zh-CN" altLang="en-US" sz="11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a:rPr>
              <a:t>1.  观测站点权重分配；2.  灾害因子极值理论分布；3.  承灾体脆弱性曲线；4.  承灾体暴露度；5.  承灾体敏感性；6.  暴雨雨型分析；7.  台风巨灾要素；8.  灾害损失分布；9.  保险损失期望；10.  理论赔付；11.  赔付结构设计；12.  保险费率测算；13.  巨灾保险破产概率</a:t>
            </a:r>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81"/>
          <p:cNvSpPr/>
          <p:nvPr/>
        </p:nvSpPr>
        <p:spPr>
          <a:xfrm flipV="1">
            <a:off x="6140450" y="-10160"/>
            <a:ext cx="3026410" cy="5154295"/>
          </a:xfrm>
          <a:prstGeom prst="rect">
            <a:avLst/>
          </a:prstGeom>
          <a:solidFill>
            <a:srgbClr val="87B6E1">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标题 1"/>
          <p:cNvSpPr>
            <a:spLocks noGrp="1"/>
          </p:cNvSpPr>
          <p:nvPr/>
        </p:nvSpPr>
        <p:spPr>
          <a:xfrm>
            <a:off x="1115695" y="134620"/>
            <a:ext cx="462216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2.农业巨灾指数保险</a:t>
            </a:r>
          </a:p>
        </p:txBody>
      </p:sp>
      <p:sp>
        <p:nvSpPr>
          <p:cNvPr id="9" name="矩形 5"/>
          <p:cNvSpPr>
            <a:spLocks noChangeArrowheads="1"/>
          </p:cNvSpPr>
          <p:nvPr/>
        </p:nvSpPr>
        <p:spPr bwMode="auto">
          <a:xfrm flipV="1">
            <a:off x="1115695" y="906780"/>
            <a:ext cx="3562985" cy="76200"/>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pic>
        <p:nvPicPr>
          <p:cNvPr id="2" name="图片 1" descr="微信图片_20190823161721"/>
          <p:cNvPicPr>
            <a:picLocks noChangeAspect="1"/>
          </p:cNvPicPr>
          <p:nvPr/>
        </p:nvPicPr>
        <p:blipFill>
          <a:blip r:embed="rId23"/>
          <a:stretch>
            <a:fillRect/>
          </a:stretch>
        </p:blipFill>
        <p:spPr>
          <a:xfrm>
            <a:off x="6331585" y="859790"/>
            <a:ext cx="2609850" cy="3388995"/>
          </a:xfrm>
          <a:prstGeom prst="rect">
            <a:avLst/>
          </a:prstGeom>
          <a:ln w="28575" cmpd="sng">
            <a:solidFill>
              <a:schemeClr val="bg1">
                <a:lumMod val="95000"/>
              </a:schemeClr>
            </a:solidFill>
            <a:prstDash val="solid"/>
          </a:ln>
          <a:effectLst>
            <a:outerShdw blurRad="50800" dist="38100" dir="2700000" algn="tl" rotWithShape="0">
              <a:prstClr val="black">
                <a:alpha val="40000"/>
              </a:prstClr>
            </a:outerShdw>
          </a:effectLst>
        </p:spPr>
      </p:pic>
      <p:sp>
        <p:nvSpPr>
          <p:cNvPr id="15" name="平行四边形 14"/>
          <p:cNvSpPr/>
          <p:nvPr>
            <p:custDataLst>
              <p:tags r:id="rId2"/>
            </p:custDataLst>
          </p:nvPr>
        </p:nvSpPr>
        <p:spPr>
          <a:xfrm rot="16200000">
            <a:off x="527685" y="2430780"/>
            <a:ext cx="375920" cy="462915"/>
          </a:xfrm>
          <a:prstGeom prst="parallelogram">
            <a:avLst>
              <a:gd name="adj" fmla="val 47404"/>
            </a:avLst>
          </a:prstGeom>
          <a:gradFill>
            <a:gsLst>
              <a:gs pos="0">
                <a:schemeClr val="accent1">
                  <a:lumMod val="85000"/>
                  <a:alpha val="100000"/>
                </a:schemeClr>
              </a:gs>
              <a:gs pos="100000">
                <a:schemeClr val="accent1">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400">
              <a:solidFill>
                <a:schemeClr val="lt1"/>
              </a:solidFill>
              <a:latin typeface="微软雅黑" panose="020B0503020204020204" pitchFamily="34" charset="-122"/>
              <a:ea typeface="微软雅黑" panose="020B0503020204020204" pitchFamily="34" charset="-122"/>
              <a:sym typeface="+mn-ea"/>
            </a:endParaRPr>
          </a:p>
        </p:txBody>
      </p:sp>
      <p:sp>
        <p:nvSpPr>
          <p:cNvPr id="17" name="平行四边形 16"/>
          <p:cNvSpPr/>
          <p:nvPr>
            <p:custDataLst>
              <p:tags r:id="rId3"/>
            </p:custDataLst>
          </p:nvPr>
        </p:nvSpPr>
        <p:spPr>
          <a:xfrm rot="16200000">
            <a:off x="509905" y="3751580"/>
            <a:ext cx="375920" cy="462915"/>
          </a:xfrm>
          <a:prstGeom prst="parallelogram">
            <a:avLst>
              <a:gd name="adj" fmla="val 47404"/>
            </a:avLst>
          </a:prstGeom>
          <a:gradFill>
            <a:gsLst>
              <a:gs pos="0">
                <a:schemeClr val="accent1">
                  <a:lumMod val="85000"/>
                  <a:alpha val="100000"/>
                </a:schemeClr>
              </a:gs>
              <a:gs pos="100000">
                <a:schemeClr val="accent1">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400">
              <a:solidFill>
                <a:schemeClr val="lt1"/>
              </a:solidFill>
              <a:latin typeface="微软雅黑" panose="020B0503020204020204" pitchFamily="34" charset="-122"/>
              <a:ea typeface="微软雅黑" panose="020B0503020204020204" pitchFamily="34" charset="-122"/>
              <a:sym typeface="+mn-ea"/>
            </a:endParaRPr>
          </a:p>
        </p:txBody>
      </p:sp>
      <p:sp>
        <p:nvSpPr>
          <p:cNvPr id="34" name="椭圆 33"/>
          <p:cNvSpPr/>
          <p:nvPr>
            <p:custDataLst>
              <p:tags r:id="rId4"/>
            </p:custDataLst>
          </p:nvPr>
        </p:nvSpPr>
        <p:spPr>
          <a:xfrm>
            <a:off x="3634105" y="2302510"/>
            <a:ext cx="293370" cy="276225"/>
          </a:xfrm>
          <a:prstGeom prst="ellipse">
            <a:avLst/>
          </a:prstGeom>
          <a:gradFill>
            <a:gsLst>
              <a:gs pos="0">
                <a:schemeClr val="accent1">
                  <a:lumMod val="75000"/>
                  <a:lumOff val="25000"/>
                  <a:alpha val="100000"/>
                </a:schemeClr>
              </a:gs>
              <a:gs pos="100000">
                <a:schemeClr val="accent1">
                  <a:lumMod val="85000"/>
                  <a:lumOff val="15000"/>
                  <a:alpha val="100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12" tIns="38456" rIns="76912" bIns="38456"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400">
              <a:solidFill>
                <a:schemeClr val="lt1"/>
              </a:solidFill>
              <a:latin typeface="微软雅黑" panose="020B0503020204020204" pitchFamily="34" charset="-122"/>
              <a:ea typeface="微软雅黑" panose="020B0503020204020204" pitchFamily="34" charset="-122"/>
              <a:sym typeface="+mn-ea"/>
            </a:endParaRPr>
          </a:p>
        </p:txBody>
      </p:sp>
      <p:sp>
        <p:nvSpPr>
          <p:cNvPr id="39" name="椭圆 38"/>
          <p:cNvSpPr/>
          <p:nvPr>
            <p:custDataLst>
              <p:tags r:id="rId5"/>
            </p:custDataLst>
          </p:nvPr>
        </p:nvSpPr>
        <p:spPr>
          <a:xfrm>
            <a:off x="3616325" y="3653790"/>
            <a:ext cx="293370" cy="276225"/>
          </a:xfrm>
          <a:prstGeom prst="ellipse">
            <a:avLst/>
          </a:prstGeom>
          <a:gradFill>
            <a:gsLst>
              <a:gs pos="0">
                <a:schemeClr val="accent1">
                  <a:lumMod val="75000"/>
                  <a:lumOff val="25000"/>
                  <a:alpha val="100000"/>
                </a:schemeClr>
              </a:gs>
              <a:gs pos="100000">
                <a:schemeClr val="accent1">
                  <a:lumMod val="85000"/>
                  <a:lumOff val="15000"/>
                  <a:alpha val="100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12" tIns="38456" rIns="76912" bIns="38456"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400">
              <a:solidFill>
                <a:schemeClr val="lt1"/>
              </a:solidFill>
              <a:latin typeface="微软雅黑" panose="020B0503020204020204" pitchFamily="34" charset="-122"/>
              <a:ea typeface="微软雅黑" panose="020B0503020204020204" pitchFamily="34" charset="-122"/>
              <a:sym typeface="+mn-ea"/>
            </a:endParaRPr>
          </a:p>
        </p:txBody>
      </p:sp>
      <p:sp>
        <p:nvSpPr>
          <p:cNvPr id="49" name="标题"/>
          <p:cNvSpPr/>
          <p:nvPr>
            <p:custDataLst>
              <p:tags r:id="rId6"/>
            </p:custDataLst>
          </p:nvPr>
        </p:nvSpPr>
        <p:spPr>
          <a:xfrm>
            <a:off x="466725" y="3557270"/>
            <a:ext cx="2540000" cy="434340"/>
          </a:xfrm>
          <a:prstGeom prst="rect">
            <a:avLst/>
          </a:prstGeom>
          <a:gradFill>
            <a:gsLst>
              <a:gs pos="80000">
                <a:schemeClr val="accent1">
                  <a:lumMod val="70000"/>
                  <a:lumOff val="30000"/>
                  <a:alpha val="100000"/>
                </a:schemeClr>
              </a:gs>
              <a:gs pos="20000">
                <a:schemeClr val="accent1">
                  <a:alpha val="100000"/>
                </a:schemeClr>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6912" tIns="38456" rIns="76912" bIns="38456"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sz="1200" b="1">
                <a:solidFill>
                  <a:schemeClr val="lt1">
                    <a:lumMod val="10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因地制宜，打造“一市一方案”</a:t>
            </a:r>
          </a:p>
        </p:txBody>
      </p:sp>
      <p:sp>
        <p:nvSpPr>
          <p:cNvPr id="52" name="标题"/>
          <p:cNvSpPr/>
          <p:nvPr>
            <p:custDataLst>
              <p:tags r:id="rId7"/>
            </p:custDataLst>
          </p:nvPr>
        </p:nvSpPr>
        <p:spPr>
          <a:xfrm>
            <a:off x="466725" y="2242185"/>
            <a:ext cx="2553335" cy="429260"/>
          </a:xfrm>
          <a:prstGeom prst="rect">
            <a:avLst/>
          </a:prstGeom>
          <a:gradFill>
            <a:gsLst>
              <a:gs pos="80000">
                <a:schemeClr val="accent1">
                  <a:lumMod val="70000"/>
                  <a:lumOff val="30000"/>
                  <a:alpha val="100000"/>
                </a:schemeClr>
              </a:gs>
              <a:gs pos="20000">
                <a:schemeClr val="accent1">
                  <a:alpha val="100000"/>
                </a:schemeClr>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6912" tIns="38456" rIns="76912" bIns="38456"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sz="1200" b="1">
                <a:solidFill>
                  <a:schemeClr val="lt1">
                    <a:lumMod val="100000"/>
                  </a:schemeClr>
                </a:solidFill>
                <a:uFillTx/>
                <a:latin typeface="微软雅黑" panose="020B0503020204020204" pitchFamily="34" charset="-122"/>
                <a:ea typeface="微软雅黑" panose="020B0503020204020204" pitchFamily="34" charset="-122"/>
                <a:cs typeface="+mn-ea"/>
                <a:sym typeface="+mn-ea"/>
              </a:rPr>
              <a:t>早期介入，全程参与顶层设计</a:t>
            </a:r>
          </a:p>
        </p:txBody>
      </p:sp>
      <p:sp>
        <p:nvSpPr>
          <p:cNvPr id="56" name="图形 9" descr="343439383331313b343532303032383bbfcdbba7b9dcc0ed"/>
          <p:cNvSpPr/>
          <p:nvPr>
            <p:custDataLst>
              <p:tags r:id="rId8"/>
            </p:custDataLst>
          </p:nvPr>
        </p:nvSpPr>
        <p:spPr>
          <a:xfrm>
            <a:off x="3702685" y="2369185"/>
            <a:ext cx="157480" cy="142875"/>
          </a:xfrm>
          <a:custGeom>
            <a:avLst/>
            <a:gdLst>
              <a:gd name="connsiteX0" fmla="*/ 157993 w 208799"/>
              <a:gd name="connsiteY0" fmla="*/ 157701 h 201404"/>
              <a:gd name="connsiteX1" fmla="*/ 113724 w 208799"/>
              <a:gd name="connsiteY1" fmla="*/ 124421 h 201404"/>
              <a:gd name="connsiteX2" fmla="*/ 111102 w 208799"/>
              <a:gd name="connsiteY2" fmla="*/ 117431 h 201404"/>
              <a:gd name="connsiteX3" fmla="*/ 111102 w 208799"/>
              <a:gd name="connsiteY3" fmla="*/ 117326 h 201404"/>
              <a:gd name="connsiteX4" fmla="*/ 111416 w 208799"/>
              <a:gd name="connsiteY4" fmla="*/ 116701 h 201404"/>
              <a:gd name="connsiteX5" fmla="*/ 127991 w 208799"/>
              <a:gd name="connsiteY5" fmla="*/ 72153 h 201404"/>
              <a:gd name="connsiteX6" fmla="*/ 110682 w 208799"/>
              <a:gd name="connsiteY6" fmla="*/ 24580 h 201404"/>
              <a:gd name="connsiteX7" fmla="*/ 109738 w 208799"/>
              <a:gd name="connsiteY7" fmla="*/ 18633 h 201404"/>
              <a:gd name="connsiteX8" fmla="*/ 138481 w 208799"/>
              <a:gd name="connsiteY8" fmla="*/ 167 h 201404"/>
              <a:gd name="connsiteX9" fmla="*/ 176247 w 208799"/>
              <a:gd name="connsiteY9" fmla="*/ 32509 h 201404"/>
              <a:gd name="connsiteX10" fmla="*/ 163658 w 208799"/>
              <a:gd name="connsiteY10" fmla="*/ 80499 h 201404"/>
              <a:gd name="connsiteX11" fmla="*/ 159462 w 208799"/>
              <a:gd name="connsiteY11" fmla="*/ 85716 h 201404"/>
              <a:gd name="connsiteX12" fmla="*/ 159042 w 208799"/>
              <a:gd name="connsiteY12" fmla="*/ 93749 h 201404"/>
              <a:gd name="connsiteX13" fmla="*/ 160616 w 208799"/>
              <a:gd name="connsiteY13" fmla="*/ 96357 h 201404"/>
              <a:gd name="connsiteX14" fmla="*/ 173205 w 208799"/>
              <a:gd name="connsiteY14" fmla="*/ 102512 h 201404"/>
              <a:gd name="connsiteX15" fmla="*/ 186842 w 208799"/>
              <a:gd name="connsiteY15" fmla="*/ 108772 h 201404"/>
              <a:gd name="connsiteX16" fmla="*/ 207823 w 208799"/>
              <a:gd name="connsiteY16" fmla="*/ 127551 h 201404"/>
              <a:gd name="connsiteX17" fmla="*/ 205724 w 208799"/>
              <a:gd name="connsiteY17" fmla="*/ 147373 h 201404"/>
              <a:gd name="connsiteX18" fmla="*/ 163134 w 208799"/>
              <a:gd name="connsiteY18" fmla="*/ 160518 h 201404"/>
              <a:gd name="connsiteX19" fmla="*/ 157993 w 208799"/>
              <a:gd name="connsiteY19" fmla="*/ 157701 h 201404"/>
              <a:gd name="connsiteX20" fmla="*/ 114 w 208799"/>
              <a:gd name="connsiteY20" fmla="*/ 178567 h 201404"/>
              <a:gd name="connsiteX21" fmla="*/ 114 w 208799"/>
              <a:gd name="connsiteY21" fmla="*/ 171264 h 201404"/>
              <a:gd name="connsiteX22" fmla="*/ 2212 w 208799"/>
              <a:gd name="connsiteY22" fmla="*/ 165005 h 201404"/>
              <a:gd name="connsiteX23" fmla="*/ 21829 w 208799"/>
              <a:gd name="connsiteY23" fmla="*/ 146434 h 201404"/>
              <a:gd name="connsiteX24" fmla="*/ 22458 w 208799"/>
              <a:gd name="connsiteY24" fmla="*/ 146017 h 201404"/>
              <a:gd name="connsiteX25" fmla="*/ 42075 w 208799"/>
              <a:gd name="connsiteY25" fmla="*/ 136836 h 201404"/>
              <a:gd name="connsiteX26" fmla="*/ 48369 w 208799"/>
              <a:gd name="connsiteY26" fmla="*/ 134228 h 201404"/>
              <a:gd name="connsiteX27" fmla="*/ 50153 w 208799"/>
              <a:gd name="connsiteY27" fmla="*/ 132871 h 201404"/>
              <a:gd name="connsiteX28" fmla="*/ 53510 w 208799"/>
              <a:gd name="connsiteY28" fmla="*/ 115970 h 201404"/>
              <a:gd name="connsiteX29" fmla="*/ 49419 w 208799"/>
              <a:gd name="connsiteY29" fmla="*/ 110858 h 201404"/>
              <a:gd name="connsiteX30" fmla="*/ 49209 w 208799"/>
              <a:gd name="connsiteY30" fmla="*/ 110650 h 201404"/>
              <a:gd name="connsiteX31" fmla="*/ 33578 w 208799"/>
              <a:gd name="connsiteY31" fmla="*/ 61720 h 201404"/>
              <a:gd name="connsiteX32" fmla="*/ 72392 w 208799"/>
              <a:gd name="connsiteY32" fmla="*/ 26249 h 201404"/>
              <a:gd name="connsiteX33" fmla="*/ 112256 w 208799"/>
              <a:gd name="connsiteY33" fmla="*/ 61512 h 201404"/>
              <a:gd name="connsiteX34" fmla="*/ 112360 w 208799"/>
              <a:gd name="connsiteY34" fmla="*/ 62033 h 201404"/>
              <a:gd name="connsiteX35" fmla="*/ 107115 w 208799"/>
              <a:gd name="connsiteY35" fmla="*/ 93123 h 201404"/>
              <a:gd name="connsiteX36" fmla="*/ 96835 w 208799"/>
              <a:gd name="connsiteY36" fmla="*/ 110546 h 201404"/>
              <a:gd name="connsiteX37" fmla="*/ 96415 w 208799"/>
              <a:gd name="connsiteY37" fmla="*/ 111172 h 201404"/>
              <a:gd name="connsiteX38" fmla="*/ 92639 w 208799"/>
              <a:gd name="connsiteY38" fmla="*/ 115553 h 201404"/>
              <a:gd name="connsiteX39" fmla="*/ 92219 w 208799"/>
              <a:gd name="connsiteY39" fmla="*/ 116596 h 201404"/>
              <a:gd name="connsiteX40" fmla="*/ 94527 w 208799"/>
              <a:gd name="connsiteY40" fmla="*/ 133810 h 201404"/>
              <a:gd name="connsiteX41" fmla="*/ 102710 w 208799"/>
              <a:gd name="connsiteY41" fmla="*/ 136836 h 201404"/>
              <a:gd name="connsiteX42" fmla="*/ 103234 w 208799"/>
              <a:gd name="connsiteY42" fmla="*/ 137044 h 201404"/>
              <a:gd name="connsiteX43" fmla="*/ 137432 w 208799"/>
              <a:gd name="connsiteY43" fmla="*/ 156659 h 201404"/>
              <a:gd name="connsiteX44" fmla="*/ 137747 w 208799"/>
              <a:gd name="connsiteY44" fmla="*/ 156867 h 201404"/>
              <a:gd name="connsiteX45" fmla="*/ 145510 w 208799"/>
              <a:gd name="connsiteY45" fmla="*/ 168239 h 201404"/>
              <a:gd name="connsiteX46" fmla="*/ 145930 w 208799"/>
              <a:gd name="connsiteY46" fmla="*/ 171785 h 201404"/>
              <a:gd name="connsiteX47" fmla="*/ 145930 w 208799"/>
              <a:gd name="connsiteY47" fmla="*/ 179923 h 201404"/>
              <a:gd name="connsiteX48" fmla="*/ 145720 w 208799"/>
              <a:gd name="connsiteY48" fmla="*/ 181384 h 201404"/>
              <a:gd name="connsiteX49" fmla="*/ 114458 w 208799"/>
              <a:gd name="connsiteY49" fmla="*/ 198389 h 201404"/>
              <a:gd name="connsiteX50" fmla="*/ 34732 w 208799"/>
              <a:gd name="connsiteY50" fmla="*/ 198389 h 201404"/>
              <a:gd name="connsiteX51" fmla="*/ 4310 w 208799"/>
              <a:gd name="connsiteY51" fmla="*/ 185870 h 201404"/>
              <a:gd name="connsiteX52" fmla="*/ 114 w 208799"/>
              <a:gd name="connsiteY52" fmla="*/ 178567 h 20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8799" h="201404">
                <a:moveTo>
                  <a:pt x="157993" y="157701"/>
                </a:moveTo>
                <a:cubicBezTo>
                  <a:pt x="148972" y="140696"/>
                  <a:pt x="132397" y="131829"/>
                  <a:pt x="113724" y="124421"/>
                </a:cubicBezTo>
                <a:cubicBezTo>
                  <a:pt x="110891" y="123274"/>
                  <a:pt x="109738" y="120040"/>
                  <a:pt x="111102" y="117431"/>
                </a:cubicBezTo>
                <a:lnTo>
                  <a:pt x="111102" y="117326"/>
                </a:lnTo>
                <a:lnTo>
                  <a:pt x="111416" y="116701"/>
                </a:lnTo>
                <a:cubicBezTo>
                  <a:pt x="119704" y="105225"/>
                  <a:pt x="126942" y="90723"/>
                  <a:pt x="127991" y="72153"/>
                </a:cubicBezTo>
                <a:cubicBezTo>
                  <a:pt x="129984" y="50870"/>
                  <a:pt x="121907" y="35847"/>
                  <a:pt x="110682" y="24580"/>
                </a:cubicBezTo>
                <a:cubicBezTo>
                  <a:pt x="109108" y="23015"/>
                  <a:pt x="108689" y="20615"/>
                  <a:pt x="109738" y="18633"/>
                </a:cubicBezTo>
                <a:cubicBezTo>
                  <a:pt x="115088" y="8826"/>
                  <a:pt x="123375" y="1106"/>
                  <a:pt x="138481" y="167"/>
                </a:cubicBezTo>
                <a:cubicBezTo>
                  <a:pt x="161560" y="-876"/>
                  <a:pt x="174149" y="13730"/>
                  <a:pt x="176247" y="32509"/>
                </a:cubicBezTo>
                <a:cubicBezTo>
                  <a:pt x="179394" y="53374"/>
                  <a:pt x="172051" y="70066"/>
                  <a:pt x="163658" y="80499"/>
                </a:cubicBezTo>
                <a:cubicBezTo>
                  <a:pt x="162609" y="82586"/>
                  <a:pt x="160511" y="83629"/>
                  <a:pt x="159462" y="85716"/>
                </a:cubicBezTo>
                <a:cubicBezTo>
                  <a:pt x="158623" y="87385"/>
                  <a:pt x="158413" y="91245"/>
                  <a:pt x="159042" y="93749"/>
                </a:cubicBezTo>
                <a:cubicBezTo>
                  <a:pt x="159252" y="94792"/>
                  <a:pt x="159776" y="95627"/>
                  <a:pt x="160616" y="96357"/>
                </a:cubicBezTo>
                <a:cubicBezTo>
                  <a:pt x="163553" y="98861"/>
                  <a:pt x="169532" y="100634"/>
                  <a:pt x="173205" y="102512"/>
                </a:cubicBezTo>
                <a:cubicBezTo>
                  <a:pt x="178449" y="104599"/>
                  <a:pt x="182646" y="106685"/>
                  <a:pt x="186842" y="108772"/>
                </a:cubicBezTo>
                <a:cubicBezTo>
                  <a:pt x="195234" y="112945"/>
                  <a:pt x="204675" y="119204"/>
                  <a:pt x="207823" y="127551"/>
                </a:cubicBezTo>
                <a:cubicBezTo>
                  <a:pt x="209921" y="132768"/>
                  <a:pt x="208871" y="143200"/>
                  <a:pt x="205724" y="147373"/>
                </a:cubicBezTo>
                <a:cubicBezTo>
                  <a:pt x="198906" y="157076"/>
                  <a:pt x="179288" y="158640"/>
                  <a:pt x="163134" y="160518"/>
                </a:cubicBezTo>
                <a:cubicBezTo>
                  <a:pt x="161036" y="160623"/>
                  <a:pt x="159042" y="159579"/>
                  <a:pt x="157993" y="157701"/>
                </a:cubicBezTo>
                <a:moveTo>
                  <a:pt x="114" y="178567"/>
                </a:moveTo>
                <a:lnTo>
                  <a:pt x="114" y="171264"/>
                </a:lnTo>
                <a:cubicBezTo>
                  <a:pt x="114" y="169178"/>
                  <a:pt x="1163" y="167091"/>
                  <a:pt x="2212" y="165005"/>
                </a:cubicBezTo>
                <a:cubicBezTo>
                  <a:pt x="6303" y="156762"/>
                  <a:pt x="14591" y="151547"/>
                  <a:pt x="21829" y="146434"/>
                </a:cubicBezTo>
                <a:cubicBezTo>
                  <a:pt x="22039" y="146330"/>
                  <a:pt x="22249" y="146121"/>
                  <a:pt x="22458" y="146017"/>
                </a:cubicBezTo>
                <a:cubicBezTo>
                  <a:pt x="28648" y="142992"/>
                  <a:pt x="34837" y="139861"/>
                  <a:pt x="42075" y="136836"/>
                </a:cubicBezTo>
                <a:cubicBezTo>
                  <a:pt x="43859" y="136002"/>
                  <a:pt x="46376" y="135063"/>
                  <a:pt x="48369" y="134228"/>
                </a:cubicBezTo>
                <a:cubicBezTo>
                  <a:pt x="49104" y="133915"/>
                  <a:pt x="49733" y="133498"/>
                  <a:pt x="50153" y="132871"/>
                </a:cubicBezTo>
                <a:cubicBezTo>
                  <a:pt x="53195" y="129220"/>
                  <a:pt x="56447" y="121708"/>
                  <a:pt x="53510" y="115970"/>
                </a:cubicBezTo>
                <a:cubicBezTo>
                  <a:pt x="52461" y="113884"/>
                  <a:pt x="51412" y="112841"/>
                  <a:pt x="49419" y="110858"/>
                </a:cubicBezTo>
                <a:lnTo>
                  <a:pt x="49209" y="110650"/>
                </a:lnTo>
                <a:cubicBezTo>
                  <a:pt x="39767" y="100217"/>
                  <a:pt x="31480" y="82482"/>
                  <a:pt x="33578" y="61720"/>
                </a:cubicBezTo>
                <a:cubicBezTo>
                  <a:pt x="35676" y="40855"/>
                  <a:pt x="49314" y="26249"/>
                  <a:pt x="72392" y="26249"/>
                </a:cubicBezTo>
                <a:cubicBezTo>
                  <a:pt x="95366" y="26249"/>
                  <a:pt x="109004" y="40750"/>
                  <a:pt x="112256" y="61512"/>
                </a:cubicBezTo>
                <a:cubicBezTo>
                  <a:pt x="112256" y="61720"/>
                  <a:pt x="112256" y="61825"/>
                  <a:pt x="112360" y="62033"/>
                </a:cubicBezTo>
                <a:cubicBezTo>
                  <a:pt x="113304" y="74448"/>
                  <a:pt x="110262" y="85820"/>
                  <a:pt x="107115" y="93123"/>
                </a:cubicBezTo>
                <a:cubicBezTo>
                  <a:pt x="104073" y="100322"/>
                  <a:pt x="100926" y="105434"/>
                  <a:pt x="96835" y="110546"/>
                </a:cubicBezTo>
                <a:cubicBezTo>
                  <a:pt x="96625" y="110754"/>
                  <a:pt x="96520" y="110963"/>
                  <a:pt x="96415" y="111172"/>
                </a:cubicBezTo>
                <a:cubicBezTo>
                  <a:pt x="95366" y="112841"/>
                  <a:pt x="93687" y="113884"/>
                  <a:pt x="92639" y="115553"/>
                </a:cubicBezTo>
                <a:cubicBezTo>
                  <a:pt x="92429" y="115867"/>
                  <a:pt x="92324" y="116179"/>
                  <a:pt x="92219" y="116596"/>
                </a:cubicBezTo>
                <a:cubicBezTo>
                  <a:pt x="90435" y="122752"/>
                  <a:pt x="92429" y="130785"/>
                  <a:pt x="94527" y="133810"/>
                </a:cubicBezTo>
                <a:cubicBezTo>
                  <a:pt x="95576" y="135793"/>
                  <a:pt x="99562" y="135897"/>
                  <a:pt x="102710" y="136836"/>
                </a:cubicBezTo>
                <a:cubicBezTo>
                  <a:pt x="102919" y="136941"/>
                  <a:pt x="103024" y="136941"/>
                  <a:pt x="103234" y="137044"/>
                </a:cubicBezTo>
                <a:cubicBezTo>
                  <a:pt x="115718" y="142261"/>
                  <a:pt x="128096" y="148416"/>
                  <a:pt x="137432" y="156659"/>
                </a:cubicBezTo>
                <a:cubicBezTo>
                  <a:pt x="137537" y="156762"/>
                  <a:pt x="137642" y="156867"/>
                  <a:pt x="137747" y="156867"/>
                </a:cubicBezTo>
                <a:cubicBezTo>
                  <a:pt x="140474" y="159579"/>
                  <a:pt x="144041" y="163231"/>
                  <a:pt x="145510" y="168239"/>
                </a:cubicBezTo>
                <a:cubicBezTo>
                  <a:pt x="145824" y="169386"/>
                  <a:pt x="145930" y="170638"/>
                  <a:pt x="145930" y="171785"/>
                </a:cubicBezTo>
                <a:lnTo>
                  <a:pt x="145930" y="179923"/>
                </a:lnTo>
                <a:cubicBezTo>
                  <a:pt x="145930" y="180445"/>
                  <a:pt x="145824" y="180967"/>
                  <a:pt x="145720" y="181384"/>
                </a:cubicBezTo>
                <a:cubicBezTo>
                  <a:pt x="142153" y="192234"/>
                  <a:pt x="127781" y="195364"/>
                  <a:pt x="114458" y="198389"/>
                </a:cubicBezTo>
                <a:cubicBezTo>
                  <a:pt x="91380" y="202562"/>
                  <a:pt x="58860" y="202562"/>
                  <a:pt x="34732" y="198389"/>
                </a:cubicBezTo>
                <a:cubicBezTo>
                  <a:pt x="23193" y="196303"/>
                  <a:pt x="10604" y="193173"/>
                  <a:pt x="4310" y="185870"/>
                </a:cubicBezTo>
                <a:cubicBezTo>
                  <a:pt x="2212" y="184827"/>
                  <a:pt x="1163" y="182740"/>
                  <a:pt x="114" y="178567"/>
                </a:cubicBezTo>
              </a:path>
            </a:pathLst>
          </a:custGeom>
          <a:gradFill>
            <a:gsLst>
              <a:gs pos="0">
                <a:srgbClr val="FFFFFF"/>
              </a:gs>
              <a:gs pos="65000">
                <a:srgbClr val="FFFFFF">
                  <a:alpha val="60000"/>
                </a:srgbClr>
              </a:gs>
            </a:gsLst>
            <a:lin ang="4800001" scaled="1"/>
          </a:gradFill>
          <a:ln w="7147" cap="flat">
            <a:noFill/>
            <a:prstDash val="solid"/>
            <a:miter/>
          </a:ln>
        </p:spPr>
        <p:txBody>
          <a:bodyPr rtlCol="0" anchor="ctr"/>
          <a:lstStyle/>
          <a:p>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57" name="文本框 56"/>
          <p:cNvSpPr txBox="1"/>
          <p:nvPr/>
        </p:nvSpPr>
        <p:spPr>
          <a:xfrm>
            <a:off x="3909695" y="2174240"/>
            <a:ext cx="2157095" cy="553085"/>
          </a:xfrm>
          <a:prstGeom prst="rect">
            <a:avLst/>
          </a:prstGeom>
          <a:noFill/>
        </p:spPr>
        <p:txBody>
          <a:bodyPr wrap="square" rtlCol="0" anchor="t">
            <a:spAutoFit/>
          </a:bodyPr>
          <a:lstStyle/>
          <a:p>
            <a:pPr marL="0" indent="0" algn="just" eaLnBrk="1" latinLnBrk="0" hangingPunct="1">
              <a:lnSpc>
                <a:spcPts val="1800"/>
              </a:lnSpc>
              <a:buClr>
                <a:srgbClr val="FF0000"/>
              </a:buClr>
              <a:buSzPct val="130000"/>
              <a:buNone/>
            </a:pP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自2014年起</a:t>
            </a:r>
            <a:r>
              <a:rPr lang="zh-CN" altLang="en-US"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，参与保险</a:t>
            </a: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制度</a:t>
            </a:r>
            <a:r>
              <a:rPr lang="zh-CN" altLang="en-US"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建立</a:t>
            </a: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主导</a:t>
            </a: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方案编制</a:t>
            </a:r>
          </a:p>
        </p:txBody>
      </p:sp>
      <p:sp>
        <p:nvSpPr>
          <p:cNvPr id="78" name="TextBox 8"/>
          <p:cNvSpPr txBox="1">
            <a:spLocks noChangeArrowheads="1"/>
          </p:cNvSpPr>
          <p:nvPr/>
        </p:nvSpPr>
        <p:spPr bwMode="auto">
          <a:xfrm>
            <a:off x="3883025" y="3614420"/>
            <a:ext cx="1934845"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marL="0" indent="0" algn="l" eaLnBrk="1" latinLnBrk="0" hangingPunct="1">
              <a:lnSpc>
                <a:spcPts val="1800"/>
              </a:lnSpc>
              <a:buClr>
                <a:srgbClr val="FF0000"/>
              </a:buClr>
              <a:buSzPct val="130000"/>
              <a:buNone/>
            </a:pP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已编制17个地市逐年方案</a:t>
            </a:r>
          </a:p>
        </p:txBody>
      </p:sp>
      <p:sp>
        <p:nvSpPr>
          <p:cNvPr id="60" name="平行四边形 59"/>
          <p:cNvSpPr/>
          <p:nvPr>
            <p:custDataLst>
              <p:tags r:id="rId9"/>
            </p:custDataLst>
          </p:nvPr>
        </p:nvSpPr>
        <p:spPr>
          <a:xfrm rot="16200000">
            <a:off x="509905" y="4443095"/>
            <a:ext cx="375920" cy="462915"/>
          </a:xfrm>
          <a:prstGeom prst="parallelogram">
            <a:avLst>
              <a:gd name="adj" fmla="val 47404"/>
            </a:avLst>
          </a:prstGeom>
          <a:gradFill>
            <a:gsLst>
              <a:gs pos="0">
                <a:schemeClr val="accent1">
                  <a:lumMod val="85000"/>
                  <a:alpha val="100000"/>
                </a:schemeClr>
              </a:gs>
              <a:gs pos="100000">
                <a:schemeClr val="accent1">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400">
              <a:solidFill>
                <a:schemeClr val="lt1"/>
              </a:solidFill>
              <a:latin typeface="微软雅黑" panose="020B0503020204020204" pitchFamily="34" charset="-122"/>
              <a:ea typeface="微软雅黑" panose="020B0503020204020204" pitchFamily="34" charset="-122"/>
              <a:sym typeface="+mn-ea"/>
            </a:endParaRPr>
          </a:p>
        </p:txBody>
      </p:sp>
      <p:sp>
        <p:nvSpPr>
          <p:cNvPr id="62" name="椭圆 61"/>
          <p:cNvSpPr/>
          <p:nvPr>
            <p:custDataLst>
              <p:tags r:id="rId10"/>
            </p:custDataLst>
          </p:nvPr>
        </p:nvSpPr>
        <p:spPr>
          <a:xfrm>
            <a:off x="3616325" y="4345305"/>
            <a:ext cx="293370" cy="276225"/>
          </a:xfrm>
          <a:prstGeom prst="ellipse">
            <a:avLst/>
          </a:prstGeom>
          <a:gradFill>
            <a:gsLst>
              <a:gs pos="0">
                <a:schemeClr val="accent1">
                  <a:lumMod val="75000"/>
                  <a:lumOff val="25000"/>
                  <a:alpha val="100000"/>
                </a:schemeClr>
              </a:gs>
              <a:gs pos="100000">
                <a:schemeClr val="accent1">
                  <a:lumMod val="85000"/>
                  <a:lumOff val="15000"/>
                  <a:alpha val="100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12" tIns="38456" rIns="76912" bIns="38456"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400">
              <a:solidFill>
                <a:schemeClr val="lt1"/>
              </a:solidFill>
              <a:latin typeface="微软雅黑" panose="020B0503020204020204" pitchFamily="34" charset="-122"/>
              <a:ea typeface="微软雅黑" panose="020B0503020204020204" pitchFamily="34" charset="-122"/>
              <a:sym typeface="+mn-ea"/>
            </a:endParaRPr>
          </a:p>
        </p:txBody>
      </p:sp>
      <p:sp>
        <p:nvSpPr>
          <p:cNvPr id="63" name="标题"/>
          <p:cNvSpPr/>
          <p:nvPr>
            <p:custDataLst>
              <p:tags r:id="rId11"/>
            </p:custDataLst>
          </p:nvPr>
        </p:nvSpPr>
        <p:spPr>
          <a:xfrm>
            <a:off x="466725" y="4248785"/>
            <a:ext cx="2540000" cy="434340"/>
          </a:xfrm>
          <a:prstGeom prst="rect">
            <a:avLst/>
          </a:prstGeom>
          <a:gradFill>
            <a:gsLst>
              <a:gs pos="80000">
                <a:schemeClr val="accent1">
                  <a:lumMod val="70000"/>
                  <a:lumOff val="30000"/>
                  <a:alpha val="100000"/>
                </a:schemeClr>
              </a:gs>
              <a:gs pos="20000">
                <a:schemeClr val="accent1">
                  <a:alpha val="100000"/>
                </a:schemeClr>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6912" tIns="38456" rIns="76912" bIns="38456"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sz="1200" b="1">
                <a:solidFill>
                  <a:schemeClr val="lt1">
                    <a:lumMod val="10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阈值触发，首创全国“快速赔付”机制</a:t>
            </a:r>
          </a:p>
        </p:txBody>
      </p:sp>
      <p:sp>
        <p:nvSpPr>
          <p:cNvPr id="64" name="图片 48" descr="343435383036303b343532343134393bcdb7c4d4b7e7b1a9"/>
          <p:cNvSpPr/>
          <p:nvPr>
            <p:custDataLst>
              <p:tags r:id="rId12"/>
            </p:custDataLst>
          </p:nvPr>
        </p:nvSpPr>
        <p:spPr>
          <a:xfrm>
            <a:off x="3695700" y="4408805"/>
            <a:ext cx="135255" cy="148590"/>
          </a:xfrm>
          <a:custGeom>
            <a:avLst/>
            <a:gdLst>
              <a:gd name="connsiteX0" fmla="*/ 99108 w 178789"/>
              <a:gd name="connsiteY0" fmla="*/ 114 h 208799"/>
              <a:gd name="connsiteX1" fmla="*/ 20322 w 178789"/>
              <a:gd name="connsiteY1" fmla="*/ 67244 h 208799"/>
              <a:gd name="connsiteX2" fmla="*/ 1221 w 178789"/>
              <a:gd name="connsiteY2" fmla="*/ 100942 h 208799"/>
              <a:gd name="connsiteX3" fmla="*/ 8527 w 178789"/>
              <a:gd name="connsiteY3" fmla="*/ 113482 h 208799"/>
              <a:gd name="connsiteX4" fmla="*/ 21415 w 178789"/>
              <a:gd name="connsiteY4" fmla="*/ 113482 h 208799"/>
              <a:gd name="connsiteX5" fmla="*/ 21415 w 178789"/>
              <a:gd name="connsiteY5" fmla="*/ 155365 h 208799"/>
              <a:gd name="connsiteX6" fmla="*/ 43978 w 178789"/>
              <a:gd name="connsiteY6" fmla="*/ 173149 h 208799"/>
              <a:gd name="connsiteX7" fmla="*/ 58430 w 178789"/>
              <a:gd name="connsiteY7" fmla="*/ 171152 h 208799"/>
              <a:gd name="connsiteX8" fmla="*/ 58430 w 178789"/>
              <a:gd name="connsiteY8" fmla="*/ 195423 h 208799"/>
              <a:gd name="connsiteX9" fmla="*/ 71922 w 178789"/>
              <a:gd name="connsiteY9" fmla="*/ 208914 h 208799"/>
              <a:gd name="connsiteX10" fmla="*/ 115774 w 178789"/>
              <a:gd name="connsiteY10" fmla="*/ 208914 h 208799"/>
              <a:gd name="connsiteX11" fmla="*/ 129268 w 178789"/>
              <a:gd name="connsiteY11" fmla="*/ 195423 h 208799"/>
              <a:gd name="connsiteX12" fmla="*/ 129268 w 178789"/>
              <a:gd name="connsiteY12" fmla="*/ 153752 h 208799"/>
              <a:gd name="connsiteX13" fmla="*/ 178906 w 178789"/>
              <a:gd name="connsiteY13" fmla="*/ 79891 h 208799"/>
              <a:gd name="connsiteX14" fmla="*/ 99108 w 178789"/>
              <a:gd name="connsiteY14" fmla="*/ 114 h 208799"/>
              <a:gd name="connsiteX15" fmla="*/ 128084 w 178789"/>
              <a:gd name="connsiteY15" fmla="*/ 71996 h 208799"/>
              <a:gd name="connsiteX16" fmla="*/ 84582 w 178789"/>
              <a:gd name="connsiteY16" fmla="*/ 117721 h 208799"/>
              <a:gd name="connsiteX17" fmla="*/ 78800 w 178789"/>
              <a:gd name="connsiteY17" fmla="*/ 114907 h 208799"/>
              <a:gd name="connsiteX18" fmla="*/ 83382 w 178789"/>
              <a:gd name="connsiteY18" fmla="*/ 83600 h 208799"/>
              <a:gd name="connsiteX19" fmla="*/ 63492 w 178789"/>
              <a:gd name="connsiteY19" fmla="*/ 83600 h 208799"/>
              <a:gd name="connsiteX20" fmla="*/ 61047 w 178789"/>
              <a:gd name="connsiteY20" fmla="*/ 77904 h 208799"/>
              <a:gd name="connsiteX21" fmla="*/ 104552 w 178789"/>
              <a:gd name="connsiteY21" fmla="*/ 32180 h 208799"/>
              <a:gd name="connsiteX22" fmla="*/ 110334 w 178789"/>
              <a:gd name="connsiteY22" fmla="*/ 34993 h 208799"/>
              <a:gd name="connsiteX23" fmla="*/ 105752 w 178789"/>
              <a:gd name="connsiteY23" fmla="*/ 66300 h 208799"/>
              <a:gd name="connsiteX24" fmla="*/ 125641 w 178789"/>
              <a:gd name="connsiteY24" fmla="*/ 66300 h 208799"/>
              <a:gd name="connsiteX25" fmla="*/ 128084 w 178789"/>
              <a:gd name="connsiteY25" fmla="*/ 71996 h 2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8789" h="208799">
                <a:moveTo>
                  <a:pt x="99108" y="114"/>
                </a:moveTo>
                <a:cubicBezTo>
                  <a:pt x="59343" y="114"/>
                  <a:pt x="26383" y="29195"/>
                  <a:pt x="20322" y="67244"/>
                </a:cubicBezTo>
                <a:lnTo>
                  <a:pt x="1221" y="100942"/>
                </a:lnTo>
                <a:cubicBezTo>
                  <a:pt x="-1954" y="106540"/>
                  <a:pt x="2091" y="113482"/>
                  <a:pt x="8527" y="113482"/>
                </a:cubicBezTo>
                <a:lnTo>
                  <a:pt x="21415" y="113482"/>
                </a:lnTo>
                <a:lnTo>
                  <a:pt x="21415" y="155365"/>
                </a:lnTo>
                <a:cubicBezTo>
                  <a:pt x="21415" y="167193"/>
                  <a:pt x="32475" y="175910"/>
                  <a:pt x="43978" y="173149"/>
                </a:cubicBezTo>
                <a:lnTo>
                  <a:pt x="58430" y="171152"/>
                </a:lnTo>
                <a:lnTo>
                  <a:pt x="58430" y="195423"/>
                </a:lnTo>
                <a:cubicBezTo>
                  <a:pt x="58430" y="202874"/>
                  <a:pt x="64471" y="208914"/>
                  <a:pt x="71922" y="208914"/>
                </a:cubicBezTo>
                <a:lnTo>
                  <a:pt x="115774" y="208914"/>
                </a:lnTo>
                <a:cubicBezTo>
                  <a:pt x="123227" y="208914"/>
                  <a:pt x="129268" y="202874"/>
                  <a:pt x="129268" y="195423"/>
                </a:cubicBezTo>
                <a:lnTo>
                  <a:pt x="129268" y="153752"/>
                </a:lnTo>
                <a:cubicBezTo>
                  <a:pt x="158384" y="141858"/>
                  <a:pt x="178906" y="113275"/>
                  <a:pt x="178906" y="79891"/>
                </a:cubicBezTo>
                <a:cubicBezTo>
                  <a:pt x="178903" y="35828"/>
                  <a:pt x="143176" y="114"/>
                  <a:pt x="99108" y="114"/>
                </a:cubicBezTo>
                <a:moveTo>
                  <a:pt x="128084" y="71996"/>
                </a:moveTo>
                <a:lnTo>
                  <a:pt x="84582" y="117721"/>
                </a:lnTo>
                <a:cubicBezTo>
                  <a:pt x="82315" y="120105"/>
                  <a:pt x="78325" y="118162"/>
                  <a:pt x="78800" y="114907"/>
                </a:cubicBezTo>
                <a:lnTo>
                  <a:pt x="83382" y="83600"/>
                </a:lnTo>
                <a:lnTo>
                  <a:pt x="63492" y="83600"/>
                </a:lnTo>
                <a:cubicBezTo>
                  <a:pt x="60527" y="83600"/>
                  <a:pt x="59006" y="80053"/>
                  <a:pt x="61047" y="77904"/>
                </a:cubicBezTo>
                <a:lnTo>
                  <a:pt x="104552" y="32180"/>
                </a:lnTo>
                <a:cubicBezTo>
                  <a:pt x="106819" y="29796"/>
                  <a:pt x="110809" y="31738"/>
                  <a:pt x="110334" y="34993"/>
                </a:cubicBezTo>
                <a:lnTo>
                  <a:pt x="105752" y="66300"/>
                </a:lnTo>
                <a:lnTo>
                  <a:pt x="125641" y="66300"/>
                </a:lnTo>
                <a:cubicBezTo>
                  <a:pt x="128603" y="66300"/>
                  <a:pt x="130128" y="69847"/>
                  <a:pt x="128084" y="71996"/>
                </a:cubicBezTo>
              </a:path>
            </a:pathLst>
          </a:custGeom>
          <a:gradFill>
            <a:gsLst>
              <a:gs pos="0">
                <a:srgbClr val="FFFFFF"/>
              </a:gs>
              <a:gs pos="65000">
                <a:srgbClr val="FFFFFF">
                  <a:alpha val="60000"/>
                </a:srgbClr>
              </a:gs>
            </a:gsLst>
            <a:lin ang="4800001" scaled="1"/>
          </a:gradFill>
          <a:ln w="7148" cap="flat">
            <a:noFill/>
            <a:prstDash val="solid"/>
            <a:miter/>
          </a:ln>
        </p:spPr>
        <p:txBody>
          <a:bodyPr rtlCol="0" anchor="ctr"/>
          <a:lstStyle/>
          <a:p>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65" name="TextBox 8"/>
          <p:cNvSpPr txBox="1">
            <a:spLocks noChangeArrowheads="1"/>
          </p:cNvSpPr>
          <p:nvPr/>
        </p:nvSpPr>
        <p:spPr bwMode="auto">
          <a:xfrm>
            <a:off x="3888105" y="4297045"/>
            <a:ext cx="242189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marL="0" indent="0" algn="l" eaLnBrk="1" latinLnBrk="0" hangingPunct="1">
              <a:lnSpc>
                <a:spcPts val="1800"/>
              </a:lnSpc>
              <a:buClr>
                <a:srgbClr val="FF0000"/>
              </a:buClr>
              <a:buSzPct val="130000"/>
              <a:buNone/>
            </a:pP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1天赔付到位</a:t>
            </a:r>
          </a:p>
        </p:txBody>
      </p:sp>
      <p:sp>
        <p:nvSpPr>
          <p:cNvPr id="66" name="平行四边形 65"/>
          <p:cNvSpPr/>
          <p:nvPr>
            <p:custDataLst>
              <p:tags r:id="rId13"/>
            </p:custDataLst>
          </p:nvPr>
        </p:nvSpPr>
        <p:spPr>
          <a:xfrm rot="16200000">
            <a:off x="510540" y="3091180"/>
            <a:ext cx="375920" cy="462915"/>
          </a:xfrm>
          <a:prstGeom prst="parallelogram">
            <a:avLst>
              <a:gd name="adj" fmla="val 47404"/>
            </a:avLst>
          </a:prstGeom>
          <a:gradFill>
            <a:gsLst>
              <a:gs pos="0">
                <a:schemeClr val="accent1">
                  <a:lumMod val="85000"/>
                  <a:alpha val="100000"/>
                </a:schemeClr>
              </a:gs>
              <a:gs pos="100000">
                <a:schemeClr val="accent1">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400">
              <a:solidFill>
                <a:schemeClr val="lt1"/>
              </a:solidFill>
              <a:latin typeface="微软雅黑" panose="020B0503020204020204" pitchFamily="34" charset="-122"/>
              <a:ea typeface="微软雅黑" panose="020B0503020204020204" pitchFamily="34" charset="-122"/>
              <a:sym typeface="+mn-ea"/>
            </a:endParaRPr>
          </a:p>
        </p:txBody>
      </p:sp>
      <p:sp>
        <p:nvSpPr>
          <p:cNvPr id="69" name="椭圆 68"/>
          <p:cNvSpPr/>
          <p:nvPr>
            <p:custDataLst>
              <p:tags r:id="rId14"/>
            </p:custDataLst>
          </p:nvPr>
        </p:nvSpPr>
        <p:spPr>
          <a:xfrm>
            <a:off x="3616960" y="2993390"/>
            <a:ext cx="293370" cy="276225"/>
          </a:xfrm>
          <a:prstGeom prst="ellipse">
            <a:avLst/>
          </a:prstGeom>
          <a:gradFill>
            <a:gsLst>
              <a:gs pos="0">
                <a:schemeClr val="accent1">
                  <a:lumMod val="75000"/>
                  <a:lumOff val="25000"/>
                  <a:alpha val="100000"/>
                </a:schemeClr>
              </a:gs>
              <a:gs pos="100000">
                <a:schemeClr val="accent1">
                  <a:lumMod val="85000"/>
                  <a:lumOff val="15000"/>
                  <a:alpha val="100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12" tIns="38456" rIns="76912" bIns="38456"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400">
              <a:solidFill>
                <a:schemeClr val="lt1"/>
              </a:solidFill>
              <a:latin typeface="微软雅黑" panose="020B0503020204020204" pitchFamily="34" charset="-122"/>
              <a:ea typeface="微软雅黑" panose="020B0503020204020204" pitchFamily="34" charset="-122"/>
              <a:sym typeface="+mn-ea"/>
            </a:endParaRPr>
          </a:p>
        </p:txBody>
      </p:sp>
      <p:sp>
        <p:nvSpPr>
          <p:cNvPr id="71" name="标题"/>
          <p:cNvSpPr/>
          <p:nvPr>
            <p:custDataLst>
              <p:tags r:id="rId15"/>
            </p:custDataLst>
          </p:nvPr>
        </p:nvSpPr>
        <p:spPr>
          <a:xfrm>
            <a:off x="467360" y="2896870"/>
            <a:ext cx="2540000" cy="434340"/>
          </a:xfrm>
          <a:prstGeom prst="rect">
            <a:avLst/>
          </a:prstGeom>
          <a:gradFill>
            <a:gsLst>
              <a:gs pos="80000">
                <a:schemeClr val="accent1">
                  <a:lumMod val="70000"/>
                  <a:lumOff val="30000"/>
                  <a:alpha val="100000"/>
                </a:schemeClr>
              </a:gs>
              <a:gs pos="20000">
                <a:schemeClr val="accent1">
                  <a:alpha val="100000"/>
                </a:schemeClr>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76912" tIns="38456" rIns="76912" bIns="38456"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sz="1200" b="1">
                <a:solidFill>
                  <a:schemeClr val="lt1">
                    <a:lumMod val="10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强化职能，巨灾赔付气象指数“说了算”</a:t>
            </a:r>
          </a:p>
        </p:txBody>
      </p:sp>
      <p:sp>
        <p:nvSpPr>
          <p:cNvPr id="72" name="图片 48" descr="343435383036303b343532343134393bcdb7c4d4b7e7b1a9"/>
          <p:cNvSpPr/>
          <p:nvPr>
            <p:custDataLst>
              <p:tags r:id="rId16"/>
            </p:custDataLst>
          </p:nvPr>
        </p:nvSpPr>
        <p:spPr>
          <a:xfrm>
            <a:off x="3696335" y="3056890"/>
            <a:ext cx="135255" cy="148590"/>
          </a:xfrm>
          <a:custGeom>
            <a:avLst/>
            <a:gdLst>
              <a:gd name="connsiteX0" fmla="*/ 99108 w 178789"/>
              <a:gd name="connsiteY0" fmla="*/ 114 h 208799"/>
              <a:gd name="connsiteX1" fmla="*/ 20322 w 178789"/>
              <a:gd name="connsiteY1" fmla="*/ 67244 h 208799"/>
              <a:gd name="connsiteX2" fmla="*/ 1221 w 178789"/>
              <a:gd name="connsiteY2" fmla="*/ 100942 h 208799"/>
              <a:gd name="connsiteX3" fmla="*/ 8527 w 178789"/>
              <a:gd name="connsiteY3" fmla="*/ 113482 h 208799"/>
              <a:gd name="connsiteX4" fmla="*/ 21415 w 178789"/>
              <a:gd name="connsiteY4" fmla="*/ 113482 h 208799"/>
              <a:gd name="connsiteX5" fmla="*/ 21415 w 178789"/>
              <a:gd name="connsiteY5" fmla="*/ 155365 h 208799"/>
              <a:gd name="connsiteX6" fmla="*/ 43978 w 178789"/>
              <a:gd name="connsiteY6" fmla="*/ 173149 h 208799"/>
              <a:gd name="connsiteX7" fmla="*/ 58430 w 178789"/>
              <a:gd name="connsiteY7" fmla="*/ 171152 h 208799"/>
              <a:gd name="connsiteX8" fmla="*/ 58430 w 178789"/>
              <a:gd name="connsiteY8" fmla="*/ 195423 h 208799"/>
              <a:gd name="connsiteX9" fmla="*/ 71922 w 178789"/>
              <a:gd name="connsiteY9" fmla="*/ 208914 h 208799"/>
              <a:gd name="connsiteX10" fmla="*/ 115774 w 178789"/>
              <a:gd name="connsiteY10" fmla="*/ 208914 h 208799"/>
              <a:gd name="connsiteX11" fmla="*/ 129268 w 178789"/>
              <a:gd name="connsiteY11" fmla="*/ 195423 h 208799"/>
              <a:gd name="connsiteX12" fmla="*/ 129268 w 178789"/>
              <a:gd name="connsiteY12" fmla="*/ 153752 h 208799"/>
              <a:gd name="connsiteX13" fmla="*/ 178906 w 178789"/>
              <a:gd name="connsiteY13" fmla="*/ 79891 h 208799"/>
              <a:gd name="connsiteX14" fmla="*/ 99108 w 178789"/>
              <a:gd name="connsiteY14" fmla="*/ 114 h 208799"/>
              <a:gd name="connsiteX15" fmla="*/ 128084 w 178789"/>
              <a:gd name="connsiteY15" fmla="*/ 71996 h 208799"/>
              <a:gd name="connsiteX16" fmla="*/ 84582 w 178789"/>
              <a:gd name="connsiteY16" fmla="*/ 117721 h 208799"/>
              <a:gd name="connsiteX17" fmla="*/ 78800 w 178789"/>
              <a:gd name="connsiteY17" fmla="*/ 114907 h 208799"/>
              <a:gd name="connsiteX18" fmla="*/ 83382 w 178789"/>
              <a:gd name="connsiteY18" fmla="*/ 83600 h 208799"/>
              <a:gd name="connsiteX19" fmla="*/ 63492 w 178789"/>
              <a:gd name="connsiteY19" fmla="*/ 83600 h 208799"/>
              <a:gd name="connsiteX20" fmla="*/ 61047 w 178789"/>
              <a:gd name="connsiteY20" fmla="*/ 77904 h 208799"/>
              <a:gd name="connsiteX21" fmla="*/ 104552 w 178789"/>
              <a:gd name="connsiteY21" fmla="*/ 32180 h 208799"/>
              <a:gd name="connsiteX22" fmla="*/ 110334 w 178789"/>
              <a:gd name="connsiteY22" fmla="*/ 34993 h 208799"/>
              <a:gd name="connsiteX23" fmla="*/ 105752 w 178789"/>
              <a:gd name="connsiteY23" fmla="*/ 66300 h 208799"/>
              <a:gd name="connsiteX24" fmla="*/ 125641 w 178789"/>
              <a:gd name="connsiteY24" fmla="*/ 66300 h 208799"/>
              <a:gd name="connsiteX25" fmla="*/ 128084 w 178789"/>
              <a:gd name="connsiteY25" fmla="*/ 71996 h 2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8789" h="208799">
                <a:moveTo>
                  <a:pt x="99108" y="114"/>
                </a:moveTo>
                <a:cubicBezTo>
                  <a:pt x="59343" y="114"/>
                  <a:pt x="26383" y="29195"/>
                  <a:pt x="20322" y="67244"/>
                </a:cubicBezTo>
                <a:lnTo>
                  <a:pt x="1221" y="100942"/>
                </a:lnTo>
                <a:cubicBezTo>
                  <a:pt x="-1954" y="106540"/>
                  <a:pt x="2091" y="113482"/>
                  <a:pt x="8527" y="113482"/>
                </a:cubicBezTo>
                <a:lnTo>
                  <a:pt x="21415" y="113482"/>
                </a:lnTo>
                <a:lnTo>
                  <a:pt x="21415" y="155365"/>
                </a:lnTo>
                <a:cubicBezTo>
                  <a:pt x="21415" y="167193"/>
                  <a:pt x="32475" y="175910"/>
                  <a:pt x="43978" y="173149"/>
                </a:cubicBezTo>
                <a:lnTo>
                  <a:pt x="58430" y="171152"/>
                </a:lnTo>
                <a:lnTo>
                  <a:pt x="58430" y="195423"/>
                </a:lnTo>
                <a:cubicBezTo>
                  <a:pt x="58430" y="202874"/>
                  <a:pt x="64471" y="208914"/>
                  <a:pt x="71922" y="208914"/>
                </a:cubicBezTo>
                <a:lnTo>
                  <a:pt x="115774" y="208914"/>
                </a:lnTo>
                <a:cubicBezTo>
                  <a:pt x="123227" y="208914"/>
                  <a:pt x="129268" y="202874"/>
                  <a:pt x="129268" y="195423"/>
                </a:cubicBezTo>
                <a:lnTo>
                  <a:pt x="129268" y="153752"/>
                </a:lnTo>
                <a:cubicBezTo>
                  <a:pt x="158384" y="141858"/>
                  <a:pt x="178906" y="113275"/>
                  <a:pt x="178906" y="79891"/>
                </a:cubicBezTo>
                <a:cubicBezTo>
                  <a:pt x="178903" y="35828"/>
                  <a:pt x="143176" y="114"/>
                  <a:pt x="99108" y="114"/>
                </a:cubicBezTo>
                <a:moveTo>
                  <a:pt x="128084" y="71996"/>
                </a:moveTo>
                <a:lnTo>
                  <a:pt x="84582" y="117721"/>
                </a:lnTo>
                <a:cubicBezTo>
                  <a:pt x="82315" y="120105"/>
                  <a:pt x="78325" y="118162"/>
                  <a:pt x="78800" y="114907"/>
                </a:cubicBezTo>
                <a:lnTo>
                  <a:pt x="83382" y="83600"/>
                </a:lnTo>
                <a:lnTo>
                  <a:pt x="63492" y="83600"/>
                </a:lnTo>
                <a:cubicBezTo>
                  <a:pt x="60527" y="83600"/>
                  <a:pt x="59006" y="80053"/>
                  <a:pt x="61047" y="77904"/>
                </a:cubicBezTo>
                <a:lnTo>
                  <a:pt x="104552" y="32180"/>
                </a:lnTo>
                <a:cubicBezTo>
                  <a:pt x="106819" y="29796"/>
                  <a:pt x="110809" y="31738"/>
                  <a:pt x="110334" y="34993"/>
                </a:cubicBezTo>
                <a:lnTo>
                  <a:pt x="105752" y="66300"/>
                </a:lnTo>
                <a:lnTo>
                  <a:pt x="125641" y="66300"/>
                </a:lnTo>
                <a:cubicBezTo>
                  <a:pt x="128603" y="66300"/>
                  <a:pt x="130128" y="69847"/>
                  <a:pt x="128084" y="71996"/>
                </a:cubicBezTo>
              </a:path>
            </a:pathLst>
          </a:custGeom>
          <a:gradFill>
            <a:gsLst>
              <a:gs pos="0">
                <a:srgbClr val="FFFFFF"/>
              </a:gs>
              <a:gs pos="65000">
                <a:srgbClr val="FFFFFF">
                  <a:alpha val="60000"/>
                </a:srgbClr>
              </a:gs>
            </a:gsLst>
            <a:lin ang="4800001" scaled="1"/>
          </a:gradFill>
          <a:ln w="7148" cap="flat">
            <a:noFill/>
            <a:prstDash val="solid"/>
            <a:miter/>
          </a:ln>
        </p:spPr>
        <p:txBody>
          <a:bodyPr rtlCol="0" anchor="ctr"/>
          <a:lstStyle/>
          <a:p>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73" name="TextBox 8"/>
          <p:cNvSpPr txBox="1">
            <a:spLocks noChangeArrowheads="1"/>
          </p:cNvSpPr>
          <p:nvPr/>
        </p:nvSpPr>
        <p:spPr bwMode="auto">
          <a:xfrm>
            <a:off x="3922395" y="2865755"/>
            <a:ext cx="220599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marL="0" indent="0" algn="l" eaLnBrk="1" latinLnBrk="0" hangingPunct="1">
              <a:lnSpc>
                <a:spcPts val="1800"/>
              </a:lnSpc>
              <a:buClr>
                <a:srgbClr val="FF0000"/>
              </a:buClr>
              <a:buSzPct val="130000"/>
              <a:buNone/>
            </a:pP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广东省气候中心是第三方指数计算机构</a:t>
            </a:r>
          </a:p>
        </p:txBody>
      </p:sp>
      <p:grpSp>
        <p:nvGrpSpPr>
          <p:cNvPr id="80" name="组合 79"/>
          <p:cNvGrpSpPr/>
          <p:nvPr/>
        </p:nvGrpSpPr>
        <p:grpSpPr>
          <a:xfrm>
            <a:off x="3063547" y="2440940"/>
            <a:ext cx="489191" cy="2074545"/>
            <a:chOff x="9484" y="2021"/>
            <a:chExt cx="1167" cy="3267"/>
          </a:xfrm>
        </p:grpSpPr>
        <p:cxnSp>
          <p:nvCxnSpPr>
            <p:cNvPr id="31" name="直接连接符 30"/>
            <p:cNvCxnSpPr/>
            <p:nvPr>
              <p:custDataLst>
                <p:tags r:id="rId18"/>
              </p:custDataLst>
            </p:nvPr>
          </p:nvCxnSpPr>
          <p:spPr>
            <a:xfrm>
              <a:off x="9484" y="2021"/>
              <a:ext cx="1147" cy="0"/>
            </a:xfrm>
            <a:prstGeom prst="line">
              <a:avLst/>
            </a:prstGeom>
            <a:ln w="9525">
              <a:solidFill>
                <a:schemeClr val="accent1">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cxnSp>
          <p:nvCxnSpPr>
            <p:cNvPr id="61" name="直接连接符 60"/>
            <p:cNvCxnSpPr/>
            <p:nvPr>
              <p:custDataLst>
                <p:tags r:id="rId19"/>
              </p:custDataLst>
            </p:nvPr>
          </p:nvCxnSpPr>
          <p:spPr>
            <a:xfrm>
              <a:off x="9503" y="5288"/>
              <a:ext cx="1147" cy="0"/>
            </a:xfrm>
            <a:prstGeom prst="line">
              <a:avLst/>
            </a:prstGeom>
            <a:ln w="9525">
              <a:solidFill>
                <a:schemeClr val="accent1">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cxnSp>
          <p:nvCxnSpPr>
            <p:cNvPr id="67" name="直接连接符 66"/>
            <p:cNvCxnSpPr/>
            <p:nvPr>
              <p:custDataLst>
                <p:tags r:id="rId20"/>
              </p:custDataLst>
            </p:nvPr>
          </p:nvCxnSpPr>
          <p:spPr>
            <a:xfrm>
              <a:off x="9504" y="3114"/>
              <a:ext cx="1147" cy="0"/>
            </a:xfrm>
            <a:prstGeom prst="line">
              <a:avLst/>
            </a:prstGeom>
            <a:ln w="9525">
              <a:solidFill>
                <a:schemeClr val="accent1">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cxnSp>
          <p:nvCxnSpPr>
            <p:cNvPr id="74" name="直接连接符 73"/>
            <p:cNvCxnSpPr/>
            <p:nvPr>
              <p:custDataLst>
                <p:tags r:id="rId21"/>
              </p:custDataLst>
            </p:nvPr>
          </p:nvCxnSpPr>
          <p:spPr>
            <a:xfrm>
              <a:off x="9502" y="4142"/>
              <a:ext cx="1147" cy="0"/>
            </a:xfrm>
            <a:prstGeom prst="line">
              <a:avLst/>
            </a:prstGeom>
            <a:ln w="9525">
              <a:solidFill>
                <a:schemeClr val="accent1">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grpSp>
      <p:sp>
        <p:nvSpPr>
          <p:cNvPr id="76" name="图形 9" descr="343439383331313b343532303032383bbfcdbba7b9dcc0ed"/>
          <p:cNvSpPr/>
          <p:nvPr>
            <p:custDataLst>
              <p:tags r:id="rId17"/>
            </p:custDataLst>
          </p:nvPr>
        </p:nvSpPr>
        <p:spPr>
          <a:xfrm>
            <a:off x="3669030" y="3729355"/>
            <a:ext cx="163830" cy="142875"/>
          </a:xfrm>
          <a:custGeom>
            <a:avLst/>
            <a:gdLst>
              <a:gd name="connsiteX0" fmla="*/ 157993 w 208799"/>
              <a:gd name="connsiteY0" fmla="*/ 157701 h 201404"/>
              <a:gd name="connsiteX1" fmla="*/ 113724 w 208799"/>
              <a:gd name="connsiteY1" fmla="*/ 124421 h 201404"/>
              <a:gd name="connsiteX2" fmla="*/ 111102 w 208799"/>
              <a:gd name="connsiteY2" fmla="*/ 117431 h 201404"/>
              <a:gd name="connsiteX3" fmla="*/ 111102 w 208799"/>
              <a:gd name="connsiteY3" fmla="*/ 117326 h 201404"/>
              <a:gd name="connsiteX4" fmla="*/ 111416 w 208799"/>
              <a:gd name="connsiteY4" fmla="*/ 116701 h 201404"/>
              <a:gd name="connsiteX5" fmla="*/ 127991 w 208799"/>
              <a:gd name="connsiteY5" fmla="*/ 72153 h 201404"/>
              <a:gd name="connsiteX6" fmla="*/ 110682 w 208799"/>
              <a:gd name="connsiteY6" fmla="*/ 24580 h 201404"/>
              <a:gd name="connsiteX7" fmla="*/ 109738 w 208799"/>
              <a:gd name="connsiteY7" fmla="*/ 18633 h 201404"/>
              <a:gd name="connsiteX8" fmla="*/ 138481 w 208799"/>
              <a:gd name="connsiteY8" fmla="*/ 167 h 201404"/>
              <a:gd name="connsiteX9" fmla="*/ 176247 w 208799"/>
              <a:gd name="connsiteY9" fmla="*/ 32509 h 201404"/>
              <a:gd name="connsiteX10" fmla="*/ 163658 w 208799"/>
              <a:gd name="connsiteY10" fmla="*/ 80499 h 201404"/>
              <a:gd name="connsiteX11" fmla="*/ 159462 w 208799"/>
              <a:gd name="connsiteY11" fmla="*/ 85716 h 201404"/>
              <a:gd name="connsiteX12" fmla="*/ 159042 w 208799"/>
              <a:gd name="connsiteY12" fmla="*/ 93749 h 201404"/>
              <a:gd name="connsiteX13" fmla="*/ 160616 w 208799"/>
              <a:gd name="connsiteY13" fmla="*/ 96357 h 201404"/>
              <a:gd name="connsiteX14" fmla="*/ 173205 w 208799"/>
              <a:gd name="connsiteY14" fmla="*/ 102512 h 201404"/>
              <a:gd name="connsiteX15" fmla="*/ 186842 w 208799"/>
              <a:gd name="connsiteY15" fmla="*/ 108772 h 201404"/>
              <a:gd name="connsiteX16" fmla="*/ 207823 w 208799"/>
              <a:gd name="connsiteY16" fmla="*/ 127551 h 201404"/>
              <a:gd name="connsiteX17" fmla="*/ 205724 w 208799"/>
              <a:gd name="connsiteY17" fmla="*/ 147373 h 201404"/>
              <a:gd name="connsiteX18" fmla="*/ 163134 w 208799"/>
              <a:gd name="connsiteY18" fmla="*/ 160518 h 201404"/>
              <a:gd name="connsiteX19" fmla="*/ 157993 w 208799"/>
              <a:gd name="connsiteY19" fmla="*/ 157701 h 201404"/>
              <a:gd name="connsiteX20" fmla="*/ 114 w 208799"/>
              <a:gd name="connsiteY20" fmla="*/ 178567 h 201404"/>
              <a:gd name="connsiteX21" fmla="*/ 114 w 208799"/>
              <a:gd name="connsiteY21" fmla="*/ 171264 h 201404"/>
              <a:gd name="connsiteX22" fmla="*/ 2212 w 208799"/>
              <a:gd name="connsiteY22" fmla="*/ 165005 h 201404"/>
              <a:gd name="connsiteX23" fmla="*/ 21829 w 208799"/>
              <a:gd name="connsiteY23" fmla="*/ 146434 h 201404"/>
              <a:gd name="connsiteX24" fmla="*/ 22458 w 208799"/>
              <a:gd name="connsiteY24" fmla="*/ 146017 h 201404"/>
              <a:gd name="connsiteX25" fmla="*/ 42075 w 208799"/>
              <a:gd name="connsiteY25" fmla="*/ 136836 h 201404"/>
              <a:gd name="connsiteX26" fmla="*/ 48369 w 208799"/>
              <a:gd name="connsiteY26" fmla="*/ 134228 h 201404"/>
              <a:gd name="connsiteX27" fmla="*/ 50153 w 208799"/>
              <a:gd name="connsiteY27" fmla="*/ 132871 h 201404"/>
              <a:gd name="connsiteX28" fmla="*/ 53510 w 208799"/>
              <a:gd name="connsiteY28" fmla="*/ 115970 h 201404"/>
              <a:gd name="connsiteX29" fmla="*/ 49419 w 208799"/>
              <a:gd name="connsiteY29" fmla="*/ 110858 h 201404"/>
              <a:gd name="connsiteX30" fmla="*/ 49209 w 208799"/>
              <a:gd name="connsiteY30" fmla="*/ 110650 h 201404"/>
              <a:gd name="connsiteX31" fmla="*/ 33578 w 208799"/>
              <a:gd name="connsiteY31" fmla="*/ 61720 h 201404"/>
              <a:gd name="connsiteX32" fmla="*/ 72392 w 208799"/>
              <a:gd name="connsiteY32" fmla="*/ 26249 h 201404"/>
              <a:gd name="connsiteX33" fmla="*/ 112256 w 208799"/>
              <a:gd name="connsiteY33" fmla="*/ 61512 h 201404"/>
              <a:gd name="connsiteX34" fmla="*/ 112360 w 208799"/>
              <a:gd name="connsiteY34" fmla="*/ 62033 h 201404"/>
              <a:gd name="connsiteX35" fmla="*/ 107115 w 208799"/>
              <a:gd name="connsiteY35" fmla="*/ 93123 h 201404"/>
              <a:gd name="connsiteX36" fmla="*/ 96835 w 208799"/>
              <a:gd name="connsiteY36" fmla="*/ 110546 h 201404"/>
              <a:gd name="connsiteX37" fmla="*/ 96415 w 208799"/>
              <a:gd name="connsiteY37" fmla="*/ 111172 h 201404"/>
              <a:gd name="connsiteX38" fmla="*/ 92639 w 208799"/>
              <a:gd name="connsiteY38" fmla="*/ 115553 h 201404"/>
              <a:gd name="connsiteX39" fmla="*/ 92219 w 208799"/>
              <a:gd name="connsiteY39" fmla="*/ 116596 h 201404"/>
              <a:gd name="connsiteX40" fmla="*/ 94527 w 208799"/>
              <a:gd name="connsiteY40" fmla="*/ 133810 h 201404"/>
              <a:gd name="connsiteX41" fmla="*/ 102710 w 208799"/>
              <a:gd name="connsiteY41" fmla="*/ 136836 h 201404"/>
              <a:gd name="connsiteX42" fmla="*/ 103234 w 208799"/>
              <a:gd name="connsiteY42" fmla="*/ 137044 h 201404"/>
              <a:gd name="connsiteX43" fmla="*/ 137432 w 208799"/>
              <a:gd name="connsiteY43" fmla="*/ 156659 h 201404"/>
              <a:gd name="connsiteX44" fmla="*/ 137747 w 208799"/>
              <a:gd name="connsiteY44" fmla="*/ 156867 h 201404"/>
              <a:gd name="connsiteX45" fmla="*/ 145510 w 208799"/>
              <a:gd name="connsiteY45" fmla="*/ 168239 h 201404"/>
              <a:gd name="connsiteX46" fmla="*/ 145930 w 208799"/>
              <a:gd name="connsiteY46" fmla="*/ 171785 h 201404"/>
              <a:gd name="connsiteX47" fmla="*/ 145930 w 208799"/>
              <a:gd name="connsiteY47" fmla="*/ 179923 h 201404"/>
              <a:gd name="connsiteX48" fmla="*/ 145720 w 208799"/>
              <a:gd name="connsiteY48" fmla="*/ 181384 h 201404"/>
              <a:gd name="connsiteX49" fmla="*/ 114458 w 208799"/>
              <a:gd name="connsiteY49" fmla="*/ 198389 h 201404"/>
              <a:gd name="connsiteX50" fmla="*/ 34732 w 208799"/>
              <a:gd name="connsiteY50" fmla="*/ 198389 h 201404"/>
              <a:gd name="connsiteX51" fmla="*/ 4310 w 208799"/>
              <a:gd name="connsiteY51" fmla="*/ 185870 h 201404"/>
              <a:gd name="connsiteX52" fmla="*/ 114 w 208799"/>
              <a:gd name="connsiteY52" fmla="*/ 178567 h 20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8799" h="201404">
                <a:moveTo>
                  <a:pt x="157993" y="157701"/>
                </a:moveTo>
                <a:cubicBezTo>
                  <a:pt x="148972" y="140696"/>
                  <a:pt x="132397" y="131829"/>
                  <a:pt x="113724" y="124421"/>
                </a:cubicBezTo>
                <a:cubicBezTo>
                  <a:pt x="110891" y="123274"/>
                  <a:pt x="109738" y="120040"/>
                  <a:pt x="111102" y="117431"/>
                </a:cubicBezTo>
                <a:lnTo>
                  <a:pt x="111102" y="117326"/>
                </a:lnTo>
                <a:lnTo>
                  <a:pt x="111416" y="116701"/>
                </a:lnTo>
                <a:cubicBezTo>
                  <a:pt x="119704" y="105225"/>
                  <a:pt x="126942" y="90723"/>
                  <a:pt x="127991" y="72153"/>
                </a:cubicBezTo>
                <a:cubicBezTo>
                  <a:pt x="129984" y="50870"/>
                  <a:pt x="121907" y="35847"/>
                  <a:pt x="110682" y="24580"/>
                </a:cubicBezTo>
                <a:cubicBezTo>
                  <a:pt x="109108" y="23015"/>
                  <a:pt x="108689" y="20615"/>
                  <a:pt x="109738" y="18633"/>
                </a:cubicBezTo>
                <a:cubicBezTo>
                  <a:pt x="115088" y="8826"/>
                  <a:pt x="123375" y="1106"/>
                  <a:pt x="138481" y="167"/>
                </a:cubicBezTo>
                <a:cubicBezTo>
                  <a:pt x="161560" y="-876"/>
                  <a:pt x="174149" y="13730"/>
                  <a:pt x="176247" y="32509"/>
                </a:cubicBezTo>
                <a:cubicBezTo>
                  <a:pt x="179394" y="53374"/>
                  <a:pt x="172051" y="70066"/>
                  <a:pt x="163658" y="80499"/>
                </a:cubicBezTo>
                <a:cubicBezTo>
                  <a:pt x="162609" y="82586"/>
                  <a:pt x="160511" y="83629"/>
                  <a:pt x="159462" y="85716"/>
                </a:cubicBezTo>
                <a:cubicBezTo>
                  <a:pt x="158623" y="87385"/>
                  <a:pt x="158413" y="91245"/>
                  <a:pt x="159042" y="93749"/>
                </a:cubicBezTo>
                <a:cubicBezTo>
                  <a:pt x="159252" y="94792"/>
                  <a:pt x="159776" y="95627"/>
                  <a:pt x="160616" y="96357"/>
                </a:cubicBezTo>
                <a:cubicBezTo>
                  <a:pt x="163553" y="98861"/>
                  <a:pt x="169532" y="100634"/>
                  <a:pt x="173205" y="102512"/>
                </a:cubicBezTo>
                <a:cubicBezTo>
                  <a:pt x="178449" y="104599"/>
                  <a:pt x="182646" y="106685"/>
                  <a:pt x="186842" y="108772"/>
                </a:cubicBezTo>
                <a:cubicBezTo>
                  <a:pt x="195234" y="112945"/>
                  <a:pt x="204675" y="119204"/>
                  <a:pt x="207823" y="127551"/>
                </a:cubicBezTo>
                <a:cubicBezTo>
                  <a:pt x="209921" y="132768"/>
                  <a:pt x="208871" y="143200"/>
                  <a:pt x="205724" y="147373"/>
                </a:cubicBezTo>
                <a:cubicBezTo>
                  <a:pt x="198906" y="157076"/>
                  <a:pt x="179288" y="158640"/>
                  <a:pt x="163134" y="160518"/>
                </a:cubicBezTo>
                <a:cubicBezTo>
                  <a:pt x="161036" y="160623"/>
                  <a:pt x="159042" y="159579"/>
                  <a:pt x="157993" y="157701"/>
                </a:cubicBezTo>
                <a:moveTo>
                  <a:pt x="114" y="178567"/>
                </a:moveTo>
                <a:lnTo>
                  <a:pt x="114" y="171264"/>
                </a:lnTo>
                <a:cubicBezTo>
                  <a:pt x="114" y="169178"/>
                  <a:pt x="1163" y="167091"/>
                  <a:pt x="2212" y="165005"/>
                </a:cubicBezTo>
                <a:cubicBezTo>
                  <a:pt x="6303" y="156762"/>
                  <a:pt x="14591" y="151547"/>
                  <a:pt x="21829" y="146434"/>
                </a:cubicBezTo>
                <a:cubicBezTo>
                  <a:pt x="22039" y="146330"/>
                  <a:pt x="22249" y="146121"/>
                  <a:pt x="22458" y="146017"/>
                </a:cubicBezTo>
                <a:cubicBezTo>
                  <a:pt x="28648" y="142992"/>
                  <a:pt x="34837" y="139861"/>
                  <a:pt x="42075" y="136836"/>
                </a:cubicBezTo>
                <a:cubicBezTo>
                  <a:pt x="43859" y="136002"/>
                  <a:pt x="46376" y="135063"/>
                  <a:pt x="48369" y="134228"/>
                </a:cubicBezTo>
                <a:cubicBezTo>
                  <a:pt x="49104" y="133915"/>
                  <a:pt x="49733" y="133498"/>
                  <a:pt x="50153" y="132871"/>
                </a:cubicBezTo>
                <a:cubicBezTo>
                  <a:pt x="53195" y="129220"/>
                  <a:pt x="56447" y="121708"/>
                  <a:pt x="53510" y="115970"/>
                </a:cubicBezTo>
                <a:cubicBezTo>
                  <a:pt x="52461" y="113884"/>
                  <a:pt x="51412" y="112841"/>
                  <a:pt x="49419" y="110858"/>
                </a:cubicBezTo>
                <a:lnTo>
                  <a:pt x="49209" y="110650"/>
                </a:lnTo>
                <a:cubicBezTo>
                  <a:pt x="39767" y="100217"/>
                  <a:pt x="31480" y="82482"/>
                  <a:pt x="33578" y="61720"/>
                </a:cubicBezTo>
                <a:cubicBezTo>
                  <a:pt x="35676" y="40855"/>
                  <a:pt x="49314" y="26249"/>
                  <a:pt x="72392" y="26249"/>
                </a:cubicBezTo>
                <a:cubicBezTo>
                  <a:pt x="95366" y="26249"/>
                  <a:pt x="109004" y="40750"/>
                  <a:pt x="112256" y="61512"/>
                </a:cubicBezTo>
                <a:cubicBezTo>
                  <a:pt x="112256" y="61720"/>
                  <a:pt x="112256" y="61825"/>
                  <a:pt x="112360" y="62033"/>
                </a:cubicBezTo>
                <a:cubicBezTo>
                  <a:pt x="113304" y="74448"/>
                  <a:pt x="110262" y="85820"/>
                  <a:pt x="107115" y="93123"/>
                </a:cubicBezTo>
                <a:cubicBezTo>
                  <a:pt x="104073" y="100322"/>
                  <a:pt x="100926" y="105434"/>
                  <a:pt x="96835" y="110546"/>
                </a:cubicBezTo>
                <a:cubicBezTo>
                  <a:pt x="96625" y="110754"/>
                  <a:pt x="96520" y="110963"/>
                  <a:pt x="96415" y="111172"/>
                </a:cubicBezTo>
                <a:cubicBezTo>
                  <a:pt x="95366" y="112841"/>
                  <a:pt x="93687" y="113884"/>
                  <a:pt x="92639" y="115553"/>
                </a:cubicBezTo>
                <a:cubicBezTo>
                  <a:pt x="92429" y="115867"/>
                  <a:pt x="92324" y="116179"/>
                  <a:pt x="92219" y="116596"/>
                </a:cubicBezTo>
                <a:cubicBezTo>
                  <a:pt x="90435" y="122752"/>
                  <a:pt x="92429" y="130785"/>
                  <a:pt x="94527" y="133810"/>
                </a:cubicBezTo>
                <a:cubicBezTo>
                  <a:pt x="95576" y="135793"/>
                  <a:pt x="99562" y="135897"/>
                  <a:pt x="102710" y="136836"/>
                </a:cubicBezTo>
                <a:cubicBezTo>
                  <a:pt x="102919" y="136941"/>
                  <a:pt x="103024" y="136941"/>
                  <a:pt x="103234" y="137044"/>
                </a:cubicBezTo>
                <a:cubicBezTo>
                  <a:pt x="115718" y="142261"/>
                  <a:pt x="128096" y="148416"/>
                  <a:pt x="137432" y="156659"/>
                </a:cubicBezTo>
                <a:cubicBezTo>
                  <a:pt x="137537" y="156762"/>
                  <a:pt x="137642" y="156867"/>
                  <a:pt x="137747" y="156867"/>
                </a:cubicBezTo>
                <a:cubicBezTo>
                  <a:pt x="140474" y="159579"/>
                  <a:pt x="144041" y="163231"/>
                  <a:pt x="145510" y="168239"/>
                </a:cubicBezTo>
                <a:cubicBezTo>
                  <a:pt x="145824" y="169386"/>
                  <a:pt x="145930" y="170638"/>
                  <a:pt x="145930" y="171785"/>
                </a:cubicBezTo>
                <a:lnTo>
                  <a:pt x="145930" y="179923"/>
                </a:lnTo>
                <a:cubicBezTo>
                  <a:pt x="145930" y="180445"/>
                  <a:pt x="145824" y="180967"/>
                  <a:pt x="145720" y="181384"/>
                </a:cubicBezTo>
                <a:cubicBezTo>
                  <a:pt x="142153" y="192234"/>
                  <a:pt x="127781" y="195364"/>
                  <a:pt x="114458" y="198389"/>
                </a:cubicBezTo>
                <a:cubicBezTo>
                  <a:pt x="91380" y="202562"/>
                  <a:pt x="58860" y="202562"/>
                  <a:pt x="34732" y="198389"/>
                </a:cubicBezTo>
                <a:cubicBezTo>
                  <a:pt x="23193" y="196303"/>
                  <a:pt x="10604" y="193173"/>
                  <a:pt x="4310" y="185870"/>
                </a:cubicBezTo>
                <a:cubicBezTo>
                  <a:pt x="2212" y="184827"/>
                  <a:pt x="1163" y="182740"/>
                  <a:pt x="114" y="178567"/>
                </a:cubicBezTo>
              </a:path>
            </a:pathLst>
          </a:custGeom>
          <a:gradFill>
            <a:gsLst>
              <a:gs pos="0">
                <a:srgbClr val="FFFFFF"/>
              </a:gs>
              <a:gs pos="65000">
                <a:srgbClr val="FFFFFF">
                  <a:alpha val="60000"/>
                </a:srgbClr>
              </a:gs>
            </a:gsLst>
            <a:lin ang="4800001" scaled="1"/>
          </a:gradFill>
          <a:ln w="7147" cap="flat">
            <a:noFill/>
            <a:prstDash val="solid"/>
            <a:miter/>
          </a:ln>
        </p:spPr>
        <p:txBody>
          <a:bodyPr rtlCol="0" anchor="ctr"/>
          <a:lstStyle/>
          <a:p>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81" name="TextBox 8"/>
          <p:cNvSpPr txBox="1">
            <a:spLocks noChangeArrowheads="1"/>
          </p:cNvSpPr>
          <p:nvPr/>
        </p:nvSpPr>
        <p:spPr bwMode="auto">
          <a:xfrm>
            <a:off x="340995" y="1042035"/>
            <a:ext cx="5842000" cy="105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Verdana" panose="020B0604030504040204" pitchFamily="34" charset="0"/>
              </a:defRPr>
            </a:lvl1pPr>
            <a:lvl2pPr marL="742950" indent="-285750" algn="ctr">
              <a:defRPr>
                <a:solidFill>
                  <a:schemeClr val="tx1"/>
                </a:solidFill>
                <a:latin typeface="Verdana" panose="020B0604030504040204" pitchFamily="34" charset="0"/>
              </a:defRPr>
            </a:lvl2pPr>
            <a:lvl3pPr marL="1143000" indent="-228600" algn="ctr">
              <a:defRPr>
                <a:solidFill>
                  <a:schemeClr val="tx1"/>
                </a:solidFill>
                <a:latin typeface="Verdana" panose="020B0604030504040204" pitchFamily="34" charset="0"/>
              </a:defRPr>
            </a:lvl3pPr>
            <a:lvl4pPr marL="1600200" indent="-228600" algn="ctr">
              <a:defRPr>
                <a:solidFill>
                  <a:schemeClr val="tx1"/>
                </a:solidFill>
                <a:latin typeface="Verdana" panose="020B0604030504040204" pitchFamily="34" charset="0"/>
              </a:defRPr>
            </a:lvl4pPr>
            <a:lvl5pPr marL="2057400" indent="-228600" algn="ctr">
              <a:defRPr>
                <a:solidFill>
                  <a:schemeClr val="tx1"/>
                </a:solidFill>
                <a:latin typeface="Verdana" panose="020B060403050404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defRPr>
            </a:lvl9pPr>
          </a:lstStyle>
          <a:p>
            <a:pPr marL="0" indent="0" algn="just" eaLnBrk="1" latinLnBrk="0" hangingPunct="1">
              <a:lnSpc>
                <a:spcPts val="2500"/>
              </a:lnSpc>
              <a:buClr>
                <a:srgbClr val="FF0000"/>
              </a:buClr>
              <a:buSzPct val="130000"/>
            </a:pPr>
            <a:r>
              <a:rPr lang="zh-CN" altLang="en-US" sz="1800" b="1" dirty="0" smtClean="0">
                <a:solidFill>
                  <a:srgbClr val="C6615E"/>
                </a:solidFill>
                <a:latin typeface="微软雅黑" panose="020B0503020204020204" pitchFamily="34" charset="-122"/>
                <a:ea typeface="微软雅黑" panose="020B0503020204020204" pitchFamily="34" charset="-122"/>
                <a:sym typeface="+mn-ea"/>
              </a:rPr>
              <a:t>广东经验可移植、可拓展</a:t>
            </a:r>
          </a:p>
          <a:p>
            <a:pPr marL="285750" indent="-285750" algn="just" eaLnBrk="1" latinLnBrk="0" hangingPunct="1">
              <a:lnSpc>
                <a:spcPts val="2500"/>
              </a:lnSpc>
              <a:buClr>
                <a:srgbClr val="000000"/>
              </a:buClr>
              <a:buSzPct val="130000"/>
              <a:buFont typeface="Wingdings" panose="05000000000000000000" charset="0"/>
              <a:buChar char="n"/>
            </a:pPr>
            <a:r>
              <a:rPr lang="zh-CN" altLang="en-US" sz="1350" b="1" dirty="0" smtClean="0">
                <a:solidFill>
                  <a:schemeClr val="bg2">
                    <a:lumMod val="25000"/>
                  </a:schemeClr>
                </a:solidFill>
                <a:latin typeface="微软雅黑" panose="020B0503020204020204" pitchFamily="34" charset="-122"/>
                <a:ea typeface="微软雅黑" panose="020B0503020204020204" pitchFamily="34" charset="-122"/>
                <a:sym typeface="+mn-ea"/>
              </a:rPr>
              <a:t>核心技术可移植</a:t>
            </a:r>
          </a:p>
          <a:p>
            <a:pPr marL="285750" indent="-285750" algn="just" eaLnBrk="1" latinLnBrk="0" hangingPunct="1">
              <a:lnSpc>
                <a:spcPts val="2500"/>
              </a:lnSpc>
              <a:buClr>
                <a:srgbClr val="000000"/>
              </a:buClr>
              <a:buSzPct val="130000"/>
              <a:buFont typeface="Wingdings" panose="05000000000000000000" charset="0"/>
              <a:buChar char="n"/>
            </a:pPr>
            <a:r>
              <a:rPr lang="zh-CN" altLang="en-US" sz="1350" b="1" dirty="0" smtClean="0">
                <a:solidFill>
                  <a:schemeClr val="bg2">
                    <a:lumMod val="25000"/>
                  </a:schemeClr>
                </a:solidFill>
                <a:latin typeface="微软雅黑" panose="020B0503020204020204" pitchFamily="34" charset="-122"/>
                <a:ea typeface="微软雅黑" panose="020B0503020204020204" pitchFamily="34" charset="-122"/>
                <a:sym typeface="+mn-ea"/>
              </a:rPr>
              <a:t>逐步向洪灾指数保险、政策性农业指数保险和商业指数保险等领域拓展</a:t>
            </a:r>
          </a:p>
        </p:txBody>
      </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32230" y="1203960"/>
            <a:ext cx="6469380" cy="2584450"/>
          </a:xfrm>
          <a:prstGeom prst="rect">
            <a:avLst/>
          </a:prstGeom>
          <a:noFill/>
        </p:spPr>
        <p:txBody>
          <a:bodyPr wrap="square" rtlCol="0" anchor="t">
            <a:spAutoFit/>
          </a:bodyPr>
          <a:lstStyle/>
          <a:p>
            <a:pPr algn="just">
              <a:lnSpc>
                <a:spcPct val="150000"/>
              </a:lnSpc>
            </a:pPr>
            <a:r>
              <a:rPr lang="en-US" sz="1800" b="1" dirty="0">
                <a:latin typeface="微软雅黑" panose="020B0503020204020204" pitchFamily="34" charset="-122"/>
                <a:ea typeface="微软雅黑" panose="020B0503020204020204" pitchFamily="34" charset="-122"/>
              </a:rPr>
              <a:t>       </a:t>
            </a:r>
            <a:r>
              <a:rPr sz="1800" b="1" dirty="0">
                <a:latin typeface="微软雅黑" panose="020B0503020204020204" pitchFamily="34" charset="-122"/>
                <a:ea typeface="微软雅黑" panose="020B0503020204020204" pitchFamily="34" charset="-122"/>
              </a:rPr>
              <a:t>习近平总书记视察唐山时提出了“两个坚持，三个转变”的防灾减灾思想理念：坚持以防为主、防抗救相结合，坚持常态减灾和非常态救灾相统一，努力实现从注重灾后救助向注重</a:t>
            </a:r>
            <a:r>
              <a:rPr sz="1800" b="1" dirty="0">
                <a:solidFill>
                  <a:srgbClr val="C6615E"/>
                </a:solidFill>
                <a:latin typeface="微软雅黑" panose="020B0503020204020204" pitchFamily="34" charset="-122"/>
                <a:ea typeface="微软雅黑" panose="020B0503020204020204" pitchFamily="34" charset="-122"/>
              </a:rPr>
              <a:t>灾前预防</a:t>
            </a:r>
            <a:r>
              <a:rPr sz="1800" b="1" dirty="0">
                <a:latin typeface="微软雅黑" panose="020B0503020204020204" pitchFamily="34" charset="-122"/>
                <a:ea typeface="微软雅黑" panose="020B0503020204020204" pitchFamily="34" charset="-122"/>
              </a:rPr>
              <a:t>转变，从应对单一灾种向</a:t>
            </a:r>
            <a:r>
              <a:rPr sz="1800" b="1" dirty="0">
                <a:solidFill>
                  <a:srgbClr val="C6615E"/>
                </a:solidFill>
                <a:latin typeface="微软雅黑" panose="020B0503020204020204" pitchFamily="34" charset="-122"/>
                <a:ea typeface="微软雅黑" panose="020B0503020204020204" pitchFamily="34" charset="-122"/>
              </a:rPr>
              <a:t>综合减灾</a:t>
            </a:r>
            <a:r>
              <a:rPr sz="1800" b="1" dirty="0">
                <a:latin typeface="微软雅黑" panose="020B0503020204020204" pitchFamily="34" charset="-122"/>
                <a:ea typeface="微软雅黑" panose="020B0503020204020204" pitchFamily="34" charset="-122"/>
              </a:rPr>
              <a:t>转变，从减少灾害损失向</a:t>
            </a:r>
            <a:r>
              <a:rPr sz="1800" b="1" dirty="0">
                <a:solidFill>
                  <a:srgbClr val="C6615E"/>
                </a:solidFill>
                <a:latin typeface="微软雅黑" panose="020B0503020204020204" pitchFamily="34" charset="-122"/>
                <a:ea typeface="微软雅黑" panose="020B0503020204020204" pitchFamily="34" charset="-122"/>
              </a:rPr>
              <a:t>减轻灾害风险</a:t>
            </a:r>
            <a:r>
              <a:rPr sz="1800" b="1" dirty="0">
                <a:latin typeface="微软雅黑" panose="020B0503020204020204" pitchFamily="34" charset="-122"/>
                <a:ea typeface="微软雅黑" panose="020B0503020204020204" pitchFamily="34" charset="-122"/>
              </a:rPr>
              <a:t>转变，全面提升全社会抵御自然灾害的综合防范能力。</a:t>
            </a:r>
          </a:p>
        </p:txBody>
      </p:sp>
      <p:sp>
        <p:nvSpPr>
          <p:cNvPr id="6" name="标题 1"/>
          <p:cNvSpPr>
            <a:spLocks noGrp="1"/>
          </p:cNvSpPr>
          <p:nvPr/>
        </p:nvSpPr>
        <p:spPr>
          <a:xfrm>
            <a:off x="1115695" y="134620"/>
            <a:ext cx="625792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sz="3000" b="1" dirty="0" smtClean="0">
                <a:latin typeface="微软雅黑" panose="020B0503020204020204" pitchFamily="34" charset="-122"/>
                <a:ea typeface="微软雅黑" panose="020B0503020204020204" pitchFamily="34" charset="-122"/>
              </a:rPr>
              <a:t>3.气象服务实现预报向预警转变</a:t>
            </a:r>
          </a:p>
        </p:txBody>
      </p:sp>
      <p:sp>
        <p:nvSpPr>
          <p:cNvPr id="9" name="矩形 5"/>
          <p:cNvSpPr>
            <a:spLocks noChangeArrowheads="1"/>
          </p:cNvSpPr>
          <p:nvPr/>
        </p:nvSpPr>
        <p:spPr bwMode="auto">
          <a:xfrm flipV="1">
            <a:off x="1115695" y="875665"/>
            <a:ext cx="5481955" cy="76200"/>
          </a:xfrm>
          <a:prstGeom prst="rect">
            <a:avLst/>
          </a:prstGeom>
          <a:solidFill>
            <a:srgbClr val="002D80"/>
          </a:solidFill>
          <a:ln>
            <a:noFill/>
          </a:ln>
        </p:spPr>
        <p:txBody>
          <a:bodyPr lIns="64190" tIns="32095" rIns="64190" bIns="32095" anchor="ctr"/>
          <a:lstStyle/>
          <a:p>
            <a:pPr algn="ctr"/>
            <a:r>
              <a:rPr lang="en-US" altLang="zh-CN" sz="100">
                <a:solidFill>
                  <a:schemeClr val="tx2">
                    <a:lumMod val="60000"/>
                    <a:lumOff val="40000"/>
                  </a:schemeClr>
                </a:solidFill>
              </a:rPr>
              <a:t>    </a:t>
            </a:r>
          </a:p>
        </p:txBody>
      </p:sp>
      <p:sp>
        <p:nvSpPr>
          <p:cNvPr id="5" name="矩形 4"/>
          <p:cNvSpPr/>
          <p:nvPr/>
        </p:nvSpPr>
        <p:spPr>
          <a:xfrm>
            <a:off x="-15875" y="4183380"/>
            <a:ext cx="9195435" cy="960120"/>
          </a:xfrm>
          <a:prstGeom prst="rect">
            <a:avLst/>
          </a:prstGeom>
          <a:solidFill>
            <a:srgbClr val="B4C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7" name="组合 6"/>
          <p:cNvGrpSpPr/>
          <p:nvPr/>
        </p:nvGrpSpPr>
        <p:grpSpPr>
          <a:xfrm>
            <a:off x="290409" y="4230443"/>
            <a:ext cx="1032346" cy="913057"/>
            <a:chOff x="2140462" y="1008439"/>
            <a:chExt cx="3190688" cy="2821999"/>
          </a:xfrm>
        </p:grpSpPr>
        <p:grpSp>
          <p:nvGrpSpPr>
            <p:cNvPr id="8" name="组合 7"/>
            <p:cNvGrpSpPr/>
            <p:nvPr/>
          </p:nvGrpSpPr>
          <p:grpSpPr>
            <a:xfrm>
              <a:off x="2140462" y="3135267"/>
              <a:ext cx="3190688" cy="695171"/>
              <a:chOff x="2140462" y="3135267"/>
              <a:chExt cx="3190688" cy="695171"/>
            </a:xfrm>
          </p:grpSpPr>
          <p:sp>
            <p:nvSpPr>
              <p:cNvPr id="10" name="Rectangle 37"/>
              <p:cNvSpPr>
                <a:spLocks noChangeArrowheads="1"/>
              </p:cNvSpPr>
              <p:nvPr/>
            </p:nvSpPr>
            <p:spPr bwMode="auto">
              <a:xfrm>
                <a:off x="2140462" y="3135267"/>
                <a:ext cx="3190688" cy="687802"/>
              </a:xfrm>
              <a:prstGeom prst="rect">
                <a:avLst/>
              </a:prstGeom>
              <a:solidFill>
                <a:srgbClr val="385D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12" name="Rectangle 25"/>
              <p:cNvSpPr>
                <a:spLocks noChangeArrowheads="1"/>
              </p:cNvSpPr>
              <p:nvPr/>
            </p:nvSpPr>
            <p:spPr bwMode="auto">
              <a:xfrm>
                <a:off x="2447927" y="3141652"/>
                <a:ext cx="141896" cy="687802"/>
              </a:xfrm>
              <a:prstGeom prst="rect">
                <a:avLst/>
              </a:prstGeom>
              <a:solidFill>
                <a:srgbClr val="D4E1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13" name="Rectangle 25"/>
              <p:cNvSpPr>
                <a:spLocks noChangeArrowheads="1"/>
              </p:cNvSpPr>
              <p:nvPr/>
            </p:nvSpPr>
            <p:spPr bwMode="auto">
              <a:xfrm>
                <a:off x="2645535" y="3135267"/>
                <a:ext cx="141896" cy="687802"/>
              </a:xfrm>
              <a:prstGeom prst="rect">
                <a:avLst/>
              </a:prstGeom>
              <a:solidFill>
                <a:srgbClr val="D4E1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14" name="Rectangle 29"/>
              <p:cNvSpPr>
                <a:spLocks noChangeArrowheads="1"/>
              </p:cNvSpPr>
              <p:nvPr/>
            </p:nvSpPr>
            <p:spPr bwMode="auto">
              <a:xfrm>
                <a:off x="4847031" y="3140668"/>
                <a:ext cx="228608" cy="689770"/>
              </a:xfrm>
              <a:prstGeom prst="rect">
                <a:avLst/>
              </a:prstGeom>
              <a:solidFill>
                <a:srgbClr val="D4E1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grpSp>
        <p:grpSp>
          <p:nvGrpSpPr>
            <p:cNvPr id="15" name="组合 14"/>
            <p:cNvGrpSpPr/>
            <p:nvPr/>
          </p:nvGrpSpPr>
          <p:grpSpPr>
            <a:xfrm>
              <a:off x="2573959" y="1008439"/>
              <a:ext cx="1266731" cy="2222633"/>
              <a:chOff x="2573959" y="1008439"/>
              <a:chExt cx="1266731" cy="2222633"/>
            </a:xfrm>
          </p:grpSpPr>
          <p:grpSp>
            <p:nvGrpSpPr>
              <p:cNvPr id="16" name="组合 15"/>
              <p:cNvGrpSpPr/>
              <p:nvPr/>
            </p:nvGrpSpPr>
            <p:grpSpPr>
              <a:xfrm>
                <a:off x="3452494" y="1343502"/>
                <a:ext cx="344489" cy="1577975"/>
                <a:chOff x="1230312" y="1006476"/>
                <a:chExt cx="344489" cy="1577975"/>
              </a:xfrm>
            </p:grpSpPr>
            <p:sp>
              <p:nvSpPr>
                <p:cNvPr id="48" name="Freeform 114"/>
                <p:cNvSpPr/>
                <p:nvPr/>
              </p:nvSpPr>
              <p:spPr bwMode="auto">
                <a:xfrm>
                  <a:off x="1235075" y="2255838"/>
                  <a:ext cx="114300" cy="196850"/>
                </a:xfrm>
                <a:custGeom>
                  <a:avLst/>
                  <a:gdLst>
                    <a:gd name="T0" fmla="*/ 72 w 72"/>
                    <a:gd name="T1" fmla="*/ 11 h 124"/>
                    <a:gd name="T2" fmla="*/ 3 w 72"/>
                    <a:gd name="T3" fmla="*/ 0 h 124"/>
                    <a:gd name="T4" fmla="*/ 0 w 72"/>
                    <a:gd name="T5" fmla="*/ 118 h 124"/>
                    <a:gd name="T6" fmla="*/ 35 w 72"/>
                    <a:gd name="T7" fmla="*/ 124 h 124"/>
                    <a:gd name="T8" fmla="*/ 72 w 72"/>
                    <a:gd name="T9" fmla="*/ 11 h 124"/>
                  </a:gdLst>
                  <a:ahLst/>
                  <a:cxnLst>
                    <a:cxn ang="0">
                      <a:pos x="T0" y="T1"/>
                    </a:cxn>
                    <a:cxn ang="0">
                      <a:pos x="T2" y="T3"/>
                    </a:cxn>
                    <a:cxn ang="0">
                      <a:pos x="T4" y="T5"/>
                    </a:cxn>
                    <a:cxn ang="0">
                      <a:pos x="T6" y="T7"/>
                    </a:cxn>
                    <a:cxn ang="0">
                      <a:pos x="T8" y="T9"/>
                    </a:cxn>
                  </a:cxnLst>
                  <a:rect l="0" t="0" r="r" b="b"/>
                  <a:pathLst>
                    <a:path w="72" h="124">
                      <a:moveTo>
                        <a:pt x="72" y="11"/>
                      </a:moveTo>
                      <a:lnTo>
                        <a:pt x="3" y="0"/>
                      </a:lnTo>
                      <a:lnTo>
                        <a:pt x="0" y="118"/>
                      </a:lnTo>
                      <a:lnTo>
                        <a:pt x="35" y="124"/>
                      </a:lnTo>
                      <a:lnTo>
                        <a:pt x="72" y="11"/>
                      </a:lnTo>
                      <a:close/>
                    </a:path>
                  </a:pathLst>
                </a:custGeom>
                <a:solidFill>
                  <a:srgbClr val="FF9C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9" name="Freeform 115"/>
                <p:cNvSpPr/>
                <p:nvPr/>
              </p:nvSpPr>
              <p:spPr bwMode="auto">
                <a:xfrm>
                  <a:off x="1235075" y="2255838"/>
                  <a:ext cx="114300" cy="196850"/>
                </a:xfrm>
                <a:custGeom>
                  <a:avLst/>
                  <a:gdLst>
                    <a:gd name="T0" fmla="*/ 72 w 72"/>
                    <a:gd name="T1" fmla="*/ 11 h 124"/>
                    <a:gd name="T2" fmla="*/ 3 w 72"/>
                    <a:gd name="T3" fmla="*/ 0 h 124"/>
                    <a:gd name="T4" fmla="*/ 0 w 72"/>
                    <a:gd name="T5" fmla="*/ 118 h 124"/>
                    <a:gd name="T6" fmla="*/ 35 w 72"/>
                    <a:gd name="T7" fmla="*/ 124 h 124"/>
                    <a:gd name="T8" fmla="*/ 72 w 72"/>
                    <a:gd name="T9" fmla="*/ 11 h 124"/>
                  </a:gdLst>
                  <a:ahLst/>
                  <a:cxnLst>
                    <a:cxn ang="0">
                      <a:pos x="T0" y="T1"/>
                    </a:cxn>
                    <a:cxn ang="0">
                      <a:pos x="T2" y="T3"/>
                    </a:cxn>
                    <a:cxn ang="0">
                      <a:pos x="T4" y="T5"/>
                    </a:cxn>
                    <a:cxn ang="0">
                      <a:pos x="T6" y="T7"/>
                    </a:cxn>
                    <a:cxn ang="0">
                      <a:pos x="T8" y="T9"/>
                    </a:cxn>
                  </a:cxnLst>
                  <a:rect l="0" t="0" r="r" b="b"/>
                  <a:pathLst>
                    <a:path w="72" h="124">
                      <a:moveTo>
                        <a:pt x="72" y="11"/>
                      </a:moveTo>
                      <a:lnTo>
                        <a:pt x="3" y="0"/>
                      </a:lnTo>
                      <a:lnTo>
                        <a:pt x="0" y="118"/>
                      </a:lnTo>
                      <a:lnTo>
                        <a:pt x="35" y="124"/>
                      </a:lnTo>
                      <a:lnTo>
                        <a:pt x="72"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0" name="Freeform 116"/>
                <p:cNvSpPr/>
                <p:nvPr/>
              </p:nvSpPr>
              <p:spPr bwMode="auto">
                <a:xfrm>
                  <a:off x="1230312" y="2443163"/>
                  <a:ext cx="60325" cy="141288"/>
                </a:xfrm>
                <a:custGeom>
                  <a:avLst/>
                  <a:gdLst>
                    <a:gd name="T0" fmla="*/ 1 w 14"/>
                    <a:gd name="T1" fmla="*/ 0 h 33"/>
                    <a:gd name="T2" fmla="*/ 0 w 14"/>
                    <a:gd name="T3" fmla="*/ 26 h 33"/>
                    <a:gd name="T4" fmla="*/ 2 w 14"/>
                    <a:gd name="T5" fmla="*/ 32 h 33"/>
                    <a:gd name="T6" fmla="*/ 6 w 14"/>
                    <a:gd name="T7" fmla="*/ 27 h 33"/>
                    <a:gd name="T8" fmla="*/ 14 w 14"/>
                    <a:gd name="T9" fmla="*/ 2 h 33"/>
                    <a:gd name="T10" fmla="*/ 1 w 14"/>
                    <a:gd name="T11" fmla="*/ 0 h 33"/>
                  </a:gdLst>
                  <a:ahLst/>
                  <a:cxnLst>
                    <a:cxn ang="0">
                      <a:pos x="T0" y="T1"/>
                    </a:cxn>
                    <a:cxn ang="0">
                      <a:pos x="T2" y="T3"/>
                    </a:cxn>
                    <a:cxn ang="0">
                      <a:pos x="T4" y="T5"/>
                    </a:cxn>
                    <a:cxn ang="0">
                      <a:pos x="T6" y="T7"/>
                    </a:cxn>
                    <a:cxn ang="0">
                      <a:pos x="T8" y="T9"/>
                    </a:cxn>
                    <a:cxn ang="0">
                      <a:pos x="T10" y="T11"/>
                    </a:cxn>
                  </a:cxnLst>
                  <a:rect l="0" t="0" r="r" b="b"/>
                  <a:pathLst>
                    <a:path w="14" h="33">
                      <a:moveTo>
                        <a:pt x="1" y="0"/>
                      </a:moveTo>
                      <a:cubicBezTo>
                        <a:pt x="0" y="26"/>
                        <a:pt x="0" y="26"/>
                        <a:pt x="0" y="26"/>
                      </a:cubicBezTo>
                      <a:cubicBezTo>
                        <a:pt x="0" y="30"/>
                        <a:pt x="1" y="32"/>
                        <a:pt x="2" y="32"/>
                      </a:cubicBezTo>
                      <a:cubicBezTo>
                        <a:pt x="3" y="33"/>
                        <a:pt x="5" y="30"/>
                        <a:pt x="6" y="27"/>
                      </a:cubicBezTo>
                      <a:cubicBezTo>
                        <a:pt x="14" y="2"/>
                        <a:pt x="14" y="2"/>
                        <a:pt x="14" y="2"/>
                      </a:cubicBezTo>
                      <a:cubicBezTo>
                        <a:pt x="1" y="0"/>
                        <a:pt x="1" y="0"/>
                        <a:pt x="1" y="0"/>
                      </a:cubicBezTo>
                    </a:path>
                  </a:pathLst>
                </a:custGeom>
                <a:solidFill>
                  <a:srgbClr val="5050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1" name="Freeform 117"/>
                <p:cNvSpPr/>
                <p:nvPr/>
              </p:nvSpPr>
              <p:spPr bwMode="auto">
                <a:xfrm>
                  <a:off x="1239838" y="1138238"/>
                  <a:ext cx="304800" cy="1135063"/>
                </a:xfrm>
                <a:custGeom>
                  <a:avLst/>
                  <a:gdLst>
                    <a:gd name="T0" fmla="*/ 125 w 192"/>
                    <a:gd name="T1" fmla="*/ 0 h 715"/>
                    <a:gd name="T2" fmla="*/ 0 w 192"/>
                    <a:gd name="T3" fmla="*/ 704 h 715"/>
                    <a:gd name="T4" fmla="*/ 26 w 192"/>
                    <a:gd name="T5" fmla="*/ 710 h 715"/>
                    <a:gd name="T6" fmla="*/ 45 w 192"/>
                    <a:gd name="T7" fmla="*/ 713 h 715"/>
                    <a:gd name="T8" fmla="*/ 69 w 192"/>
                    <a:gd name="T9" fmla="*/ 715 h 715"/>
                    <a:gd name="T10" fmla="*/ 192 w 192"/>
                    <a:gd name="T11" fmla="*/ 19 h 715"/>
                    <a:gd name="T12" fmla="*/ 171 w 192"/>
                    <a:gd name="T13" fmla="*/ 16 h 715"/>
                    <a:gd name="T14" fmla="*/ 149 w 192"/>
                    <a:gd name="T15" fmla="*/ 10 h 715"/>
                    <a:gd name="T16" fmla="*/ 149 w 192"/>
                    <a:gd name="T17" fmla="*/ 5 h 715"/>
                    <a:gd name="T18" fmla="*/ 125 w 192"/>
                    <a:gd name="T19"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715">
                      <a:moveTo>
                        <a:pt x="125" y="0"/>
                      </a:moveTo>
                      <a:lnTo>
                        <a:pt x="0" y="704"/>
                      </a:lnTo>
                      <a:lnTo>
                        <a:pt x="26" y="710"/>
                      </a:lnTo>
                      <a:lnTo>
                        <a:pt x="45" y="713"/>
                      </a:lnTo>
                      <a:lnTo>
                        <a:pt x="69" y="715"/>
                      </a:lnTo>
                      <a:lnTo>
                        <a:pt x="192" y="19"/>
                      </a:lnTo>
                      <a:lnTo>
                        <a:pt x="171" y="16"/>
                      </a:lnTo>
                      <a:lnTo>
                        <a:pt x="149" y="10"/>
                      </a:lnTo>
                      <a:lnTo>
                        <a:pt x="149" y="5"/>
                      </a:lnTo>
                      <a:lnTo>
                        <a:pt x="125" y="0"/>
                      </a:lnTo>
                      <a:close/>
                    </a:path>
                  </a:pathLst>
                </a:custGeom>
                <a:solidFill>
                  <a:srgbClr val="F49B1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2" name="Freeform 118"/>
                <p:cNvSpPr/>
                <p:nvPr/>
              </p:nvSpPr>
              <p:spPr bwMode="auto">
                <a:xfrm>
                  <a:off x="1239838" y="1138238"/>
                  <a:ext cx="304800" cy="1135063"/>
                </a:xfrm>
                <a:custGeom>
                  <a:avLst/>
                  <a:gdLst>
                    <a:gd name="T0" fmla="*/ 125 w 192"/>
                    <a:gd name="T1" fmla="*/ 0 h 715"/>
                    <a:gd name="T2" fmla="*/ 0 w 192"/>
                    <a:gd name="T3" fmla="*/ 704 h 715"/>
                    <a:gd name="T4" fmla="*/ 26 w 192"/>
                    <a:gd name="T5" fmla="*/ 710 h 715"/>
                    <a:gd name="T6" fmla="*/ 45 w 192"/>
                    <a:gd name="T7" fmla="*/ 713 h 715"/>
                    <a:gd name="T8" fmla="*/ 69 w 192"/>
                    <a:gd name="T9" fmla="*/ 715 h 715"/>
                    <a:gd name="T10" fmla="*/ 192 w 192"/>
                    <a:gd name="T11" fmla="*/ 19 h 715"/>
                    <a:gd name="T12" fmla="*/ 171 w 192"/>
                    <a:gd name="T13" fmla="*/ 16 h 715"/>
                    <a:gd name="T14" fmla="*/ 149 w 192"/>
                    <a:gd name="T15" fmla="*/ 10 h 715"/>
                    <a:gd name="T16" fmla="*/ 149 w 192"/>
                    <a:gd name="T17" fmla="*/ 5 h 715"/>
                    <a:gd name="T18" fmla="*/ 125 w 192"/>
                    <a:gd name="T19"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715">
                      <a:moveTo>
                        <a:pt x="125" y="0"/>
                      </a:moveTo>
                      <a:lnTo>
                        <a:pt x="0" y="704"/>
                      </a:lnTo>
                      <a:lnTo>
                        <a:pt x="26" y="710"/>
                      </a:lnTo>
                      <a:lnTo>
                        <a:pt x="45" y="713"/>
                      </a:lnTo>
                      <a:lnTo>
                        <a:pt x="69" y="715"/>
                      </a:lnTo>
                      <a:lnTo>
                        <a:pt x="192" y="19"/>
                      </a:lnTo>
                      <a:lnTo>
                        <a:pt x="171" y="16"/>
                      </a:lnTo>
                      <a:lnTo>
                        <a:pt x="149" y="10"/>
                      </a:lnTo>
                      <a:lnTo>
                        <a:pt x="149" y="5"/>
                      </a:lnTo>
                      <a:lnTo>
                        <a:pt x="1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3" name="Freeform 119"/>
                <p:cNvSpPr/>
                <p:nvPr/>
              </p:nvSpPr>
              <p:spPr bwMode="auto">
                <a:xfrm>
                  <a:off x="1430338" y="1006476"/>
                  <a:ext cx="144463" cy="177800"/>
                </a:xfrm>
                <a:custGeom>
                  <a:avLst/>
                  <a:gdLst>
                    <a:gd name="T0" fmla="*/ 0 w 34"/>
                    <a:gd name="T1" fmla="*/ 36 h 42"/>
                    <a:gd name="T2" fmla="*/ 1 w 34"/>
                    <a:gd name="T3" fmla="*/ 37 h 42"/>
                    <a:gd name="T4" fmla="*/ 27 w 34"/>
                    <a:gd name="T5" fmla="*/ 42 h 42"/>
                    <a:gd name="T6" fmla="*/ 28 w 34"/>
                    <a:gd name="T7" fmla="*/ 42 h 42"/>
                    <a:gd name="T8" fmla="*/ 34 w 34"/>
                    <a:gd name="T9" fmla="*/ 6 h 42"/>
                    <a:gd name="T10" fmla="*/ 33 w 34"/>
                    <a:gd name="T11" fmla="*/ 5 h 42"/>
                    <a:gd name="T12" fmla="*/ 7 w 34"/>
                    <a:gd name="T13" fmla="*/ 0 h 42"/>
                    <a:gd name="T14" fmla="*/ 6 w 34"/>
                    <a:gd name="T15" fmla="*/ 1 h 42"/>
                    <a:gd name="T16" fmla="*/ 0 w 34"/>
                    <a:gd name="T17"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42">
                      <a:moveTo>
                        <a:pt x="0" y="36"/>
                      </a:moveTo>
                      <a:cubicBezTo>
                        <a:pt x="0" y="37"/>
                        <a:pt x="0" y="37"/>
                        <a:pt x="1" y="37"/>
                      </a:cubicBezTo>
                      <a:cubicBezTo>
                        <a:pt x="27" y="42"/>
                        <a:pt x="27" y="42"/>
                        <a:pt x="27" y="42"/>
                      </a:cubicBezTo>
                      <a:cubicBezTo>
                        <a:pt x="27" y="42"/>
                        <a:pt x="28" y="42"/>
                        <a:pt x="28" y="42"/>
                      </a:cubicBezTo>
                      <a:cubicBezTo>
                        <a:pt x="34" y="6"/>
                        <a:pt x="34" y="6"/>
                        <a:pt x="34" y="6"/>
                      </a:cubicBezTo>
                      <a:cubicBezTo>
                        <a:pt x="34" y="6"/>
                        <a:pt x="34" y="5"/>
                        <a:pt x="33" y="5"/>
                      </a:cubicBezTo>
                      <a:cubicBezTo>
                        <a:pt x="7" y="0"/>
                        <a:pt x="7" y="0"/>
                        <a:pt x="7" y="0"/>
                      </a:cubicBezTo>
                      <a:cubicBezTo>
                        <a:pt x="7" y="0"/>
                        <a:pt x="6" y="1"/>
                        <a:pt x="6" y="1"/>
                      </a:cubicBezTo>
                      <a:cubicBezTo>
                        <a:pt x="0" y="36"/>
                        <a:pt x="0" y="36"/>
                        <a:pt x="0" y="36"/>
                      </a:cubicBezTo>
                    </a:path>
                  </a:pathLst>
                </a:custGeom>
                <a:solidFill>
                  <a:srgbClr val="2F556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4" name="Freeform 120"/>
                <p:cNvSpPr>
                  <a:spLocks noEditPoints="1"/>
                </p:cNvSpPr>
                <p:nvPr/>
              </p:nvSpPr>
              <p:spPr bwMode="auto">
                <a:xfrm>
                  <a:off x="1235075" y="1006476"/>
                  <a:ext cx="280988" cy="1492250"/>
                </a:xfrm>
                <a:custGeom>
                  <a:avLst/>
                  <a:gdLst>
                    <a:gd name="T0" fmla="*/ 0 w 66"/>
                    <a:gd name="T1" fmla="*/ 339 h 351"/>
                    <a:gd name="T2" fmla="*/ 0 w 66"/>
                    <a:gd name="T3" fmla="*/ 338 h 351"/>
                    <a:gd name="T4" fmla="*/ 13 w 66"/>
                    <a:gd name="T5" fmla="*/ 296 h 351"/>
                    <a:gd name="T6" fmla="*/ 13 w 66"/>
                    <a:gd name="T7" fmla="*/ 296 h 351"/>
                    <a:gd name="T8" fmla="*/ 13 w 66"/>
                    <a:gd name="T9" fmla="*/ 296 h 351"/>
                    <a:gd name="T10" fmla="*/ 13 w 66"/>
                    <a:gd name="T11" fmla="*/ 296 h 351"/>
                    <a:gd name="T12" fmla="*/ 1 w 66"/>
                    <a:gd name="T13" fmla="*/ 294 h 351"/>
                    <a:gd name="T14" fmla="*/ 1 w 66"/>
                    <a:gd name="T15" fmla="*/ 316 h 351"/>
                    <a:gd name="T16" fmla="*/ 1 w 66"/>
                    <a:gd name="T17" fmla="*/ 294 h 351"/>
                    <a:gd name="T18" fmla="*/ 1 w 66"/>
                    <a:gd name="T19" fmla="*/ 294 h 351"/>
                    <a:gd name="T20" fmla="*/ 1 w 66"/>
                    <a:gd name="T21" fmla="*/ 294 h 351"/>
                    <a:gd name="T22" fmla="*/ 46 w 66"/>
                    <a:gd name="T23" fmla="*/ 36 h 351"/>
                    <a:gd name="T24" fmla="*/ 47 w 66"/>
                    <a:gd name="T25" fmla="*/ 38 h 351"/>
                    <a:gd name="T26" fmla="*/ 47 w 66"/>
                    <a:gd name="T27" fmla="*/ 37 h 351"/>
                    <a:gd name="T28" fmla="*/ 52 w 66"/>
                    <a:gd name="T29" fmla="*/ 1 h 351"/>
                    <a:gd name="T30" fmla="*/ 52 w 66"/>
                    <a:gd name="T31" fmla="*/ 1 h 351"/>
                    <a:gd name="T32" fmla="*/ 52 w 66"/>
                    <a:gd name="T33" fmla="*/ 1 h 351"/>
                    <a:gd name="T34" fmla="*/ 52 w 66"/>
                    <a:gd name="T35" fmla="*/ 1 h 351"/>
                    <a:gd name="T36" fmla="*/ 52 w 66"/>
                    <a:gd name="T37" fmla="*/ 1 h 351"/>
                    <a:gd name="T38" fmla="*/ 52 w 66"/>
                    <a:gd name="T39" fmla="*/ 1 h 351"/>
                    <a:gd name="T40" fmla="*/ 52 w 66"/>
                    <a:gd name="T41" fmla="*/ 1 h 351"/>
                    <a:gd name="T42" fmla="*/ 52 w 66"/>
                    <a:gd name="T43" fmla="*/ 1 h 351"/>
                    <a:gd name="T44" fmla="*/ 52 w 66"/>
                    <a:gd name="T45" fmla="*/ 1 h 351"/>
                    <a:gd name="T46" fmla="*/ 52 w 66"/>
                    <a:gd name="T47" fmla="*/ 1 h 351"/>
                    <a:gd name="T48" fmla="*/ 52 w 66"/>
                    <a:gd name="T49" fmla="*/ 1 h 351"/>
                    <a:gd name="T50" fmla="*/ 52 w 66"/>
                    <a:gd name="T51" fmla="*/ 1 h 351"/>
                    <a:gd name="T52" fmla="*/ 52 w 66"/>
                    <a:gd name="T53" fmla="*/ 1 h 351"/>
                    <a:gd name="T54" fmla="*/ 52 w 66"/>
                    <a:gd name="T55" fmla="*/ 1 h 351"/>
                    <a:gd name="T56" fmla="*/ 52 w 66"/>
                    <a:gd name="T57" fmla="*/ 1 h 351"/>
                    <a:gd name="T58" fmla="*/ 52 w 66"/>
                    <a:gd name="T59" fmla="*/ 1 h 351"/>
                    <a:gd name="T60" fmla="*/ 52 w 66"/>
                    <a:gd name="T61" fmla="*/ 1 h 351"/>
                    <a:gd name="T62" fmla="*/ 52 w 66"/>
                    <a:gd name="T63" fmla="*/ 1 h 351"/>
                    <a:gd name="T64" fmla="*/ 53 w 66"/>
                    <a:gd name="T65" fmla="*/ 0 h 351"/>
                    <a:gd name="T66" fmla="*/ 53 w 66"/>
                    <a:gd name="T67" fmla="*/ 0 h 351"/>
                    <a:gd name="T68" fmla="*/ 66 w 66"/>
                    <a:gd name="T69" fmla="*/ 3 h 351"/>
                    <a:gd name="T70" fmla="*/ 53 w 66"/>
                    <a:gd name="T71"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351">
                      <a:moveTo>
                        <a:pt x="0" y="338"/>
                      </a:moveTo>
                      <a:cubicBezTo>
                        <a:pt x="0" y="339"/>
                        <a:pt x="0" y="339"/>
                        <a:pt x="0" y="339"/>
                      </a:cubicBezTo>
                      <a:cubicBezTo>
                        <a:pt x="0" y="351"/>
                        <a:pt x="0" y="351"/>
                        <a:pt x="0" y="351"/>
                      </a:cubicBezTo>
                      <a:cubicBezTo>
                        <a:pt x="0" y="338"/>
                        <a:pt x="0" y="338"/>
                        <a:pt x="0" y="338"/>
                      </a:cubicBezTo>
                      <a:moveTo>
                        <a:pt x="13" y="296"/>
                      </a:moveTo>
                      <a:cubicBezTo>
                        <a:pt x="13" y="296"/>
                        <a:pt x="13" y="296"/>
                        <a:pt x="13" y="296"/>
                      </a:cubicBezTo>
                      <a:cubicBezTo>
                        <a:pt x="13" y="296"/>
                        <a:pt x="13" y="296"/>
                        <a:pt x="13" y="296"/>
                      </a:cubicBezTo>
                      <a:cubicBezTo>
                        <a:pt x="13" y="296"/>
                        <a:pt x="13" y="296"/>
                        <a:pt x="13" y="296"/>
                      </a:cubicBezTo>
                      <a:moveTo>
                        <a:pt x="13" y="296"/>
                      </a:moveTo>
                      <a:cubicBezTo>
                        <a:pt x="13" y="296"/>
                        <a:pt x="13" y="296"/>
                        <a:pt x="13" y="296"/>
                      </a:cubicBezTo>
                      <a:cubicBezTo>
                        <a:pt x="13" y="296"/>
                        <a:pt x="13" y="296"/>
                        <a:pt x="13" y="296"/>
                      </a:cubicBezTo>
                      <a:cubicBezTo>
                        <a:pt x="13" y="296"/>
                        <a:pt x="13" y="296"/>
                        <a:pt x="13" y="296"/>
                      </a:cubicBezTo>
                      <a:cubicBezTo>
                        <a:pt x="13" y="296"/>
                        <a:pt x="13" y="296"/>
                        <a:pt x="13" y="296"/>
                      </a:cubicBezTo>
                      <a:moveTo>
                        <a:pt x="1" y="294"/>
                      </a:moveTo>
                      <a:cubicBezTo>
                        <a:pt x="1" y="295"/>
                        <a:pt x="1" y="295"/>
                        <a:pt x="1" y="295"/>
                      </a:cubicBezTo>
                      <a:cubicBezTo>
                        <a:pt x="1" y="316"/>
                        <a:pt x="1" y="316"/>
                        <a:pt x="1" y="316"/>
                      </a:cubicBezTo>
                      <a:cubicBezTo>
                        <a:pt x="1" y="294"/>
                        <a:pt x="1" y="294"/>
                        <a:pt x="1" y="294"/>
                      </a:cubicBezTo>
                      <a:moveTo>
                        <a:pt x="1" y="294"/>
                      </a:moveTo>
                      <a:cubicBezTo>
                        <a:pt x="1" y="294"/>
                        <a:pt x="1" y="294"/>
                        <a:pt x="1" y="294"/>
                      </a:cubicBezTo>
                      <a:cubicBezTo>
                        <a:pt x="1" y="294"/>
                        <a:pt x="1" y="294"/>
                        <a:pt x="1" y="294"/>
                      </a:cubicBezTo>
                      <a:cubicBezTo>
                        <a:pt x="5" y="295"/>
                        <a:pt x="5" y="295"/>
                        <a:pt x="5" y="295"/>
                      </a:cubicBezTo>
                      <a:cubicBezTo>
                        <a:pt x="1" y="294"/>
                        <a:pt x="1" y="294"/>
                        <a:pt x="1" y="294"/>
                      </a:cubicBezTo>
                      <a:cubicBezTo>
                        <a:pt x="1" y="294"/>
                        <a:pt x="1" y="294"/>
                        <a:pt x="1" y="294"/>
                      </a:cubicBezTo>
                      <a:moveTo>
                        <a:pt x="46" y="36"/>
                      </a:moveTo>
                      <a:cubicBezTo>
                        <a:pt x="46" y="37"/>
                        <a:pt x="46" y="37"/>
                        <a:pt x="46" y="37"/>
                      </a:cubicBezTo>
                      <a:cubicBezTo>
                        <a:pt x="46" y="37"/>
                        <a:pt x="47" y="38"/>
                        <a:pt x="47" y="38"/>
                      </a:cubicBezTo>
                      <a:cubicBezTo>
                        <a:pt x="2" y="292"/>
                        <a:pt x="2" y="292"/>
                        <a:pt x="2" y="292"/>
                      </a:cubicBezTo>
                      <a:cubicBezTo>
                        <a:pt x="47" y="37"/>
                        <a:pt x="47" y="37"/>
                        <a:pt x="47" y="37"/>
                      </a:cubicBezTo>
                      <a:cubicBezTo>
                        <a:pt x="46" y="37"/>
                        <a:pt x="46" y="37"/>
                        <a:pt x="46" y="36"/>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2" y="1"/>
                      </a:moveTo>
                      <a:cubicBezTo>
                        <a:pt x="52" y="1"/>
                        <a:pt x="52" y="1"/>
                        <a:pt x="52" y="1"/>
                      </a:cubicBezTo>
                      <a:cubicBezTo>
                        <a:pt x="52" y="1"/>
                        <a:pt x="52" y="1"/>
                        <a:pt x="52" y="1"/>
                      </a:cubicBezTo>
                      <a:moveTo>
                        <a:pt x="53" y="0"/>
                      </a:moveTo>
                      <a:cubicBezTo>
                        <a:pt x="53" y="0"/>
                        <a:pt x="53" y="1"/>
                        <a:pt x="52" y="1"/>
                      </a:cubicBezTo>
                      <a:cubicBezTo>
                        <a:pt x="53" y="1"/>
                        <a:pt x="53" y="0"/>
                        <a:pt x="53" y="0"/>
                      </a:cubicBezTo>
                      <a:cubicBezTo>
                        <a:pt x="53" y="0"/>
                        <a:pt x="53" y="0"/>
                        <a:pt x="53" y="0"/>
                      </a:cubicBezTo>
                      <a:cubicBezTo>
                        <a:pt x="66" y="3"/>
                        <a:pt x="66" y="3"/>
                        <a:pt x="66" y="3"/>
                      </a:cubicBezTo>
                      <a:cubicBezTo>
                        <a:pt x="66" y="3"/>
                        <a:pt x="66" y="3"/>
                        <a:pt x="66" y="3"/>
                      </a:cubicBezTo>
                      <a:cubicBezTo>
                        <a:pt x="53" y="0"/>
                        <a:pt x="53" y="0"/>
                        <a:pt x="53" y="0"/>
                      </a:cubicBezTo>
                      <a:cubicBezTo>
                        <a:pt x="53" y="0"/>
                        <a:pt x="53" y="0"/>
                        <a:pt x="53" y="0"/>
                      </a:cubicBezTo>
                    </a:path>
                  </a:pathLst>
                </a:custGeom>
                <a:solidFill>
                  <a:srgbClr val="BF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5" name="Freeform 121"/>
                <p:cNvSpPr/>
                <p:nvPr/>
              </p:nvSpPr>
              <p:spPr bwMode="auto">
                <a:xfrm>
                  <a:off x="1235075" y="2255838"/>
                  <a:ext cx="58738" cy="192088"/>
                </a:xfrm>
                <a:custGeom>
                  <a:avLst/>
                  <a:gdLst>
                    <a:gd name="T0" fmla="*/ 1 w 14"/>
                    <a:gd name="T1" fmla="*/ 0 h 45"/>
                    <a:gd name="T2" fmla="*/ 1 w 14"/>
                    <a:gd name="T3" fmla="*/ 0 h 45"/>
                    <a:gd name="T4" fmla="*/ 1 w 14"/>
                    <a:gd name="T5" fmla="*/ 22 h 45"/>
                    <a:gd name="T6" fmla="*/ 0 w 14"/>
                    <a:gd name="T7" fmla="*/ 43 h 45"/>
                    <a:gd name="T8" fmla="*/ 0 w 14"/>
                    <a:gd name="T9" fmla="*/ 44 h 45"/>
                    <a:gd name="T10" fmla="*/ 7 w 14"/>
                    <a:gd name="T11" fmla="*/ 45 h 45"/>
                    <a:gd name="T12" fmla="*/ 14 w 14"/>
                    <a:gd name="T13" fmla="*/ 3 h 45"/>
                    <a:gd name="T14" fmla="*/ 13 w 14"/>
                    <a:gd name="T15" fmla="*/ 2 h 45"/>
                    <a:gd name="T16" fmla="*/ 13 w 14"/>
                    <a:gd name="T17" fmla="*/ 2 h 45"/>
                    <a:gd name="T18" fmla="*/ 11 w 14"/>
                    <a:gd name="T19" fmla="*/ 2 h 45"/>
                    <a:gd name="T20" fmla="*/ 5 w 14"/>
                    <a:gd name="T21" fmla="*/ 1 h 45"/>
                    <a:gd name="T22" fmla="*/ 1 w 14"/>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45">
                      <a:moveTo>
                        <a:pt x="1" y="0"/>
                      </a:moveTo>
                      <a:cubicBezTo>
                        <a:pt x="1" y="0"/>
                        <a:pt x="1" y="0"/>
                        <a:pt x="1" y="0"/>
                      </a:cubicBezTo>
                      <a:cubicBezTo>
                        <a:pt x="1" y="22"/>
                        <a:pt x="1" y="22"/>
                        <a:pt x="1" y="22"/>
                      </a:cubicBezTo>
                      <a:cubicBezTo>
                        <a:pt x="0" y="43"/>
                        <a:pt x="0" y="43"/>
                        <a:pt x="0" y="43"/>
                      </a:cubicBezTo>
                      <a:cubicBezTo>
                        <a:pt x="0" y="44"/>
                        <a:pt x="0" y="44"/>
                        <a:pt x="0" y="44"/>
                      </a:cubicBezTo>
                      <a:cubicBezTo>
                        <a:pt x="7" y="45"/>
                        <a:pt x="7" y="45"/>
                        <a:pt x="7" y="45"/>
                      </a:cubicBezTo>
                      <a:cubicBezTo>
                        <a:pt x="14" y="3"/>
                        <a:pt x="14" y="3"/>
                        <a:pt x="14" y="3"/>
                      </a:cubicBezTo>
                      <a:cubicBezTo>
                        <a:pt x="14" y="3"/>
                        <a:pt x="14" y="2"/>
                        <a:pt x="13" y="2"/>
                      </a:cubicBezTo>
                      <a:cubicBezTo>
                        <a:pt x="13" y="2"/>
                        <a:pt x="13" y="2"/>
                        <a:pt x="13" y="2"/>
                      </a:cubicBezTo>
                      <a:cubicBezTo>
                        <a:pt x="11" y="2"/>
                        <a:pt x="11" y="2"/>
                        <a:pt x="11" y="2"/>
                      </a:cubicBezTo>
                      <a:cubicBezTo>
                        <a:pt x="5" y="1"/>
                        <a:pt x="5" y="1"/>
                        <a:pt x="5" y="1"/>
                      </a:cubicBezTo>
                      <a:cubicBezTo>
                        <a:pt x="1" y="0"/>
                        <a:pt x="1" y="0"/>
                        <a:pt x="1" y="0"/>
                      </a:cubicBezTo>
                    </a:path>
                  </a:pathLst>
                </a:custGeom>
                <a:solidFill>
                  <a:srgbClr val="BF756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9" name="Freeform 122"/>
                <p:cNvSpPr/>
                <p:nvPr/>
              </p:nvSpPr>
              <p:spPr bwMode="auto">
                <a:xfrm>
                  <a:off x="1230312" y="2443163"/>
                  <a:ext cx="34925" cy="136525"/>
                </a:xfrm>
                <a:custGeom>
                  <a:avLst/>
                  <a:gdLst>
                    <a:gd name="T0" fmla="*/ 1 w 8"/>
                    <a:gd name="T1" fmla="*/ 0 h 32"/>
                    <a:gd name="T2" fmla="*/ 1 w 8"/>
                    <a:gd name="T3" fmla="*/ 0 h 32"/>
                    <a:gd name="T4" fmla="*/ 1 w 8"/>
                    <a:gd name="T5" fmla="*/ 13 h 32"/>
                    <a:gd name="T6" fmla="*/ 0 w 8"/>
                    <a:gd name="T7" fmla="*/ 25 h 32"/>
                    <a:gd name="T8" fmla="*/ 0 w 8"/>
                    <a:gd name="T9" fmla="*/ 25 h 32"/>
                    <a:gd name="T10" fmla="*/ 0 w 8"/>
                    <a:gd name="T11" fmla="*/ 26 h 32"/>
                    <a:gd name="T12" fmla="*/ 0 w 8"/>
                    <a:gd name="T13" fmla="*/ 27 h 32"/>
                    <a:gd name="T14" fmla="*/ 1 w 8"/>
                    <a:gd name="T15" fmla="*/ 32 h 32"/>
                    <a:gd name="T16" fmla="*/ 2 w 8"/>
                    <a:gd name="T17" fmla="*/ 32 h 32"/>
                    <a:gd name="T18" fmla="*/ 2 w 8"/>
                    <a:gd name="T19" fmla="*/ 32 h 32"/>
                    <a:gd name="T20" fmla="*/ 2 w 8"/>
                    <a:gd name="T21" fmla="*/ 31 h 32"/>
                    <a:gd name="T22" fmla="*/ 8 w 8"/>
                    <a:gd name="T23" fmla="*/ 1 h 32"/>
                    <a:gd name="T24" fmla="*/ 1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1" y="0"/>
                      </a:moveTo>
                      <a:cubicBezTo>
                        <a:pt x="1" y="0"/>
                        <a:pt x="1" y="0"/>
                        <a:pt x="1" y="0"/>
                      </a:cubicBezTo>
                      <a:cubicBezTo>
                        <a:pt x="1" y="13"/>
                        <a:pt x="1" y="13"/>
                        <a:pt x="1" y="13"/>
                      </a:cubicBezTo>
                      <a:cubicBezTo>
                        <a:pt x="0" y="25"/>
                        <a:pt x="0" y="25"/>
                        <a:pt x="0" y="25"/>
                      </a:cubicBezTo>
                      <a:cubicBezTo>
                        <a:pt x="0" y="25"/>
                        <a:pt x="0" y="25"/>
                        <a:pt x="0" y="25"/>
                      </a:cubicBezTo>
                      <a:cubicBezTo>
                        <a:pt x="0" y="26"/>
                        <a:pt x="0" y="26"/>
                        <a:pt x="0" y="26"/>
                      </a:cubicBezTo>
                      <a:cubicBezTo>
                        <a:pt x="0" y="26"/>
                        <a:pt x="0" y="27"/>
                        <a:pt x="0" y="27"/>
                      </a:cubicBezTo>
                      <a:cubicBezTo>
                        <a:pt x="1" y="32"/>
                        <a:pt x="1" y="32"/>
                        <a:pt x="1" y="32"/>
                      </a:cubicBezTo>
                      <a:cubicBezTo>
                        <a:pt x="2" y="32"/>
                        <a:pt x="2" y="32"/>
                        <a:pt x="2" y="32"/>
                      </a:cubicBezTo>
                      <a:cubicBezTo>
                        <a:pt x="2" y="32"/>
                        <a:pt x="2" y="32"/>
                        <a:pt x="2" y="32"/>
                      </a:cubicBezTo>
                      <a:cubicBezTo>
                        <a:pt x="2" y="32"/>
                        <a:pt x="2" y="32"/>
                        <a:pt x="2" y="31"/>
                      </a:cubicBezTo>
                      <a:cubicBezTo>
                        <a:pt x="8" y="1"/>
                        <a:pt x="8" y="1"/>
                        <a:pt x="8" y="1"/>
                      </a:cubicBezTo>
                      <a:cubicBezTo>
                        <a:pt x="1" y="0"/>
                        <a:pt x="1" y="0"/>
                        <a:pt x="1" y="0"/>
                      </a:cubicBezTo>
                    </a:path>
                  </a:pathLst>
                </a:custGeom>
                <a:solidFill>
                  <a:srgbClr val="3C3C3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60" name="Freeform 123"/>
                <p:cNvSpPr/>
                <p:nvPr/>
              </p:nvSpPr>
              <p:spPr bwMode="auto">
                <a:xfrm>
                  <a:off x="1239838" y="1163638"/>
                  <a:ext cx="249238" cy="1101725"/>
                </a:xfrm>
                <a:custGeom>
                  <a:avLst/>
                  <a:gdLst>
                    <a:gd name="T0" fmla="*/ 46 w 59"/>
                    <a:gd name="T1" fmla="*/ 0 h 259"/>
                    <a:gd name="T2" fmla="*/ 1 w 59"/>
                    <a:gd name="T3" fmla="*/ 255 h 259"/>
                    <a:gd name="T4" fmla="*/ 0 w 59"/>
                    <a:gd name="T5" fmla="*/ 256 h 259"/>
                    <a:gd name="T6" fmla="*/ 0 w 59"/>
                    <a:gd name="T7" fmla="*/ 257 h 259"/>
                    <a:gd name="T8" fmla="*/ 0 w 59"/>
                    <a:gd name="T9" fmla="*/ 257 h 259"/>
                    <a:gd name="T10" fmla="*/ 4 w 59"/>
                    <a:gd name="T11" fmla="*/ 258 h 259"/>
                    <a:gd name="T12" fmla="*/ 10 w 59"/>
                    <a:gd name="T13" fmla="*/ 259 h 259"/>
                    <a:gd name="T14" fmla="*/ 12 w 59"/>
                    <a:gd name="T15" fmla="*/ 259 h 259"/>
                    <a:gd name="T16" fmla="*/ 12 w 59"/>
                    <a:gd name="T17" fmla="*/ 259 h 259"/>
                    <a:gd name="T18" fmla="*/ 12 w 59"/>
                    <a:gd name="T19" fmla="*/ 259 h 259"/>
                    <a:gd name="T20" fmla="*/ 12 w 59"/>
                    <a:gd name="T21" fmla="*/ 259 h 259"/>
                    <a:gd name="T22" fmla="*/ 12 w 59"/>
                    <a:gd name="T23" fmla="*/ 259 h 259"/>
                    <a:gd name="T24" fmla="*/ 12 w 59"/>
                    <a:gd name="T25" fmla="*/ 259 h 259"/>
                    <a:gd name="T26" fmla="*/ 12 w 59"/>
                    <a:gd name="T27" fmla="*/ 259 h 259"/>
                    <a:gd name="T28" fmla="*/ 12 w 59"/>
                    <a:gd name="T29" fmla="*/ 259 h 259"/>
                    <a:gd name="T30" fmla="*/ 13 w 59"/>
                    <a:gd name="T31" fmla="*/ 258 h 259"/>
                    <a:gd name="T32" fmla="*/ 59 w 59"/>
                    <a:gd name="T33" fmla="*/ 3 h 259"/>
                    <a:gd name="T34" fmla="*/ 46 w 59"/>
                    <a:gd name="T35" fmla="*/ 0 h 259"/>
                    <a:gd name="T36" fmla="*/ 46 w 59"/>
                    <a:gd name="T3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259">
                      <a:moveTo>
                        <a:pt x="46" y="0"/>
                      </a:moveTo>
                      <a:cubicBezTo>
                        <a:pt x="1" y="255"/>
                        <a:pt x="1" y="255"/>
                        <a:pt x="1" y="255"/>
                      </a:cubicBezTo>
                      <a:cubicBezTo>
                        <a:pt x="0" y="256"/>
                        <a:pt x="0" y="256"/>
                        <a:pt x="0" y="256"/>
                      </a:cubicBezTo>
                      <a:cubicBezTo>
                        <a:pt x="0" y="256"/>
                        <a:pt x="0" y="257"/>
                        <a:pt x="0" y="257"/>
                      </a:cubicBezTo>
                      <a:cubicBezTo>
                        <a:pt x="0" y="257"/>
                        <a:pt x="0" y="257"/>
                        <a:pt x="0" y="257"/>
                      </a:cubicBezTo>
                      <a:cubicBezTo>
                        <a:pt x="4" y="258"/>
                        <a:pt x="4" y="258"/>
                        <a:pt x="4" y="258"/>
                      </a:cubicBezTo>
                      <a:cubicBezTo>
                        <a:pt x="10" y="259"/>
                        <a:pt x="10" y="259"/>
                        <a:pt x="10" y="259"/>
                      </a:cubicBezTo>
                      <a:cubicBezTo>
                        <a:pt x="12" y="259"/>
                        <a:pt x="12" y="259"/>
                        <a:pt x="12" y="259"/>
                      </a:cubicBezTo>
                      <a:cubicBezTo>
                        <a:pt x="12" y="259"/>
                        <a:pt x="12" y="259"/>
                        <a:pt x="12" y="259"/>
                      </a:cubicBezTo>
                      <a:cubicBezTo>
                        <a:pt x="12" y="259"/>
                        <a:pt x="12" y="259"/>
                        <a:pt x="12" y="259"/>
                      </a:cubicBezTo>
                      <a:cubicBezTo>
                        <a:pt x="12" y="259"/>
                        <a:pt x="12" y="259"/>
                        <a:pt x="12" y="259"/>
                      </a:cubicBezTo>
                      <a:cubicBezTo>
                        <a:pt x="12" y="259"/>
                        <a:pt x="12" y="259"/>
                        <a:pt x="12" y="259"/>
                      </a:cubicBezTo>
                      <a:cubicBezTo>
                        <a:pt x="12" y="259"/>
                        <a:pt x="12" y="259"/>
                        <a:pt x="12" y="259"/>
                      </a:cubicBezTo>
                      <a:cubicBezTo>
                        <a:pt x="12" y="259"/>
                        <a:pt x="12" y="259"/>
                        <a:pt x="12" y="259"/>
                      </a:cubicBezTo>
                      <a:cubicBezTo>
                        <a:pt x="12" y="259"/>
                        <a:pt x="12" y="259"/>
                        <a:pt x="12" y="259"/>
                      </a:cubicBezTo>
                      <a:cubicBezTo>
                        <a:pt x="13" y="259"/>
                        <a:pt x="13" y="259"/>
                        <a:pt x="13" y="258"/>
                      </a:cubicBezTo>
                      <a:cubicBezTo>
                        <a:pt x="59" y="3"/>
                        <a:pt x="59" y="3"/>
                        <a:pt x="59" y="3"/>
                      </a:cubicBezTo>
                      <a:cubicBezTo>
                        <a:pt x="46" y="0"/>
                        <a:pt x="46" y="0"/>
                        <a:pt x="46" y="0"/>
                      </a:cubicBezTo>
                      <a:cubicBezTo>
                        <a:pt x="46" y="0"/>
                        <a:pt x="46" y="0"/>
                        <a:pt x="46" y="0"/>
                      </a:cubicBezTo>
                    </a:path>
                  </a:pathLst>
                </a:custGeom>
                <a:solidFill>
                  <a:srgbClr val="B774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61" name="Freeform 124"/>
                <p:cNvSpPr/>
                <p:nvPr/>
              </p:nvSpPr>
              <p:spPr bwMode="auto">
                <a:xfrm>
                  <a:off x="1430338" y="1006476"/>
                  <a:ext cx="88900" cy="169863"/>
                </a:xfrm>
                <a:custGeom>
                  <a:avLst/>
                  <a:gdLst>
                    <a:gd name="T0" fmla="*/ 7 w 21"/>
                    <a:gd name="T1" fmla="*/ 0 h 40"/>
                    <a:gd name="T2" fmla="*/ 6 w 21"/>
                    <a:gd name="T3" fmla="*/ 1 h 40"/>
                    <a:gd name="T4" fmla="*/ 6 w 21"/>
                    <a:gd name="T5" fmla="*/ 1 h 40"/>
                    <a:gd name="T6" fmla="*/ 6 w 21"/>
                    <a:gd name="T7" fmla="*/ 1 h 40"/>
                    <a:gd name="T8" fmla="*/ 6 w 21"/>
                    <a:gd name="T9" fmla="*/ 1 h 40"/>
                    <a:gd name="T10" fmla="*/ 6 w 21"/>
                    <a:gd name="T11" fmla="*/ 1 h 40"/>
                    <a:gd name="T12" fmla="*/ 6 w 21"/>
                    <a:gd name="T13" fmla="*/ 1 h 40"/>
                    <a:gd name="T14" fmla="*/ 6 w 21"/>
                    <a:gd name="T15" fmla="*/ 1 h 40"/>
                    <a:gd name="T16" fmla="*/ 6 w 21"/>
                    <a:gd name="T17" fmla="*/ 1 h 40"/>
                    <a:gd name="T18" fmla="*/ 6 w 21"/>
                    <a:gd name="T19" fmla="*/ 1 h 40"/>
                    <a:gd name="T20" fmla="*/ 6 w 21"/>
                    <a:gd name="T21" fmla="*/ 1 h 40"/>
                    <a:gd name="T22" fmla="*/ 6 w 21"/>
                    <a:gd name="T23" fmla="*/ 1 h 40"/>
                    <a:gd name="T24" fmla="*/ 6 w 21"/>
                    <a:gd name="T25" fmla="*/ 1 h 40"/>
                    <a:gd name="T26" fmla="*/ 6 w 21"/>
                    <a:gd name="T27" fmla="*/ 1 h 40"/>
                    <a:gd name="T28" fmla="*/ 6 w 21"/>
                    <a:gd name="T29" fmla="*/ 1 h 40"/>
                    <a:gd name="T30" fmla="*/ 6 w 21"/>
                    <a:gd name="T31" fmla="*/ 1 h 40"/>
                    <a:gd name="T32" fmla="*/ 6 w 21"/>
                    <a:gd name="T33" fmla="*/ 1 h 40"/>
                    <a:gd name="T34" fmla="*/ 6 w 21"/>
                    <a:gd name="T35" fmla="*/ 1 h 40"/>
                    <a:gd name="T36" fmla="*/ 6 w 21"/>
                    <a:gd name="T37" fmla="*/ 1 h 40"/>
                    <a:gd name="T38" fmla="*/ 6 w 21"/>
                    <a:gd name="T39" fmla="*/ 1 h 40"/>
                    <a:gd name="T40" fmla="*/ 6 w 21"/>
                    <a:gd name="T41" fmla="*/ 1 h 40"/>
                    <a:gd name="T42" fmla="*/ 6 w 21"/>
                    <a:gd name="T43" fmla="*/ 1 h 40"/>
                    <a:gd name="T44" fmla="*/ 6 w 21"/>
                    <a:gd name="T45" fmla="*/ 1 h 40"/>
                    <a:gd name="T46" fmla="*/ 6 w 21"/>
                    <a:gd name="T47" fmla="*/ 1 h 40"/>
                    <a:gd name="T48" fmla="*/ 6 w 21"/>
                    <a:gd name="T49" fmla="*/ 1 h 40"/>
                    <a:gd name="T50" fmla="*/ 6 w 21"/>
                    <a:gd name="T51" fmla="*/ 1 h 40"/>
                    <a:gd name="T52" fmla="*/ 6 w 21"/>
                    <a:gd name="T53" fmla="*/ 1 h 40"/>
                    <a:gd name="T54" fmla="*/ 6 w 21"/>
                    <a:gd name="T55" fmla="*/ 1 h 40"/>
                    <a:gd name="T56" fmla="*/ 0 w 21"/>
                    <a:gd name="T57" fmla="*/ 36 h 40"/>
                    <a:gd name="T58" fmla="*/ 0 w 21"/>
                    <a:gd name="T59" fmla="*/ 36 h 40"/>
                    <a:gd name="T60" fmla="*/ 0 w 21"/>
                    <a:gd name="T61" fmla="*/ 36 h 40"/>
                    <a:gd name="T62" fmla="*/ 1 w 21"/>
                    <a:gd name="T63" fmla="*/ 37 h 40"/>
                    <a:gd name="T64" fmla="*/ 1 w 21"/>
                    <a:gd name="T65" fmla="*/ 37 h 40"/>
                    <a:gd name="T66" fmla="*/ 14 w 21"/>
                    <a:gd name="T67" fmla="*/ 40 h 40"/>
                    <a:gd name="T68" fmla="*/ 21 w 21"/>
                    <a:gd name="T69" fmla="*/ 4 h 40"/>
                    <a:gd name="T70" fmla="*/ 20 w 21"/>
                    <a:gd name="T71" fmla="*/ 3 h 40"/>
                    <a:gd name="T72" fmla="*/ 7 w 21"/>
                    <a:gd name="T73" fmla="*/ 0 h 40"/>
                    <a:gd name="T74" fmla="*/ 7 w 21"/>
                    <a:gd name="T7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40">
                      <a:moveTo>
                        <a:pt x="7" y="0"/>
                      </a:moveTo>
                      <a:cubicBezTo>
                        <a:pt x="7" y="0"/>
                        <a:pt x="7"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0" y="36"/>
                        <a:pt x="0" y="36"/>
                        <a:pt x="0" y="36"/>
                      </a:cubicBezTo>
                      <a:cubicBezTo>
                        <a:pt x="0" y="36"/>
                        <a:pt x="0" y="36"/>
                        <a:pt x="0" y="36"/>
                      </a:cubicBezTo>
                      <a:cubicBezTo>
                        <a:pt x="0" y="36"/>
                        <a:pt x="0" y="36"/>
                        <a:pt x="0" y="36"/>
                      </a:cubicBezTo>
                      <a:cubicBezTo>
                        <a:pt x="0" y="37"/>
                        <a:pt x="0" y="37"/>
                        <a:pt x="1" y="37"/>
                      </a:cubicBezTo>
                      <a:cubicBezTo>
                        <a:pt x="1" y="37"/>
                        <a:pt x="1" y="37"/>
                        <a:pt x="1" y="37"/>
                      </a:cubicBezTo>
                      <a:cubicBezTo>
                        <a:pt x="14" y="40"/>
                        <a:pt x="14" y="40"/>
                        <a:pt x="14" y="40"/>
                      </a:cubicBezTo>
                      <a:cubicBezTo>
                        <a:pt x="21" y="4"/>
                        <a:pt x="21" y="4"/>
                        <a:pt x="21" y="4"/>
                      </a:cubicBezTo>
                      <a:cubicBezTo>
                        <a:pt x="21" y="3"/>
                        <a:pt x="20" y="3"/>
                        <a:pt x="20" y="3"/>
                      </a:cubicBezTo>
                      <a:cubicBezTo>
                        <a:pt x="7" y="0"/>
                        <a:pt x="7" y="0"/>
                        <a:pt x="7" y="0"/>
                      </a:cubicBezTo>
                      <a:cubicBezTo>
                        <a:pt x="7" y="0"/>
                        <a:pt x="7" y="0"/>
                        <a:pt x="7" y="0"/>
                      </a:cubicBezTo>
                    </a:path>
                  </a:pathLst>
                </a:custGeom>
                <a:solidFill>
                  <a:srgbClr val="23405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nvGrpSpPr>
              <p:cNvPr id="17" name="组合 16"/>
              <p:cNvGrpSpPr/>
              <p:nvPr/>
            </p:nvGrpSpPr>
            <p:grpSpPr>
              <a:xfrm>
                <a:off x="2573959" y="1008439"/>
                <a:ext cx="1266731" cy="2222633"/>
                <a:chOff x="2022380" y="1257933"/>
                <a:chExt cx="944563" cy="1657350"/>
              </a:xfrm>
            </p:grpSpPr>
            <p:sp>
              <p:nvSpPr>
                <p:cNvPr id="18" name="Freeform 5"/>
                <p:cNvSpPr/>
                <p:nvPr/>
              </p:nvSpPr>
              <p:spPr bwMode="auto">
                <a:xfrm>
                  <a:off x="2306543" y="2516820"/>
                  <a:ext cx="122238" cy="200025"/>
                </a:xfrm>
                <a:custGeom>
                  <a:avLst/>
                  <a:gdLst>
                    <a:gd name="T0" fmla="*/ 69 w 77"/>
                    <a:gd name="T1" fmla="*/ 0 h 126"/>
                    <a:gd name="T2" fmla="*/ 0 w 77"/>
                    <a:gd name="T3" fmla="*/ 16 h 126"/>
                    <a:gd name="T4" fmla="*/ 42 w 77"/>
                    <a:gd name="T5" fmla="*/ 126 h 126"/>
                    <a:gd name="T6" fmla="*/ 77 w 77"/>
                    <a:gd name="T7" fmla="*/ 118 h 126"/>
                    <a:gd name="T8" fmla="*/ 69 w 77"/>
                    <a:gd name="T9" fmla="*/ 0 h 126"/>
                  </a:gdLst>
                  <a:ahLst/>
                  <a:cxnLst>
                    <a:cxn ang="0">
                      <a:pos x="T0" y="T1"/>
                    </a:cxn>
                    <a:cxn ang="0">
                      <a:pos x="T2" y="T3"/>
                    </a:cxn>
                    <a:cxn ang="0">
                      <a:pos x="T4" y="T5"/>
                    </a:cxn>
                    <a:cxn ang="0">
                      <a:pos x="T6" y="T7"/>
                    </a:cxn>
                    <a:cxn ang="0">
                      <a:pos x="T8" y="T9"/>
                    </a:cxn>
                  </a:cxnLst>
                  <a:rect l="0" t="0" r="r" b="b"/>
                  <a:pathLst>
                    <a:path w="77" h="126">
                      <a:moveTo>
                        <a:pt x="69" y="0"/>
                      </a:moveTo>
                      <a:lnTo>
                        <a:pt x="0" y="16"/>
                      </a:lnTo>
                      <a:lnTo>
                        <a:pt x="42" y="126"/>
                      </a:lnTo>
                      <a:lnTo>
                        <a:pt x="77" y="118"/>
                      </a:lnTo>
                      <a:lnTo>
                        <a:pt x="69" y="0"/>
                      </a:lnTo>
                      <a:close/>
                    </a:path>
                  </a:pathLst>
                </a:custGeom>
                <a:solidFill>
                  <a:srgbClr val="FF9C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 name="Freeform 6"/>
                <p:cNvSpPr/>
                <p:nvPr/>
              </p:nvSpPr>
              <p:spPr bwMode="auto">
                <a:xfrm>
                  <a:off x="2306543" y="2516820"/>
                  <a:ext cx="122238" cy="200025"/>
                </a:xfrm>
                <a:custGeom>
                  <a:avLst/>
                  <a:gdLst>
                    <a:gd name="T0" fmla="*/ 69 w 77"/>
                    <a:gd name="T1" fmla="*/ 0 h 126"/>
                    <a:gd name="T2" fmla="*/ 0 w 77"/>
                    <a:gd name="T3" fmla="*/ 16 h 126"/>
                    <a:gd name="T4" fmla="*/ 42 w 77"/>
                    <a:gd name="T5" fmla="*/ 126 h 126"/>
                    <a:gd name="T6" fmla="*/ 77 w 77"/>
                    <a:gd name="T7" fmla="*/ 118 h 126"/>
                    <a:gd name="T8" fmla="*/ 69 w 77"/>
                    <a:gd name="T9" fmla="*/ 0 h 126"/>
                  </a:gdLst>
                  <a:ahLst/>
                  <a:cxnLst>
                    <a:cxn ang="0">
                      <a:pos x="T0" y="T1"/>
                    </a:cxn>
                    <a:cxn ang="0">
                      <a:pos x="T2" y="T3"/>
                    </a:cxn>
                    <a:cxn ang="0">
                      <a:pos x="T4" y="T5"/>
                    </a:cxn>
                    <a:cxn ang="0">
                      <a:pos x="T6" y="T7"/>
                    </a:cxn>
                    <a:cxn ang="0">
                      <a:pos x="T8" y="T9"/>
                    </a:cxn>
                  </a:cxnLst>
                  <a:rect l="0" t="0" r="r" b="b"/>
                  <a:pathLst>
                    <a:path w="77" h="126">
                      <a:moveTo>
                        <a:pt x="69" y="0"/>
                      </a:moveTo>
                      <a:lnTo>
                        <a:pt x="0" y="16"/>
                      </a:lnTo>
                      <a:lnTo>
                        <a:pt x="42" y="126"/>
                      </a:lnTo>
                      <a:lnTo>
                        <a:pt x="77" y="118"/>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0" name="Freeform 7"/>
                <p:cNvSpPr/>
                <p:nvPr/>
              </p:nvSpPr>
              <p:spPr bwMode="auto">
                <a:xfrm>
                  <a:off x="2373218" y="2704145"/>
                  <a:ext cx="63500" cy="139700"/>
                </a:xfrm>
                <a:custGeom>
                  <a:avLst/>
                  <a:gdLst>
                    <a:gd name="T0" fmla="*/ 0 w 15"/>
                    <a:gd name="T1" fmla="*/ 3 h 33"/>
                    <a:gd name="T2" fmla="*/ 10 w 15"/>
                    <a:gd name="T3" fmla="*/ 27 h 33"/>
                    <a:gd name="T4" fmla="*/ 14 w 15"/>
                    <a:gd name="T5" fmla="*/ 32 h 33"/>
                    <a:gd name="T6" fmla="*/ 15 w 15"/>
                    <a:gd name="T7" fmla="*/ 26 h 33"/>
                    <a:gd name="T8" fmla="*/ 13 w 15"/>
                    <a:gd name="T9" fmla="*/ 0 h 33"/>
                    <a:gd name="T10" fmla="*/ 0 w 15"/>
                    <a:gd name="T11" fmla="*/ 3 h 33"/>
                  </a:gdLst>
                  <a:ahLst/>
                  <a:cxnLst>
                    <a:cxn ang="0">
                      <a:pos x="T0" y="T1"/>
                    </a:cxn>
                    <a:cxn ang="0">
                      <a:pos x="T2" y="T3"/>
                    </a:cxn>
                    <a:cxn ang="0">
                      <a:pos x="T4" y="T5"/>
                    </a:cxn>
                    <a:cxn ang="0">
                      <a:pos x="T6" y="T7"/>
                    </a:cxn>
                    <a:cxn ang="0">
                      <a:pos x="T8" y="T9"/>
                    </a:cxn>
                    <a:cxn ang="0">
                      <a:pos x="T10" y="T11"/>
                    </a:cxn>
                  </a:cxnLst>
                  <a:rect l="0" t="0" r="r" b="b"/>
                  <a:pathLst>
                    <a:path w="15" h="33">
                      <a:moveTo>
                        <a:pt x="0" y="3"/>
                      </a:moveTo>
                      <a:cubicBezTo>
                        <a:pt x="10" y="27"/>
                        <a:pt x="10" y="27"/>
                        <a:pt x="10" y="27"/>
                      </a:cubicBezTo>
                      <a:cubicBezTo>
                        <a:pt x="11" y="31"/>
                        <a:pt x="13" y="33"/>
                        <a:pt x="14" y="32"/>
                      </a:cubicBezTo>
                      <a:cubicBezTo>
                        <a:pt x="15" y="32"/>
                        <a:pt x="15" y="30"/>
                        <a:pt x="15" y="26"/>
                      </a:cubicBezTo>
                      <a:cubicBezTo>
                        <a:pt x="13" y="0"/>
                        <a:pt x="13" y="0"/>
                        <a:pt x="13" y="0"/>
                      </a:cubicBezTo>
                      <a:cubicBezTo>
                        <a:pt x="0" y="3"/>
                        <a:pt x="0" y="3"/>
                        <a:pt x="0" y="3"/>
                      </a:cubicBezTo>
                    </a:path>
                  </a:pathLst>
                </a:custGeom>
                <a:solidFill>
                  <a:srgbClr val="5050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1" name="Freeform 8"/>
                <p:cNvSpPr/>
                <p:nvPr/>
              </p:nvSpPr>
              <p:spPr bwMode="auto">
                <a:xfrm>
                  <a:off x="2055718" y="1424620"/>
                  <a:ext cx="360363" cy="1117600"/>
                </a:xfrm>
                <a:custGeom>
                  <a:avLst/>
                  <a:gdLst>
                    <a:gd name="T0" fmla="*/ 0 w 227"/>
                    <a:gd name="T1" fmla="*/ 10 h 704"/>
                    <a:gd name="T2" fmla="*/ 158 w 227"/>
                    <a:gd name="T3" fmla="*/ 704 h 704"/>
                    <a:gd name="T4" fmla="*/ 182 w 227"/>
                    <a:gd name="T5" fmla="*/ 699 h 704"/>
                    <a:gd name="T6" fmla="*/ 203 w 227"/>
                    <a:gd name="T7" fmla="*/ 694 h 704"/>
                    <a:gd name="T8" fmla="*/ 227 w 227"/>
                    <a:gd name="T9" fmla="*/ 688 h 704"/>
                    <a:gd name="T10" fmla="*/ 69 w 227"/>
                    <a:gd name="T11" fmla="*/ 0 h 704"/>
                    <a:gd name="T12" fmla="*/ 45 w 227"/>
                    <a:gd name="T13" fmla="*/ 5 h 704"/>
                    <a:gd name="T14" fmla="*/ 24 w 227"/>
                    <a:gd name="T15" fmla="*/ 10 h 704"/>
                    <a:gd name="T16" fmla="*/ 24 w 227"/>
                    <a:gd name="T17" fmla="*/ 5 h 704"/>
                    <a:gd name="T18" fmla="*/ 0 w 227"/>
                    <a:gd name="T19" fmla="*/ 1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704">
                      <a:moveTo>
                        <a:pt x="0" y="10"/>
                      </a:moveTo>
                      <a:lnTo>
                        <a:pt x="158" y="704"/>
                      </a:lnTo>
                      <a:lnTo>
                        <a:pt x="182" y="699"/>
                      </a:lnTo>
                      <a:lnTo>
                        <a:pt x="203" y="694"/>
                      </a:lnTo>
                      <a:lnTo>
                        <a:pt x="227" y="688"/>
                      </a:lnTo>
                      <a:lnTo>
                        <a:pt x="69" y="0"/>
                      </a:lnTo>
                      <a:lnTo>
                        <a:pt x="45" y="5"/>
                      </a:lnTo>
                      <a:lnTo>
                        <a:pt x="24" y="10"/>
                      </a:lnTo>
                      <a:lnTo>
                        <a:pt x="24" y="5"/>
                      </a:lnTo>
                      <a:lnTo>
                        <a:pt x="0" y="10"/>
                      </a:lnTo>
                      <a:close/>
                    </a:path>
                  </a:pathLst>
                </a:custGeom>
                <a:solidFill>
                  <a:srgbClr val="F49B1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2" name="Freeform 9"/>
                <p:cNvSpPr/>
                <p:nvPr/>
              </p:nvSpPr>
              <p:spPr bwMode="auto">
                <a:xfrm>
                  <a:off x="2055718" y="1424620"/>
                  <a:ext cx="360363" cy="1117600"/>
                </a:xfrm>
                <a:custGeom>
                  <a:avLst/>
                  <a:gdLst>
                    <a:gd name="T0" fmla="*/ 0 w 227"/>
                    <a:gd name="T1" fmla="*/ 10 h 704"/>
                    <a:gd name="T2" fmla="*/ 158 w 227"/>
                    <a:gd name="T3" fmla="*/ 704 h 704"/>
                    <a:gd name="T4" fmla="*/ 182 w 227"/>
                    <a:gd name="T5" fmla="*/ 699 h 704"/>
                    <a:gd name="T6" fmla="*/ 203 w 227"/>
                    <a:gd name="T7" fmla="*/ 694 h 704"/>
                    <a:gd name="T8" fmla="*/ 227 w 227"/>
                    <a:gd name="T9" fmla="*/ 688 h 704"/>
                    <a:gd name="T10" fmla="*/ 69 w 227"/>
                    <a:gd name="T11" fmla="*/ 0 h 704"/>
                    <a:gd name="T12" fmla="*/ 45 w 227"/>
                    <a:gd name="T13" fmla="*/ 5 h 704"/>
                    <a:gd name="T14" fmla="*/ 24 w 227"/>
                    <a:gd name="T15" fmla="*/ 10 h 704"/>
                    <a:gd name="T16" fmla="*/ 24 w 227"/>
                    <a:gd name="T17" fmla="*/ 5 h 704"/>
                    <a:gd name="T18" fmla="*/ 0 w 227"/>
                    <a:gd name="T19" fmla="*/ 1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704">
                      <a:moveTo>
                        <a:pt x="0" y="10"/>
                      </a:moveTo>
                      <a:lnTo>
                        <a:pt x="158" y="704"/>
                      </a:lnTo>
                      <a:lnTo>
                        <a:pt x="182" y="699"/>
                      </a:lnTo>
                      <a:lnTo>
                        <a:pt x="203" y="694"/>
                      </a:lnTo>
                      <a:lnTo>
                        <a:pt x="227" y="688"/>
                      </a:lnTo>
                      <a:lnTo>
                        <a:pt x="69" y="0"/>
                      </a:lnTo>
                      <a:lnTo>
                        <a:pt x="45" y="5"/>
                      </a:lnTo>
                      <a:lnTo>
                        <a:pt x="24" y="10"/>
                      </a:lnTo>
                      <a:lnTo>
                        <a:pt x="24" y="5"/>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3" name="Freeform 10"/>
                <p:cNvSpPr/>
                <p:nvPr/>
              </p:nvSpPr>
              <p:spPr bwMode="auto">
                <a:xfrm>
                  <a:off x="2022380" y="1288095"/>
                  <a:ext cx="152400" cy="177800"/>
                </a:xfrm>
                <a:custGeom>
                  <a:avLst/>
                  <a:gdLst>
                    <a:gd name="T0" fmla="*/ 8 w 36"/>
                    <a:gd name="T1" fmla="*/ 41 h 42"/>
                    <a:gd name="T2" fmla="*/ 9 w 36"/>
                    <a:gd name="T3" fmla="*/ 42 h 42"/>
                    <a:gd name="T4" fmla="*/ 35 w 36"/>
                    <a:gd name="T5" fmla="*/ 36 h 42"/>
                    <a:gd name="T6" fmla="*/ 36 w 36"/>
                    <a:gd name="T7" fmla="*/ 35 h 42"/>
                    <a:gd name="T8" fmla="*/ 28 w 36"/>
                    <a:gd name="T9" fmla="*/ 0 h 42"/>
                    <a:gd name="T10" fmla="*/ 27 w 36"/>
                    <a:gd name="T11" fmla="*/ 0 h 42"/>
                    <a:gd name="T12" fmla="*/ 1 w 36"/>
                    <a:gd name="T13" fmla="*/ 5 h 42"/>
                    <a:gd name="T14" fmla="*/ 0 w 36"/>
                    <a:gd name="T15" fmla="*/ 6 h 42"/>
                    <a:gd name="T16" fmla="*/ 8 w 36"/>
                    <a:gd name="T1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2">
                      <a:moveTo>
                        <a:pt x="8" y="41"/>
                      </a:moveTo>
                      <a:cubicBezTo>
                        <a:pt x="8" y="41"/>
                        <a:pt x="8" y="42"/>
                        <a:pt x="9" y="42"/>
                      </a:cubicBezTo>
                      <a:cubicBezTo>
                        <a:pt x="35" y="36"/>
                        <a:pt x="35" y="36"/>
                        <a:pt x="35" y="36"/>
                      </a:cubicBezTo>
                      <a:cubicBezTo>
                        <a:pt x="35" y="36"/>
                        <a:pt x="36" y="36"/>
                        <a:pt x="36" y="35"/>
                      </a:cubicBezTo>
                      <a:cubicBezTo>
                        <a:pt x="28" y="0"/>
                        <a:pt x="28" y="0"/>
                        <a:pt x="28" y="0"/>
                      </a:cubicBezTo>
                      <a:cubicBezTo>
                        <a:pt x="28" y="0"/>
                        <a:pt x="27" y="0"/>
                        <a:pt x="27" y="0"/>
                      </a:cubicBezTo>
                      <a:cubicBezTo>
                        <a:pt x="1" y="5"/>
                        <a:pt x="1" y="5"/>
                        <a:pt x="1" y="5"/>
                      </a:cubicBezTo>
                      <a:cubicBezTo>
                        <a:pt x="0" y="5"/>
                        <a:pt x="0" y="6"/>
                        <a:pt x="0" y="6"/>
                      </a:cubicBezTo>
                      <a:cubicBezTo>
                        <a:pt x="8" y="41"/>
                        <a:pt x="8" y="41"/>
                        <a:pt x="8" y="41"/>
                      </a:cubicBezTo>
                    </a:path>
                  </a:pathLst>
                </a:custGeom>
                <a:solidFill>
                  <a:srgbClr val="2F556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4" name="Freeform 11"/>
                <p:cNvSpPr>
                  <a:spLocks noEditPoints="1"/>
                </p:cNvSpPr>
                <p:nvPr/>
              </p:nvSpPr>
              <p:spPr bwMode="auto">
                <a:xfrm>
                  <a:off x="2022380" y="1300795"/>
                  <a:ext cx="160338" cy="695325"/>
                </a:xfrm>
                <a:custGeom>
                  <a:avLst/>
                  <a:gdLst>
                    <a:gd name="T0" fmla="*/ 8 w 38"/>
                    <a:gd name="T1" fmla="*/ 38 h 164"/>
                    <a:gd name="T2" fmla="*/ 8 w 38"/>
                    <a:gd name="T3" fmla="*/ 39 h 164"/>
                    <a:gd name="T4" fmla="*/ 8 w 38"/>
                    <a:gd name="T5" fmla="*/ 39 h 164"/>
                    <a:gd name="T6" fmla="*/ 9 w 38"/>
                    <a:gd name="T7" fmla="*/ 39 h 164"/>
                    <a:gd name="T8" fmla="*/ 9 w 38"/>
                    <a:gd name="T9" fmla="*/ 40 h 164"/>
                    <a:gd name="T10" fmla="*/ 38 w 38"/>
                    <a:gd name="T11" fmla="*/ 164 h 164"/>
                    <a:gd name="T12" fmla="*/ 38 w 38"/>
                    <a:gd name="T13" fmla="*/ 164 h 164"/>
                    <a:gd name="T14" fmla="*/ 9 w 38"/>
                    <a:gd name="T15" fmla="*/ 39 h 164"/>
                    <a:gd name="T16" fmla="*/ 9 w 38"/>
                    <a:gd name="T17" fmla="*/ 39 h 164"/>
                    <a:gd name="T18" fmla="*/ 8 w 38"/>
                    <a:gd name="T19" fmla="*/ 38 h 164"/>
                    <a:gd name="T20" fmla="*/ 13 w 38"/>
                    <a:gd name="T21" fmla="*/ 0 h 164"/>
                    <a:gd name="T22" fmla="*/ 13 w 38"/>
                    <a:gd name="T23" fmla="*/ 0 h 164"/>
                    <a:gd name="T24" fmla="*/ 1 w 38"/>
                    <a:gd name="T25" fmla="*/ 2 h 164"/>
                    <a:gd name="T26" fmla="*/ 0 w 38"/>
                    <a:gd name="T27" fmla="*/ 3 h 164"/>
                    <a:gd name="T28" fmla="*/ 0 w 38"/>
                    <a:gd name="T29" fmla="*/ 3 h 164"/>
                    <a:gd name="T30" fmla="*/ 1 w 38"/>
                    <a:gd name="T31" fmla="*/ 2 h 164"/>
                    <a:gd name="T32" fmla="*/ 13 w 38"/>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164">
                      <a:moveTo>
                        <a:pt x="8" y="38"/>
                      </a:moveTo>
                      <a:cubicBezTo>
                        <a:pt x="8" y="38"/>
                        <a:pt x="8" y="39"/>
                        <a:pt x="8" y="39"/>
                      </a:cubicBezTo>
                      <a:cubicBezTo>
                        <a:pt x="8" y="39"/>
                        <a:pt x="8" y="39"/>
                        <a:pt x="8" y="39"/>
                      </a:cubicBezTo>
                      <a:cubicBezTo>
                        <a:pt x="9" y="39"/>
                        <a:pt x="9" y="39"/>
                        <a:pt x="9" y="39"/>
                      </a:cubicBezTo>
                      <a:cubicBezTo>
                        <a:pt x="9" y="39"/>
                        <a:pt x="9" y="39"/>
                        <a:pt x="9" y="40"/>
                      </a:cubicBezTo>
                      <a:cubicBezTo>
                        <a:pt x="38" y="164"/>
                        <a:pt x="38" y="164"/>
                        <a:pt x="38" y="164"/>
                      </a:cubicBezTo>
                      <a:cubicBezTo>
                        <a:pt x="38" y="164"/>
                        <a:pt x="38" y="164"/>
                        <a:pt x="38" y="164"/>
                      </a:cubicBezTo>
                      <a:cubicBezTo>
                        <a:pt x="9" y="39"/>
                        <a:pt x="9" y="39"/>
                        <a:pt x="9" y="39"/>
                      </a:cubicBezTo>
                      <a:cubicBezTo>
                        <a:pt x="9" y="39"/>
                        <a:pt x="9" y="39"/>
                        <a:pt x="9" y="39"/>
                      </a:cubicBezTo>
                      <a:cubicBezTo>
                        <a:pt x="8" y="39"/>
                        <a:pt x="8" y="38"/>
                        <a:pt x="8" y="38"/>
                      </a:cubicBezTo>
                      <a:moveTo>
                        <a:pt x="13" y="0"/>
                      </a:moveTo>
                      <a:cubicBezTo>
                        <a:pt x="13" y="0"/>
                        <a:pt x="13" y="0"/>
                        <a:pt x="13" y="0"/>
                      </a:cubicBezTo>
                      <a:cubicBezTo>
                        <a:pt x="1" y="2"/>
                        <a:pt x="1" y="2"/>
                        <a:pt x="1" y="2"/>
                      </a:cubicBezTo>
                      <a:cubicBezTo>
                        <a:pt x="0" y="2"/>
                        <a:pt x="0" y="3"/>
                        <a:pt x="0" y="3"/>
                      </a:cubicBezTo>
                      <a:cubicBezTo>
                        <a:pt x="0" y="3"/>
                        <a:pt x="0" y="3"/>
                        <a:pt x="0" y="3"/>
                      </a:cubicBezTo>
                      <a:cubicBezTo>
                        <a:pt x="0" y="3"/>
                        <a:pt x="0" y="2"/>
                        <a:pt x="1" y="2"/>
                      </a:cubicBezTo>
                      <a:cubicBezTo>
                        <a:pt x="13" y="0"/>
                        <a:pt x="13" y="0"/>
                        <a:pt x="13" y="0"/>
                      </a:cubicBezTo>
                    </a:path>
                  </a:pathLst>
                </a:custGeom>
                <a:solidFill>
                  <a:srgbClr val="BF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5" name="Freeform 12"/>
                <p:cNvSpPr/>
                <p:nvPr/>
              </p:nvSpPr>
              <p:spPr bwMode="auto">
                <a:xfrm>
                  <a:off x="2060480" y="1453195"/>
                  <a:ext cx="177800" cy="542925"/>
                </a:xfrm>
                <a:custGeom>
                  <a:avLst/>
                  <a:gdLst>
                    <a:gd name="T0" fmla="*/ 13 w 42"/>
                    <a:gd name="T1" fmla="*/ 0 h 128"/>
                    <a:gd name="T2" fmla="*/ 0 w 42"/>
                    <a:gd name="T3" fmla="*/ 3 h 128"/>
                    <a:gd name="T4" fmla="*/ 0 w 42"/>
                    <a:gd name="T5" fmla="*/ 3 h 128"/>
                    <a:gd name="T6" fmla="*/ 29 w 42"/>
                    <a:gd name="T7" fmla="*/ 128 h 128"/>
                    <a:gd name="T8" fmla="*/ 42 w 42"/>
                    <a:gd name="T9" fmla="*/ 128 h 128"/>
                    <a:gd name="T10" fmla="*/ 13 w 42"/>
                    <a:gd name="T11" fmla="*/ 0 h 128"/>
                  </a:gdLst>
                  <a:ahLst/>
                  <a:cxnLst>
                    <a:cxn ang="0">
                      <a:pos x="T0" y="T1"/>
                    </a:cxn>
                    <a:cxn ang="0">
                      <a:pos x="T2" y="T3"/>
                    </a:cxn>
                    <a:cxn ang="0">
                      <a:pos x="T4" y="T5"/>
                    </a:cxn>
                    <a:cxn ang="0">
                      <a:pos x="T6" y="T7"/>
                    </a:cxn>
                    <a:cxn ang="0">
                      <a:pos x="T8" y="T9"/>
                    </a:cxn>
                    <a:cxn ang="0">
                      <a:pos x="T10" y="T11"/>
                    </a:cxn>
                  </a:cxnLst>
                  <a:rect l="0" t="0" r="r" b="b"/>
                  <a:pathLst>
                    <a:path w="42" h="128">
                      <a:moveTo>
                        <a:pt x="13" y="0"/>
                      </a:moveTo>
                      <a:cubicBezTo>
                        <a:pt x="0" y="3"/>
                        <a:pt x="0" y="3"/>
                        <a:pt x="0" y="3"/>
                      </a:cubicBezTo>
                      <a:cubicBezTo>
                        <a:pt x="0" y="3"/>
                        <a:pt x="0" y="3"/>
                        <a:pt x="0" y="3"/>
                      </a:cubicBezTo>
                      <a:cubicBezTo>
                        <a:pt x="29" y="128"/>
                        <a:pt x="29" y="128"/>
                        <a:pt x="29" y="128"/>
                      </a:cubicBezTo>
                      <a:cubicBezTo>
                        <a:pt x="42" y="128"/>
                        <a:pt x="42" y="128"/>
                        <a:pt x="42" y="128"/>
                      </a:cubicBezTo>
                      <a:cubicBezTo>
                        <a:pt x="13" y="0"/>
                        <a:pt x="13" y="0"/>
                        <a:pt x="13" y="0"/>
                      </a:cubicBezTo>
                    </a:path>
                  </a:pathLst>
                </a:custGeom>
                <a:solidFill>
                  <a:srgbClr val="B774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6" name="Freeform 13"/>
                <p:cNvSpPr/>
                <p:nvPr/>
              </p:nvSpPr>
              <p:spPr bwMode="auto">
                <a:xfrm>
                  <a:off x="2022380" y="1300795"/>
                  <a:ext cx="92075" cy="165100"/>
                </a:xfrm>
                <a:custGeom>
                  <a:avLst/>
                  <a:gdLst>
                    <a:gd name="T0" fmla="*/ 13 w 22"/>
                    <a:gd name="T1" fmla="*/ 0 h 39"/>
                    <a:gd name="T2" fmla="*/ 13 w 22"/>
                    <a:gd name="T3" fmla="*/ 0 h 39"/>
                    <a:gd name="T4" fmla="*/ 1 w 22"/>
                    <a:gd name="T5" fmla="*/ 2 h 39"/>
                    <a:gd name="T6" fmla="*/ 0 w 22"/>
                    <a:gd name="T7" fmla="*/ 3 h 39"/>
                    <a:gd name="T8" fmla="*/ 0 w 22"/>
                    <a:gd name="T9" fmla="*/ 3 h 39"/>
                    <a:gd name="T10" fmla="*/ 0 w 22"/>
                    <a:gd name="T11" fmla="*/ 3 h 39"/>
                    <a:gd name="T12" fmla="*/ 8 w 22"/>
                    <a:gd name="T13" fmla="*/ 38 h 39"/>
                    <a:gd name="T14" fmla="*/ 8 w 22"/>
                    <a:gd name="T15" fmla="*/ 38 h 39"/>
                    <a:gd name="T16" fmla="*/ 9 w 22"/>
                    <a:gd name="T17" fmla="*/ 39 h 39"/>
                    <a:gd name="T18" fmla="*/ 9 w 22"/>
                    <a:gd name="T19" fmla="*/ 39 h 39"/>
                    <a:gd name="T20" fmla="*/ 9 w 22"/>
                    <a:gd name="T21" fmla="*/ 39 h 39"/>
                    <a:gd name="T22" fmla="*/ 22 w 22"/>
                    <a:gd name="T23" fmla="*/ 36 h 39"/>
                    <a:gd name="T24" fmla="*/ 14 w 22"/>
                    <a:gd name="T25" fmla="*/ 0 h 39"/>
                    <a:gd name="T26" fmla="*/ 13 w 22"/>
                    <a:gd name="T2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9">
                      <a:moveTo>
                        <a:pt x="13" y="0"/>
                      </a:moveTo>
                      <a:cubicBezTo>
                        <a:pt x="13" y="0"/>
                        <a:pt x="13" y="0"/>
                        <a:pt x="13" y="0"/>
                      </a:cubicBezTo>
                      <a:cubicBezTo>
                        <a:pt x="1" y="2"/>
                        <a:pt x="1" y="2"/>
                        <a:pt x="1" y="2"/>
                      </a:cubicBezTo>
                      <a:cubicBezTo>
                        <a:pt x="0" y="2"/>
                        <a:pt x="0" y="3"/>
                        <a:pt x="0" y="3"/>
                      </a:cubicBezTo>
                      <a:cubicBezTo>
                        <a:pt x="0" y="3"/>
                        <a:pt x="0" y="3"/>
                        <a:pt x="0" y="3"/>
                      </a:cubicBezTo>
                      <a:cubicBezTo>
                        <a:pt x="0" y="3"/>
                        <a:pt x="0" y="3"/>
                        <a:pt x="0" y="3"/>
                      </a:cubicBezTo>
                      <a:cubicBezTo>
                        <a:pt x="8" y="38"/>
                        <a:pt x="8" y="38"/>
                        <a:pt x="8" y="38"/>
                      </a:cubicBezTo>
                      <a:cubicBezTo>
                        <a:pt x="8" y="38"/>
                        <a:pt x="8" y="38"/>
                        <a:pt x="8" y="38"/>
                      </a:cubicBezTo>
                      <a:cubicBezTo>
                        <a:pt x="8" y="38"/>
                        <a:pt x="8" y="39"/>
                        <a:pt x="9" y="39"/>
                      </a:cubicBezTo>
                      <a:cubicBezTo>
                        <a:pt x="9" y="39"/>
                        <a:pt x="9" y="39"/>
                        <a:pt x="9" y="39"/>
                      </a:cubicBezTo>
                      <a:cubicBezTo>
                        <a:pt x="9" y="39"/>
                        <a:pt x="9" y="39"/>
                        <a:pt x="9" y="39"/>
                      </a:cubicBezTo>
                      <a:cubicBezTo>
                        <a:pt x="22" y="36"/>
                        <a:pt x="22" y="36"/>
                        <a:pt x="22" y="36"/>
                      </a:cubicBezTo>
                      <a:cubicBezTo>
                        <a:pt x="14" y="0"/>
                        <a:pt x="14" y="0"/>
                        <a:pt x="14" y="0"/>
                      </a:cubicBezTo>
                      <a:cubicBezTo>
                        <a:pt x="14" y="0"/>
                        <a:pt x="14" y="0"/>
                        <a:pt x="13" y="0"/>
                      </a:cubicBezTo>
                    </a:path>
                  </a:pathLst>
                </a:custGeom>
                <a:solidFill>
                  <a:srgbClr val="23405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7" name="Freeform 14"/>
                <p:cNvSpPr/>
                <p:nvPr/>
              </p:nvSpPr>
              <p:spPr bwMode="auto">
                <a:xfrm>
                  <a:off x="2319243" y="1389695"/>
                  <a:ext cx="114300" cy="190500"/>
                </a:xfrm>
                <a:custGeom>
                  <a:avLst/>
                  <a:gdLst>
                    <a:gd name="T0" fmla="*/ 0 w 72"/>
                    <a:gd name="T1" fmla="*/ 120 h 120"/>
                    <a:gd name="T2" fmla="*/ 72 w 72"/>
                    <a:gd name="T3" fmla="*/ 115 h 120"/>
                    <a:gd name="T4" fmla="*/ 45 w 72"/>
                    <a:gd name="T5" fmla="*/ 0 h 120"/>
                    <a:gd name="T6" fmla="*/ 10 w 72"/>
                    <a:gd name="T7" fmla="*/ 3 h 120"/>
                    <a:gd name="T8" fmla="*/ 0 w 72"/>
                    <a:gd name="T9" fmla="*/ 120 h 120"/>
                  </a:gdLst>
                  <a:ahLst/>
                  <a:cxnLst>
                    <a:cxn ang="0">
                      <a:pos x="T0" y="T1"/>
                    </a:cxn>
                    <a:cxn ang="0">
                      <a:pos x="T2" y="T3"/>
                    </a:cxn>
                    <a:cxn ang="0">
                      <a:pos x="T4" y="T5"/>
                    </a:cxn>
                    <a:cxn ang="0">
                      <a:pos x="T6" y="T7"/>
                    </a:cxn>
                    <a:cxn ang="0">
                      <a:pos x="T8" y="T9"/>
                    </a:cxn>
                  </a:cxnLst>
                  <a:rect l="0" t="0" r="r" b="b"/>
                  <a:pathLst>
                    <a:path w="72" h="120">
                      <a:moveTo>
                        <a:pt x="0" y="120"/>
                      </a:moveTo>
                      <a:lnTo>
                        <a:pt x="72" y="115"/>
                      </a:lnTo>
                      <a:lnTo>
                        <a:pt x="45" y="0"/>
                      </a:lnTo>
                      <a:lnTo>
                        <a:pt x="10" y="3"/>
                      </a:lnTo>
                      <a:lnTo>
                        <a:pt x="0" y="120"/>
                      </a:lnTo>
                      <a:close/>
                    </a:path>
                  </a:pathLst>
                </a:custGeom>
                <a:solidFill>
                  <a:srgbClr val="FF9C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8" name="Freeform 15"/>
                <p:cNvSpPr/>
                <p:nvPr/>
              </p:nvSpPr>
              <p:spPr bwMode="auto">
                <a:xfrm>
                  <a:off x="2319243" y="1389695"/>
                  <a:ext cx="114300" cy="190500"/>
                </a:xfrm>
                <a:custGeom>
                  <a:avLst/>
                  <a:gdLst>
                    <a:gd name="T0" fmla="*/ 0 w 72"/>
                    <a:gd name="T1" fmla="*/ 120 h 120"/>
                    <a:gd name="T2" fmla="*/ 72 w 72"/>
                    <a:gd name="T3" fmla="*/ 115 h 120"/>
                    <a:gd name="T4" fmla="*/ 45 w 72"/>
                    <a:gd name="T5" fmla="*/ 0 h 120"/>
                    <a:gd name="T6" fmla="*/ 10 w 72"/>
                    <a:gd name="T7" fmla="*/ 3 h 120"/>
                    <a:gd name="T8" fmla="*/ 0 w 72"/>
                    <a:gd name="T9" fmla="*/ 120 h 120"/>
                  </a:gdLst>
                  <a:ahLst/>
                  <a:cxnLst>
                    <a:cxn ang="0">
                      <a:pos x="T0" y="T1"/>
                    </a:cxn>
                    <a:cxn ang="0">
                      <a:pos x="T2" y="T3"/>
                    </a:cxn>
                    <a:cxn ang="0">
                      <a:pos x="T4" y="T5"/>
                    </a:cxn>
                    <a:cxn ang="0">
                      <a:pos x="T6" y="T7"/>
                    </a:cxn>
                    <a:cxn ang="0">
                      <a:pos x="T8" y="T9"/>
                    </a:cxn>
                  </a:cxnLst>
                  <a:rect l="0" t="0" r="r" b="b"/>
                  <a:pathLst>
                    <a:path w="72" h="120">
                      <a:moveTo>
                        <a:pt x="0" y="120"/>
                      </a:moveTo>
                      <a:lnTo>
                        <a:pt x="72" y="115"/>
                      </a:lnTo>
                      <a:lnTo>
                        <a:pt x="45" y="0"/>
                      </a:lnTo>
                      <a:lnTo>
                        <a:pt x="10" y="3"/>
                      </a:lnTo>
                      <a:lnTo>
                        <a:pt x="0"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9" name="Freeform 16"/>
                <p:cNvSpPr/>
                <p:nvPr/>
              </p:nvSpPr>
              <p:spPr bwMode="auto">
                <a:xfrm>
                  <a:off x="2335118" y="1257933"/>
                  <a:ext cx="55563" cy="136525"/>
                </a:xfrm>
                <a:custGeom>
                  <a:avLst/>
                  <a:gdLst>
                    <a:gd name="T0" fmla="*/ 13 w 13"/>
                    <a:gd name="T1" fmla="*/ 31 h 32"/>
                    <a:gd name="T2" fmla="*/ 8 w 13"/>
                    <a:gd name="T3" fmla="*/ 6 h 32"/>
                    <a:gd name="T4" fmla="*/ 4 w 13"/>
                    <a:gd name="T5" fmla="*/ 0 h 32"/>
                    <a:gd name="T6" fmla="*/ 2 w 13"/>
                    <a:gd name="T7" fmla="*/ 6 h 32"/>
                    <a:gd name="T8" fmla="*/ 0 w 13"/>
                    <a:gd name="T9" fmla="*/ 32 h 32"/>
                    <a:gd name="T10" fmla="*/ 13 w 13"/>
                    <a:gd name="T11" fmla="*/ 31 h 32"/>
                  </a:gdLst>
                  <a:ahLst/>
                  <a:cxnLst>
                    <a:cxn ang="0">
                      <a:pos x="T0" y="T1"/>
                    </a:cxn>
                    <a:cxn ang="0">
                      <a:pos x="T2" y="T3"/>
                    </a:cxn>
                    <a:cxn ang="0">
                      <a:pos x="T4" y="T5"/>
                    </a:cxn>
                    <a:cxn ang="0">
                      <a:pos x="T6" y="T7"/>
                    </a:cxn>
                    <a:cxn ang="0">
                      <a:pos x="T8" y="T9"/>
                    </a:cxn>
                    <a:cxn ang="0">
                      <a:pos x="T10" y="T11"/>
                    </a:cxn>
                  </a:cxnLst>
                  <a:rect l="0" t="0" r="r" b="b"/>
                  <a:pathLst>
                    <a:path w="13" h="32">
                      <a:moveTo>
                        <a:pt x="13" y="31"/>
                      </a:moveTo>
                      <a:cubicBezTo>
                        <a:pt x="8" y="6"/>
                        <a:pt x="8" y="6"/>
                        <a:pt x="8" y="6"/>
                      </a:cubicBezTo>
                      <a:cubicBezTo>
                        <a:pt x="7" y="2"/>
                        <a:pt x="6" y="0"/>
                        <a:pt x="4" y="0"/>
                      </a:cubicBezTo>
                      <a:cubicBezTo>
                        <a:pt x="3" y="0"/>
                        <a:pt x="2" y="2"/>
                        <a:pt x="2" y="6"/>
                      </a:cubicBezTo>
                      <a:cubicBezTo>
                        <a:pt x="0" y="32"/>
                        <a:pt x="0" y="32"/>
                        <a:pt x="0" y="32"/>
                      </a:cubicBezTo>
                      <a:cubicBezTo>
                        <a:pt x="13" y="31"/>
                        <a:pt x="13" y="31"/>
                        <a:pt x="13" y="31"/>
                      </a:cubicBezTo>
                    </a:path>
                  </a:pathLst>
                </a:custGeom>
                <a:solidFill>
                  <a:srgbClr val="5050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0" name="Freeform 17"/>
                <p:cNvSpPr/>
                <p:nvPr/>
              </p:nvSpPr>
              <p:spPr bwMode="auto">
                <a:xfrm>
                  <a:off x="2319243" y="1572258"/>
                  <a:ext cx="185738" cy="1131888"/>
                </a:xfrm>
                <a:custGeom>
                  <a:avLst/>
                  <a:gdLst>
                    <a:gd name="T0" fmla="*/ 117 w 117"/>
                    <a:gd name="T1" fmla="*/ 710 h 713"/>
                    <a:gd name="T2" fmla="*/ 72 w 117"/>
                    <a:gd name="T3" fmla="*/ 0 h 713"/>
                    <a:gd name="T4" fmla="*/ 45 w 117"/>
                    <a:gd name="T5" fmla="*/ 3 h 713"/>
                    <a:gd name="T6" fmla="*/ 24 w 117"/>
                    <a:gd name="T7" fmla="*/ 3 h 713"/>
                    <a:gd name="T8" fmla="*/ 0 w 117"/>
                    <a:gd name="T9" fmla="*/ 5 h 713"/>
                    <a:gd name="T10" fmla="*/ 48 w 117"/>
                    <a:gd name="T11" fmla="*/ 710 h 713"/>
                    <a:gd name="T12" fmla="*/ 69 w 117"/>
                    <a:gd name="T13" fmla="*/ 708 h 713"/>
                    <a:gd name="T14" fmla="*/ 90 w 117"/>
                    <a:gd name="T15" fmla="*/ 705 h 713"/>
                    <a:gd name="T16" fmla="*/ 93 w 117"/>
                    <a:gd name="T17" fmla="*/ 713 h 713"/>
                    <a:gd name="T18" fmla="*/ 117 w 117"/>
                    <a:gd name="T19" fmla="*/ 71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713">
                      <a:moveTo>
                        <a:pt x="117" y="710"/>
                      </a:moveTo>
                      <a:lnTo>
                        <a:pt x="72" y="0"/>
                      </a:lnTo>
                      <a:lnTo>
                        <a:pt x="45" y="3"/>
                      </a:lnTo>
                      <a:lnTo>
                        <a:pt x="24" y="3"/>
                      </a:lnTo>
                      <a:lnTo>
                        <a:pt x="0" y="5"/>
                      </a:lnTo>
                      <a:lnTo>
                        <a:pt x="48" y="710"/>
                      </a:lnTo>
                      <a:lnTo>
                        <a:pt x="69" y="708"/>
                      </a:lnTo>
                      <a:lnTo>
                        <a:pt x="90" y="705"/>
                      </a:lnTo>
                      <a:lnTo>
                        <a:pt x="93" y="713"/>
                      </a:lnTo>
                      <a:lnTo>
                        <a:pt x="117" y="710"/>
                      </a:lnTo>
                      <a:close/>
                    </a:path>
                  </a:pathLst>
                </a:custGeom>
                <a:solidFill>
                  <a:srgbClr val="F49B1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1" name="Freeform 18"/>
                <p:cNvSpPr/>
                <p:nvPr/>
              </p:nvSpPr>
              <p:spPr bwMode="auto">
                <a:xfrm>
                  <a:off x="2319243" y="1572258"/>
                  <a:ext cx="185738" cy="1131888"/>
                </a:xfrm>
                <a:custGeom>
                  <a:avLst/>
                  <a:gdLst>
                    <a:gd name="T0" fmla="*/ 117 w 117"/>
                    <a:gd name="T1" fmla="*/ 710 h 713"/>
                    <a:gd name="T2" fmla="*/ 72 w 117"/>
                    <a:gd name="T3" fmla="*/ 0 h 713"/>
                    <a:gd name="T4" fmla="*/ 45 w 117"/>
                    <a:gd name="T5" fmla="*/ 3 h 713"/>
                    <a:gd name="T6" fmla="*/ 24 w 117"/>
                    <a:gd name="T7" fmla="*/ 3 h 713"/>
                    <a:gd name="T8" fmla="*/ 0 w 117"/>
                    <a:gd name="T9" fmla="*/ 5 h 713"/>
                    <a:gd name="T10" fmla="*/ 48 w 117"/>
                    <a:gd name="T11" fmla="*/ 710 h 713"/>
                    <a:gd name="T12" fmla="*/ 69 w 117"/>
                    <a:gd name="T13" fmla="*/ 708 h 713"/>
                    <a:gd name="T14" fmla="*/ 90 w 117"/>
                    <a:gd name="T15" fmla="*/ 705 h 713"/>
                    <a:gd name="T16" fmla="*/ 93 w 117"/>
                    <a:gd name="T17" fmla="*/ 713 h 713"/>
                    <a:gd name="T18" fmla="*/ 117 w 117"/>
                    <a:gd name="T19" fmla="*/ 71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713">
                      <a:moveTo>
                        <a:pt x="117" y="710"/>
                      </a:moveTo>
                      <a:lnTo>
                        <a:pt x="72" y="0"/>
                      </a:lnTo>
                      <a:lnTo>
                        <a:pt x="45" y="3"/>
                      </a:lnTo>
                      <a:lnTo>
                        <a:pt x="24" y="3"/>
                      </a:lnTo>
                      <a:lnTo>
                        <a:pt x="0" y="5"/>
                      </a:lnTo>
                      <a:lnTo>
                        <a:pt x="48" y="710"/>
                      </a:lnTo>
                      <a:lnTo>
                        <a:pt x="69" y="708"/>
                      </a:lnTo>
                      <a:lnTo>
                        <a:pt x="90" y="705"/>
                      </a:lnTo>
                      <a:lnTo>
                        <a:pt x="93" y="713"/>
                      </a:lnTo>
                      <a:lnTo>
                        <a:pt x="117" y="7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2" name="Freeform 19"/>
                <p:cNvSpPr/>
                <p:nvPr/>
              </p:nvSpPr>
              <p:spPr bwMode="auto">
                <a:xfrm>
                  <a:off x="2385918" y="2673983"/>
                  <a:ext cx="131763" cy="165100"/>
                </a:xfrm>
                <a:custGeom>
                  <a:avLst/>
                  <a:gdLst>
                    <a:gd name="T0" fmla="*/ 29 w 31"/>
                    <a:gd name="T1" fmla="*/ 1 h 39"/>
                    <a:gd name="T2" fmla="*/ 28 w 31"/>
                    <a:gd name="T3" fmla="*/ 0 h 39"/>
                    <a:gd name="T4" fmla="*/ 1 w 31"/>
                    <a:gd name="T5" fmla="*/ 1 h 39"/>
                    <a:gd name="T6" fmla="*/ 0 w 31"/>
                    <a:gd name="T7" fmla="*/ 2 h 39"/>
                    <a:gd name="T8" fmla="*/ 3 w 31"/>
                    <a:gd name="T9" fmla="*/ 38 h 39"/>
                    <a:gd name="T10" fmla="*/ 4 w 31"/>
                    <a:gd name="T11" fmla="*/ 39 h 39"/>
                    <a:gd name="T12" fmla="*/ 30 w 31"/>
                    <a:gd name="T13" fmla="*/ 38 h 39"/>
                    <a:gd name="T14" fmla="*/ 31 w 31"/>
                    <a:gd name="T15" fmla="*/ 37 h 39"/>
                    <a:gd name="T16" fmla="*/ 29 w 31"/>
                    <a:gd name="T17"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9">
                      <a:moveTo>
                        <a:pt x="29" y="1"/>
                      </a:moveTo>
                      <a:cubicBezTo>
                        <a:pt x="29" y="1"/>
                        <a:pt x="28" y="0"/>
                        <a:pt x="28" y="0"/>
                      </a:cubicBezTo>
                      <a:cubicBezTo>
                        <a:pt x="1" y="1"/>
                        <a:pt x="1" y="1"/>
                        <a:pt x="1" y="1"/>
                      </a:cubicBezTo>
                      <a:cubicBezTo>
                        <a:pt x="1" y="2"/>
                        <a:pt x="0" y="2"/>
                        <a:pt x="0" y="2"/>
                      </a:cubicBezTo>
                      <a:cubicBezTo>
                        <a:pt x="3" y="38"/>
                        <a:pt x="3" y="38"/>
                        <a:pt x="3" y="38"/>
                      </a:cubicBezTo>
                      <a:cubicBezTo>
                        <a:pt x="3" y="39"/>
                        <a:pt x="3" y="39"/>
                        <a:pt x="4" y="39"/>
                      </a:cubicBezTo>
                      <a:cubicBezTo>
                        <a:pt x="30" y="38"/>
                        <a:pt x="30" y="38"/>
                        <a:pt x="30" y="38"/>
                      </a:cubicBezTo>
                      <a:cubicBezTo>
                        <a:pt x="31" y="38"/>
                        <a:pt x="31" y="37"/>
                        <a:pt x="31" y="37"/>
                      </a:cubicBezTo>
                      <a:cubicBezTo>
                        <a:pt x="29" y="1"/>
                        <a:pt x="29" y="1"/>
                        <a:pt x="29" y="1"/>
                      </a:cubicBezTo>
                    </a:path>
                  </a:pathLst>
                </a:custGeom>
                <a:solidFill>
                  <a:srgbClr val="2F556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3" name="Freeform 20"/>
                <p:cNvSpPr>
                  <a:spLocks noEditPoints="1"/>
                </p:cNvSpPr>
                <p:nvPr/>
              </p:nvSpPr>
              <p:spPr bwMode="auto">
                <a:xfrm>
                  <a:off x="2365280" y="1338895"/>
                  <a:ext cx="93663" cy="657225"/>
                </a:xfrm>
                <a:custGeom>
                  <a:avLst/>
                  <a:gdLst>
                    <a:gd name="T0" fmla="*/ 17 w 22"/>
                    <a:gd name="T1" fmla="*/ 76 h 155"/>
                    <a:gd name="T2" fmla="*/ 22 w 22"/>
                    <a:gd name="T3" fmla="*/ 155 h 155"/>
                    <a:gd name="T4" fmla="*/ 22 w 22"/>
                    <a:gd name="T5" fmla="*/ 155 h 155"/>
                    <a:gd name="T6" fmla="*/ 17 w 22"/>
                    <a:gd name="T7" fmla="*/ 76 h 155"/>
                    <a:gd name="T8" fmla="*/ 4 w 22"/>
                    <a:gd name="T9" fmla="*/ 56 h 155"/>
                    <a:gd name="T10" fmla="*/ 3 w 22"/>
                    <a:gd name="T11" fmla="*/ 56 h 155"/>
                    <a:gd name="T12" fmla="*/ 3 w 22"/>
                    <a:gd name="T13" fmla="*/ 56 h 155"/>
                    <a:gd name="T14" fmla="*/ 3 w 22"/>
                    <a:gd name="T15" fmla="*/ 56 h 155"/>
                    <a:gd name="T16" fmla="*/ 4 w 22"/>
                    <a:gd name="T17" fmla="*/ 56 h 155"/>
                    <a:gd name="T18" fmla="*/ 16 w 22"/>
                    <a:gd name="T19" fmla="*/ 55 h 155"/>
                    <a:gd name="T20" fmla="*/ 13 w 22"/>
                    <a:gd name="T21" fmla="*/ 55 h 155"/>
                    <a:gd name="T22" fmla="*/ 16 w 22"/>
                    <a:gd name="T23" fmla="*/ 55 h 155"/>
                    <a:gd name="T24" fmla="*/ 16 w 22"/>
                    <a:gd name="T25" fmla="*/ 56 h 155"/>
                    <a:gd name="T26" fmla="*/ 16 w 22"/>
                    <a:gd name="T27" fmla="*/ 55 h 155"/>
                    <a:gd name="T28" fmla="*/ 6 w 22"/>
                    <a:gd name="T29" fmla="*/ 12 h 155"/>
                    <a:gd name="T30" fmla="*/ 0 w 22"/>
                    <a:gd name="T31" fmla="*/ 12 h 155"/>
                    <a:gd name="T32" fmla="*/ 0 w 22"/>
                    <a:gd name="T33" fmla="*/ 12 h 155"/>
                    <a:gd name="T34" fmla="*/ 6 w 22"/>
                    <a:gd name="T35" fmla="*/ 12 h 155"/>
                    <a:gd name="T36" fmla="*/ 6 w 22"/>
                    <a:gd name="T37" fmla="*/ 12 h 155"/>
                    <a:gd name="T38" fmla="*/ 4 w 22"/>
                    <a:gd name="T39" fmla="*/ 0 h 155"/>
                    <a:gd name="T40" fmla="*/ 6 w 22"/>
                    <a:gd name="T41" fmla="*/ 12 h 155"/>
                    <a:gd name="T42" fmla="*/ 6 w 22"/>
                    <a:gd name="T43" fmla="*/ 11 h 155"/>
                    <a:gd name="T44" fmla="*/ 4 w 22"/>
                    <a:gd name="T4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5">
                      <a:moveTo>
                        <a:pt x="17" y="76"/>
                      </a:moveTo>
                      <a:cubicBezTo>
                        <a:pt x="22" y="155"/>
                        <a:pt x="22" y="155"/>
                        <a:pt x="22" y="155"/>
                      </a:cubicBezTo>
                      <a:cubicBezTo>
                        <a:pt x="22" y="155"/>
                        <a:pt x="22" y="155"/>
                        <a:pt x="22" y="155"/>
                      </a:cubicBezTo>
                      <a:cubicBezTo>
                        <a:pt x="17" y="76"/>
                        <a:pt x="17" y="76"/>
                        <a:pt x="17" y="76"/>
                      </a:cubicBezTo>
                      <a:moveTo>
                        <a:pt x="4" y="56"/>
                      </a:moveTo>
                      <a:cubicBezTo>
                        <a:pt x="3" y="56"/>
                        <a:pt x="3" y="56"/>
                        <a:pt x="3" y="56"/>
                      </a:cubicBezTo>
                      <a:cubicBezTo>
                        <a:pt x="3" y="56"/>
                        <a:pt x="3" y="56"/>
                        <a:pt x="3" y="56"/>
                      </a:cubicBezTo>
                      <a:cubicBezTo>
                        <a:pt x="3" y="56"/>
                        <a:pt x="3" y="56"/>
                        <a:pt x="3" y="56"/>
                      </a:cubicBezTo>
                      <a:cubicBezTo>
                        <a:pt x="4" y="56"/>
                        <a:pt x="4" y="56"/>
                        <a:pt x="4" y="56"/>
                      </a:cubicBezTo>
                      <a:moveTo>
                        <a:pt x="16" y="55"/>
                      </a:moveTo>
                      <a:cubicBezTo>
                        <a:pt x="13" y="55"/>
                        <a:pt x="13" y="55"/>
                        <a:pt x="13" y="55"/>
                      </a:cubicBezTo>
                      <a:cubicBezTo>
                        <a:pt x="16" y="55"/>
                        <a:pt x="16" y="55"/>
                        <a:pt x="16" y="55"/>
                      </a:cubicBezTo>
                      <a:cubicBezTo>
                        <a:pt x="16" y="56"/>
                        <a:pt x="16" y="56"/>
                        <a:pt x="16" y="56"/>
                      </a:cubicBezTo>
                      <a:cubicBezTo>
                        <a:pt x="16" y="55"/>
                        <a:pt x="16" y="55"/>
                        <a:pt x="16" y="55"/>
                      </a:cubicBezTo>
                      <a:moveTo>
                        <a:pt x="6" y="12"/>
                      </a:moveTo>
                      <a:cubicBezTo>
                        <a:pt x="0" y="12"/>
                        <a:pt x="0" y="12"/>
                        <a:pt x="0" y="12"/>
                      </a:cubicBezTo>
                      <a:cubicBezTo>
                        <a:pt x="0" y="12"/>
                        <a:pt x="0" y="12"/>
                        <a:pt x="0" y="12"/>
                      </a:cubicBezTo>
                      <a:cubicBezTo>
                        <a:pt x="6" y="12"/>
                        <a:pt x="6" y="12"/>
                        <a:pt x="6" y="12"/>
                      </a:cubicBezTo>
                      <a:cubicBezTo>
                        <a:pt x="6" y="12"/>
                        <a:pt x="6" y="12"/>
                        <a:pt x="6" y="12"/>
                      </a:cubicBezTo>
                      <a:moveTo>
                        <a:pt x="4" y="0"/>
                      </a:moveTo>
                      <a:cubicBezTo>
                        <a:pt x="6" y="12"/>
                        <a:pt x="6" y="12"/>
                        <a:pt x="6" y="12"/>
                      </a:cubicBezTo>
                      <a:cubicBezTo>
                        <a:pt x="6" y="11"/>
                        <a:pt x="6" y="11"/>
                        <a:pt x="6" y="11"/>
                      </a:cubicBezTo>
                      <a:cubicBezTo>
                        <a:pt x="4" y="0"/>
                        <a:pt x="4" y="0"/>
                        <a:pt x="4" y="0"/>
                      </a:cubicBezTo>
                    </a:path>
                  </a:pathLst>
                </a:custGeom>
                <a:solidFill>
                  <a:srgbClr val="BF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4" name="Freeform 21"/>
                <p:cNvSpPr/>
                <p:nvPr/>
              </p:nvSpPr>
              <p:spPr bwMode="auto">
                <a:xfrm>
                  <a:off x="2365280" y="1389695"/>
                  <a:ext cx="68263" cy="187325"/>
                </a:xfrm>
                <a:custGeom>
                  <a:avLst/>
                  <a:gdLst>
                    <a:gd name="T0" fmla="*/ 6 w 16"/>
                    <a:gd name="T1" fmla="*/ 0 h 44"/>
                    <a:gd name="T2" fmla="*/ 0 w 16"/>
                    <a:gd name="T3" fmla="*/ 0 h 44"/>
                    <a:gd name="T4" fmla="*/ 2 w 16"/>
                    <a:gd name="T5" fmla="*/ 43 h 44"/>
                    <a:gd name="T6" fmla="*/ 3 w 16"/>
                    <a:gd name="T7" fmla="*/ 44 h 44"/>
                    <a:gd name="T8" fmla="*/ 4 w 16"/>
                    <a:gd name="T9" fmla="*/ 44 h 44"/>
                    <a:gd name="T10" fmla="*/ 6 w 16"/>
                    <a:gd name="T11" fmla="*/ 44 h 44"/>
                    <a:gd name="T12" fmla="*/ 13 w 16"/>
                    <a:gd name="T13" fmla="*/ 43 h 44"/>
                    <a:gd name="T14" fmla="*/ 16 w 16"/>
                    <a:gd name="T15" fmla="*/ 43 h 44"/>
                    <a:gd name="T16" fmla="*/ 16 w 16"/>
                    <a:gd name="T17" fmla="*/ 43 h 44"/>
                    <a:gd name="T18" fmla="*/ 15 w 16"/>
                    <a:gd name="T19" fmla="*/ 42 h 44"/>
                    <a:gd name="T20" fmla="*/ 6 w 16"/>
                    <a:gd name="T21" fmla="*/ 1 h 44"/>
                    <a:gd name="T22" fmla="*/ 6 w 16"/>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44">
                      <a:moveTo>
                        <a:pt x="6" y="0"/>
                      </a:moveTo>
                      <a:cubicBezTo>
                        <a:pt x="0" y="0"/>
                        <a:pt x="0" y="0"/>
                        <a:pt x="0" y="0"/>
                      </a:cubicBezTo>
                      <a:cubicBezTo>
                        <a:pt x="2" y="43"/>
                        <a:pt x="2" y="43"/>
                        <a:pt x="2" y="43"/>
                      </a:cubicBezTo>
                      <a:cubicBezTo>
                        <a:pt x="2" y="43"/>
                        <a:pt x="3" y="44"/>
                        <a:pt x="3" y="44"/>
                      </a:cubicBezTo>
                      <a:cubicBezTo>
                        <a:pt x="4" y="44"/>
                        <a:pt x="4" y="44"/>
                        <a:pt x="4" y="44"/>
                      </a:cubicBezTo>
                      <a:cubicBezTo>
                        <a:pt x="6" y="44"/>
                        <a:pt x="6" y="44"/>
                        <a:pt x="6" y="44"/>
                      </a:cubicBezTo>
                      <a:cubicBezTo>
                        <a:pt x="13" y="43"/>
                        <a:pt x="13" y="43"/>
                        <a:pt x="13" y="43"/>
                      </a:cubicBezTo>
                      <a:cubicBezTo>
                        <a:pt x="16" y="43"/>
                        <a:pt x="16" y="43"/>
                        <a:pt x="16" y="43"/>
                      </a:cubicBezTo>
                      <a:cubicBezTo>
                        <a:pt x="16" y="43"/>
                        <a:pt x="16" y="43"/>
                        <a:pt x="16" y="43"/>
                      </a:cubicBezTo>
                      <a:cubicBezTo>
                        <a:pt x="16" y="43"/>
                        <a:pt x="15" y="42"/>
                        <a:pt x="15" y="42"/>
                      </a:cubicBezTo>
                      <a:cubicBezTo>
                        <a:pt x="6" y="1"/>
                        <a:pt x="6" y="1"/>
                        <a:pt x="6" y="1"/>
                      </a:cubicBezTo>
                      <a:cubicBezTo>
                        <a:pt x="6" y="0"/>
                        <a:pt x="6" y="0"/>
                        <a:pt x="6" y="0"/>
                      </a:cubicBezTo>
                    </a:path>
                  </a:pathLst>
                </a:custGeom>
                <a:solidFill>
                  <a:srgbClr val="BF756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5" name="Freeform 22"/>
                <p:cNvSpPr/>
                <p:nvPr/>
              </p:nvSpPr>
              <p:spPr bwMode="auto">
                <a:xfrm>
                  <a:off x="2357343" y="1257933"/>
                  <a:ext cx="33338" cy="131763"/>
                </a:xfrm>
                <a:custGeom>
                  <a:avLst/>
                  <a:gdLst>
                    <a:gd name="T0" fmla="*/ 0 w 8"/>
                    <a:gd name="T1" fmla="*/ 0 h 31"/>
                    <a:gd name="T2" fmla="*/ 0 w 8"/>
                    <a:gd name="T3" fmla="*/ 1 h 31"/>
                    <a:gd name="T4" fmla="*/ 2 w 8"/>
                    <a:gd name="T5" fmla="*/ 31 h 31"/>
                    <a:gd name="T6" fmla="*/ 8 w 8"/>
                    <a:gd name="T7" fmla="*/ 31 h 31"/>
                    <a:gd name="T8" fmla="*/ 8 w 8"/>
                    <a:gd name="T9" fmla="*/ 31 h 31"/>
                    <a:gd name="T10" fmla="*/ 6 w 8"/>
                    <a:gd name="T11" fmla="*/ 19 h 31"/>
                    <a:gd name="T12" fmla="*/ 3 w 8"/>
                    <a:gd name="T13" fmla="*/ 6 h 31"/>
                    <a:gd name="T14" fmla="*/ 2 w 8"/>
                    <a:gd name="T15" fmla="*/ 5 h 31"/>
                    <a:gd name="T16" fmla="*/ 0 w 8"/>
                    <a:gd name="T17" fmla="*/ 1 h 31"/>
                    <a:gd name="T18" fmla="*/ 0 w 8"/>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1">
                      <a:moveTo>
                        <a:pt x="0" y="0"/>
                      </a:moveTo>
                      <a:cubicBezTo>
                        <a:pt x="0" y="0"/>
                        <a:pt x="0" y="0"/>
                        <a:pt x="0" y="1"/>
                      </a:cubicBezTo>
                      <a:cubicBezTo>
                        <a:pt x="2" y="31"/>
                        <a:pt x="2" y="31"/>
                        <a:pt x="2" y="31"/>
                      </a:cubicBezTo>
                      <a:cubicBezTo>
                        <a:pt x="8" y="31"/>
                        <a:pt x="8" y="31"/>
                        <a:pt x="8" y="31"/>
                      </a:cubicBezTo>
                      <a:cubicBezTo>
                        <a:pt x="8" y="31"/>
                        <a:pt x="8" y="31"/>
                        <a:pt x="8" y="31"/>
                      </a:cubicBezTo>
                      <a:cubicBezTo>
                        <a:pt x="6" y="19"/>
                        <a:pt x="6" y="19"/>
                        <a:pt x="6" y="19"/>
                      </a:cubicBezTo>
                      <a:cubicBezTo>
                        <a:pt x="3" y="6"/>
                        <a:pt x="3" y="6"/>
                        <a:pt x="3" y="6"/>
                      </a:cubicBezTo>
                      <a:cubicBezTo>
                        <a:pt x="3" y="6"/>
                        <a:pt x="2" y="5"/>
                        <a:pt x="2" y="5"/>
                      </a:cubicBezTo>
                      <a:cubicBezTo>
                        <a:pt x="0" y="1"/>
                        <a:pt x="0" y="1"/>
                        <a:pt x="0" y="1"/>
                      </a:cubicBezTo>
                      <a:cubicBezTo>
                        <a:pt x="0" y="0"/>
                        <a:pt x="0" y="0"/>
                        <a:pt x="0" y="0"/>
                      </a:cubicBezTo>
                    </a:path>
                  </a:pathLst>
                </a:custGeom>
                <a:solidFill>
                  <a:srgbClr val="3C3C3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6" name="Freeform 23"/>
                <p:cNvSpPr/>
                <p:nvPr/>
              </p:nvSpPr>
              <p:spPr bwMode="auto">
                <a:xfrm>
                  <a:off x="2373218" y="1572258"/>
                  <a:ext cx="85725" cy="423863"/>
                </a:xfrm>
                <a:custGeom>
                  <a:avLst/>
                  <a:gdLst>
                    <a:gd name="T0" fmla="*/ 14 w 20"/>
                    <a:gd name="T1" fmla="*/ 0 h 100"/>
                    <a:gd name="T2" fmla="*/ 11 w 20"/>
                    <a:gd name="T3" fmla="*/ 0 h 100"/>
                    <a:gd name="T4" fmla="*/ 4 w 20"/>
                    <a:gd name="T5" fmla="*/ 1 h 100"/>
                    <a:gd name="T6" fmla="*/ 2 w 20"/>
                    <a:gd name="T7" fmla="*/ 1 h 100"/>
                    <a:gd name="T8" fmla="*/ 1 w 20"/>
                    <a:gd name="T9" fmla="*/ 1 h 100"/>
                    <a:gd name="T10" fmla="*/ 1 w 20"/>
                    <a:gd name="T11" fmla="*/ 1 h 100"/>
                    <a:gd name="T12" fmla="*/ 0 w 20"/>
                    <a:gd name="T13" fmla="*/ 2 h 100"/>
                    <a:gd name="T14" fmla="*/ 7 w 20"/>
                    <a:gd name="T15" fmla="*/ 100 h 100"/>
                    <a:gd name="T16" fmla="*/ 20 w 20"/>
                    <a:gd name="T17" fmla="*/ 100 h 100"/>
                    <a:gd name="T18" fmla="*/ 15 w 20"/>
                    <a:gd name="T19" fmla="*/ 21 h 100"/>
                    <a:gd name="T20" fmla="*/ 14 w 20"/>
                    <a:gd name="T21" fmla="*/ 1 h 100"/>
                    <a:gd name="T22" fmla="*/ 14 w 20"/>
                    <a:gd name="T23" fmla="*/ 1 h 100"/>
                    <a:gd name="T24" fmla="*/ 14 w 20"/>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0">
                      <a:moveTo>
                        <a:pt x="14" y="0"/>
                      </a:moveTo>
                      <a:cubicBezTo>
                        <a:pt x="11" y="0"/>
                        <a:pt x="11" y="0"/>
                        <a:pt x="11" y="0"/>
                      </a:cubicBezTo>
                      <a:cubicBezTo>
                        <a:pt x="4" y="1"/>
                        <a:pt x="4" y="1"/>
                        <a:pt x="4" y="1"/>
                      </a:cubicBezTo>
                      <a:cubicBezTo>
                        <a:pt x="2" y="1"/>
                        <a:pt x="2" y="1"/>
                        <a:pt x="2" y="1"/>
                      </a:cubicBezTo>
                      <a:cubicBezTo>
                        <a:pt x="1" y="1"/>
                        <a:pt x="1" y="1"/>
                        <a:pt x="1" y="1"/>
                      </a:cubicBezTo>
                      <a:cubicBezTo>
                        <a:pt x="1" y="1"/>
                        <a:pt x="1" y="1"/>
                        <a:pt x="1" y="1"/>
                      </a:cubicBezTo>
                      <a:cubicBezTo>
                        <a:pt x="1" y="1"/>
                        <a:pt x="0" y="1"/>
                        <a:pt x="0" y="2"/>
                      </a:cubicBezTo>
                      <a:cubicBezTo>
                        <a:pt x="7" y="100"/>
                        <a:pt x="7" y="100"/>
                        <a:pt x="7" y="100"/>
                      </a:cubicBezTo>
                      <a:cubicBezTo>
                        <a:pt x="20" y="100"/>
                        <a:pt x="20" y="100"/>
                        <a:pt x="20" y="100"/>
                      </a:cubicBezTo>
                      <a:cubicBezTo>
                        <a:pt x="15" y="21"/>
                        <a:pt x="15" y="21"/>
                        <a:pt x="15" y="21"/>
                      </a:cubicBezTo>
                      <a:cubicBezTo>
                        <a:pt x="14" y="1"/>
                        <a:pt x="14" y="1"/>
                        <a:pt x="14" y="1"/>
                      </a:cubicBezTo>
                      <a:cubicBezTo>
                        <a:pt x="14" y="1"/>
                        <a:pt x="14" y="1"/>
                        <a:pt x="14" y="1"/>
                      </a:cubicBezTo>
                      <a:cubicBezTo>
                        <a:pt x="14" y="0"/>
                        <a:pt x="14" y="0"/>
                        <a:pt x="14" y="0"/>
                      </a:cubicBezTo>
                    </a:path>
                  </a:pathLst>
                </a:custGeom>
                <a:solidFill>
                  <a:srgbClr val="B7741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7" name="Freeform 24"/>
                <p:cNvSpPr/>
                <p:nvPr/>
              </p:nvSpPr>
              <p:spPr bwMode="auto">
                <a:xfrm>
                  <a:off x="2535143" y="1529395"/>
                  <a:ext cx="215900" cy="923925"/>
                </a:xfrm>
                <a:custGeom>
                  <a:avLst/>
                  <a:gdLst>
                    <a:gd name="T0" fmla="*/ 35 w 51"/>
                    <a:gd name="T1" fmla="*/ 174 h 218"/>
                    <a:gd name="T2" fmla="*/ 50 w 51"/>
                    <a:gd name="T3" fmla="*/ 11 h 218"/>
                    <a:gd name="T4" fmla="*/ 22 w 51"/>
                    <a:gd name="T5" fmla="*/ 8 h 218"/>
                    <a:gd name="T6" fmla="*/ 0 w 51"/>
                    <a:gd name="T7" fmla="*/ 170 h 218"/>
                    <a:gd name="T8" fmla="*/ 35 w 51"/>
                    <a:gd name="T9" fmla="*/ 174 h 218"/>
                  </a:gdLst>
                  <a:ahLst/>
                  <a:cxnLst>
                    <a:cxn ang="0">
                      <a:pos x="T0" y="T1"/>
                    </a:cxn>
                    <a:cxn ang="0">
                      <a:pos x="T2" y="T3"/>
                    </a:cxn>
                    <a:cxn ang="0">
                      <a:pos x="T4" y="T5"/>
                    </a:cxn>
                    <a:cxn ang="0">
                      <a:pos x="T6" y="T7"/>
                    </a:cxn>
                    <a:cxn ang="0">
                      <a:pos x="T8" y="T9"/>
                    </a:cxn>
                  </a:cxnLst>
                  <a:rect l="0" t="0" r="r" b="b"/>
                  <a:pathLst>
                    <a:path w="51" h="218">
                      <a:moveTo>
                        <a:pt x="35" y="174"/>
                      </a:moveTo>
                      <a:cubicBezTo>
                        <a:pt x="48" y="104"/>
                        <a:pt x="47" y="90"/>
                        <a:pt x="50" y="11"/>
                      </a:cubicBezTo>
                      <a:cubicBezTo>
                        <a:pt x="51" y="3"/>
                        <a:pt x="24" y="0"/>
                        <a:pt x="22" y="8"/>
                      </a:cubicBezTo>
                      <a:cubicBezTo>
                        <a:pt x="8" y="85"/>
                        <a:pt x="4" y="99"/>
                        <a:pt x="0" y="170"/>
                      </a:cubicBezTo>
                      <a:cubicBezTo>
                        <a:pt x="6" y="217"/>
                        <a:pt x="18" y="218"/>
                        <a:pt x="35" y="174"/>
                      </a:cubicBezTo>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8" name="Freeform 25"/>
                <p:cNvSpPr/>
                <p:nvPr/>
              </p:nvSpPr>
              <p:spPr bwMode="auto">
                <a:xfrm>
                  <a:off x="2497043" y="1983420"/>
                  <a:ext cx="236538" cy="520700"/>
                </a:xfrm>
                <a:custGeom>
                  <a:avLst/>
                  <a:gdLst>
                    <a:gd name="T0" fmla="*/ 42 w 56"/>
                    <a:gd name="T1" fmla="*/ 114 h 123"/>
                    <a:gd name="T2" fmla="*/ 56 w 56"/>
                    <a:gd name="T3" fmla="*/ 10 h 123"/>
                    <a:gd name="T4" fmla="*/ 52 w 56"/>
                    <a:gd name="T5" fmla="*/ 7 h 123"/>
                    <a:gd name="T6" fmla="*/ 32 w 56"/>
                    <a:gd name="T7" fmla="*/ 14 h 123"/>
                    <a:gd name="T8" fmla="*/ 15 w 56"/>
                    <a:gd name="T9" fmla="*/ 3 h 123"/>
                    <a:gd name="T10" fmla="*/ 11 w 56"/>
                    <a:gd name="T11" fmla="*/ 5 h 123"/>
                    <a:gd name="T12" fmla="*/ 0 w 56"/>
                    <a:gd name="T13" fmla="*/ 110 h 123"/>
                    <a:gd name="T14" fmla="*/ 5 w 56"/>
                    <a:gd name="T15" fmla="*/ 118 h 123"/>
                    <a:gd name="T16" fmla="*/ 35 w 56"/>
                    <a:gd name="T17" fmla="*/ 123 h 123"/>
                    <a:gd name="T18" fmla="*/ 42 w 56"/>
                    <a:gd name="T19" fmla="*/ 11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23">
                      <a:moveTo>
                        <a:pt x="42" y="114"/>
                      </a:moveTo>
                      <a:cubicBezTo>
                        <a:pt x="56" y="10"/>
                        <a:pt x="56" y="10"/>
                        <a:pt x="56" y="10"/>
                      </a:cubicBezTo>
                      <a:cubicBezTo>
                        <a:pt x="56" y="6"/>
                        <a:pt x="54" y="5"/>
                        <a:pt x="52" y="7"/>
                      </a:cubicBezTo>
                      <a:cubicBezTo>
                        <a:pt x="52" y="7"/>
                        <a:pt x="42" y="15"/>
                        <a:pt x="32" y="14"/>
                      </a:cubicBezTo>
                      <a:cubicBezTo>
                        <a:pt x="23" y="13"/>
                        <a:pt x="15" y="3"/>
                        <a:pt x="15" y="3"/>
                      </a:cubicBezTo>
                      <a:cubicBezTo>
                        <a:pt x="13" y="0"/>
                        <a:pt x="11" y="1"/>
                        <a:pt x="11" y="5"/>
                      </a:cubicBezTo>
                      <a:cubicBezTo>
                        <a:pt x="0" y="110"/>
                        <a:pt x="0" y="110"/>
                        <a:pt x="0" y="110"/>
                      </a:cubicBezTo>
                      <a:cubicBezTo>
                        <a:pt x="0" y="113"/>
                        <a:pt x="2" y="117"/>
                        <a:pt x="5" y="118"/>
                      </a:cubicBezTo>
                      <a:cubicBezTo>
                        <a:pt x="35" y="123"/>
                        <a:pt x="35" y="123"/>
                        <a:pt x="35" y="123"/>
                      </a:cubicBezTo>
                      <a:cubicBezTo>
                        <a:pt x="38" y="122"/>
                        <a:pt x="41" y="118"/>
                        <a:pt x="42" y="114"/>
                      </a:cubicBezTo>
                    </a:path>
                  </a:pathLst>
                </a:custGeom>
                <a:solidFill>
                  <a:srgbClr val="41414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9" name="Freeform 26"/>
                <p:cNvSpPr/>
                <p:nvPr/>
              </p:nvSpPr>
              <p:spPr bwMode="auto">
                <a:xfrm>
                  <a:off x="2543080" y="1983420"/>
                  <a:ext cx="190500" cy="80963"/>
                </a:xfrm>
                <a:custGeom>
                  <a:avLst/>
                  <a:gdLst>
                    <a:gd name="T0" fmla="*/ 43 w 45"/>
                    <a:gd name="T1" fmla="*/ 10 h 19"/>
                    <a:gd name="T2" fmla="*/ 45 w 45"/>
                    <a:gd name="T3" fmla="*/ 9 h 19"/>
                    <a:gd name="T4" fmla="*/ 41 w 45"/>
                    <a:gd name="T5" fmla="*/ 7 h 19"/>
                    <a:gd name="T6" fmla="*/ 21 w 45"/>
                    <a:gd name="T7" fmla="*/ 14 h 19"/>
                    <a:gd name="T8" fmla="*/ 4 w 45"/>
                    <a:gd name="T9" fmla="*/ 3 h 19"/>
                    <a:gd name="T10" fmla="*/ 0 w 45"/>
                    <a:gd name="T11" fmla="*/ 4 h 19"/>
                    <a:gd name="T12" fmla="*/ 2 w 45"/>
                    <a:gd name="T13" fmla="*/ 6 h 19"/>
                    <a:gd name="T14" fmla="*/ 21 w 45"/>
                    <a:gd name="T15" fmla="*/ 18 h 19"/>
                    <a:gd name="T16" fmla="*/ 43 w 45"/>
                    <a:gd name="T17"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9">
                      <a:moveTo>
                        <a:pt x="43" y="10"/>
                      </a:moveTo>
                      <a:cubicBezTo>
                        <a:pt x="43" y="10"/>
                        <a:pt x="44" y="9"/>
                        <a:pt x="45" y="9"/>
                      </a:cubicBezTo>
                      <a:cubicBezTo>
                        <a:pt x="45" y="6"/>
                        <a:pt x="43" y="5"/>
                        <a:pt x="41" y="7"/>
                      </a:cubicBezTo>
                      <a:cubicBezTo>
                        <a:pt x="41" y="7"/>
                        <a:pt x="31" y="15"/>
                        <a:pt x="21" y="14"/>
                      </a:cubicBezTo>
                      <a:cubicBezTo>
                        <a:pt x="12" y="13"/>
                        <a:pt x="4" y="3"/>
                        <a:pt x="4" y="3"/>
                      </a:cubicBezTo>
                      <a:cubicBezTo>
                        <a:pt x="2" y="0"/>
                        <a:pt x="0" y="1"/>
                        <a:pt x="0" y="4"/>
                      </a:cubicBezTo>
                      <a:cubicBezTo>
                        <a:pt x="0" y="4"/>
                        <a:pt x="1" y="5"/>
                        <a:pt x="2" y="6"/>
                      </a:cubicBezTo>
                      <a:cubicBezTo>
                        <a:pt x="2" y="6"/>
                        <a:pt x="11" y="17"/>
                        <a:pt x="21" y="18"/>
                      </a:cubicBezTo>
                      <a:cubicBezTo>
                        <a:pt x="31" y="19"/>
                        <a:pt x="43" y="10"/>
                        <a:pt x="43" y="10"/>
                      </a:cubicBezTo>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0" name="Freeform 27"/>
                <p:cNvSpPr/>
                <p:nvPr/>
              </p:nvSpPr>
              <p:spPr bwMode="auto">
                <a:xfrm>
                  <a:off x="2509743" y="2483483"/>
                  <a:ext cx="147638" cy="169863"/>
                </a:xfrm>
                <a:custGeom>
                  <a:avLst/>
                  <a:gdLst>
                    <a:gd name="T0" fmla="*/ 35 w 35"/>
                    <a:gd name="T1" fmla="*/ 4 h 40"/>
                    <a:gd name="T2" fmla="*/ 16 w 35"/>
                    <a:gd name="T3" fmla="*/ 9 h 40"/>
                    <a:gd name="T4" fmla="*/ 0 w 35"/>
                    <a:gd name="T5" fmla="*/ 0 h 40"/>
                    <a:gd name="T6" fmla="*/ 35 w 35"/>
                    <a:gd name="T7" fmla="*/ 4 h 40"/>
                  </a:gdLst>
                  <a:ahLst/>
                  <a:cxnLst>
                    <a:cxn ang="0">
                      <a:pos x="T0" y="T1"/>
                    </a:cxn>
                    <a:cxn ang="0">
                      <a:pos x="T2" y="T3"/>
                    </a:cxn>
                    <a:cxn ang="0">
                      <a:pos x="T4" y="T5"/>
                    </a:cxn>
                    <a:cxn ang="0">
                      <a:pos x="T6" y="T7"/>
                    </a:cxn>
                  </a:cxnLst>
                  <a:rect l="0" t="0" r="r" b="b"/>
                  <a:pathLst>
                    <a:path w="35" h="40">
                      <a:moveTo>
                        <a:pt x="35" y="4"/>
                      </a:moveTo>
                      <a:cubicBezTo>
                        <a:pt x="29" y="8"/>
                        <a:pt x="23" y="10"/>
                        <a:pt x="16" y="9"/>
                      </a:cubicBezTo>
                      <a:cubicBezTo>
                        <a:pt x="10" y="8"/>
                        <a:pt x="4" y="5"/>
                        <a:pt x="0" y="0"/>
                      </a:cubicBezTo>
                      <a:cubicBezTo>
                        <a:pt x="3" y="39"/>
                        <a:pt x="23" y="40"/>
                        <a:pt x="35" y="4"/>
                      </a:cubicBezTo>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1" name="Freeform 28"/>
                <p:cNvSpPr/>
                <p:nvPr/>
              </p:nvSpPr>
              <p:spPr bwMode="auto">
                <a:xfrm>
                  <a:off x="2492280" y="2437445"/>
                  <a:ext cx="185738" cy="92075"/>
                </a:xfrm>
                <a:custGeom>
                  <a:avLst/>
                  <a:gdLst>
                    <a:gd name="T0" fmla="*/ 39 w 44"/>
                    <a:gd name="T1" fmla="*/ 16 h 22"/>
                    <a:gd name="T2" fmla="*/ 44 w 44"/>
                    <a:gd name="T3" fmla="*/ 10 h 22"/>
                    <a:gd name="T4" fmla="*/ 40 w 44"/>
                    <a:gd name="T5" fmla="*/ 7 h 22"/>
                    <a:gd name="T6" fmla="*/ 21 w 44"/>
                    <a:gd name="T7" fmla="*/ 13 h 22"/>
                    <a:gd name="T8" fmla="*/ 4 w 44"/>
                    <a:gd name="T9" fmla="*/ 3 h 22"/>
                    <a:gd name="T10" fmla="*/ 0 w 44"/>
                    <a:gd name="T11" fmla="*/ 2 h 22"/>
                    <a:gd name="T12" fmla="*/ 3 w 44"/>
                    <a:gd name="T13" fmla="*/ 12 h 22"/>
                    <a:gd name="T14" fmla="*/ 20 w 44"/>
                    <a:gd name="T15" fmla="*/ 21 h 22"/>
                    <a:gd name="T16" fmla="*/ 39 w 44"/>
                    <a:gd name="T1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2">
                      <a:moveTo>
                        <a:pt x="39" y="16"/>
                      </a:moveTo>
                      <a:cubicBezTo>
                        <a:pt x="42" y="14"/>
                        <a:pt x="44" y="11"/>
                        <a:pt x="44" y="10"/>
                      </a:cubicBezTo>
                      <a:cubicBezTo>
                        <a:pt x="44" y="8"/>
                        <a:pt x="43" y="5"/>
                        <a:pt x="40" y="7"/>
                      </a:cubicBezTo>
                      <a:cubicBezTo>
                        <a:pt x="40" y="7"/>
                        <a:pt x="30" y="14"/>
                        <a:pt x="21" y="13"/>
                      </a:cubicBezTo>
                      <a:cubicBezTo>
                        <a:pt x="12" y="12"/>
                        <a:pt x="4" y="3"/>
                        <a:pt x="4" y="3"/>
                      </a:cubicBezTo>
                      <a:cubicBezTo>
                        <a:pt x="2" y="1"/>
                        <a:pt x="0" y="0"/>
                        <a:pt x="0" y="2"/>
                      </a:cubicBezTo>
                      <a:cubicBezTo>
                        <a:pt x="0" y="4"/>
                        <a:pt x="1" y="10"/>
                        <a:pt x="3" y="12"/>
                      </a:cubicBezTo>
                      <a:cubicBezTo>
                        <a:pt x="3" y="12"/>
                        <a:pt x="12" y="20"/>
                        <a:pt x="20" y="21"/>
                      </a:cubicBezTo>
                      <a:cubicBezTo>
                        <a:pt x="29" y="22"/>
                        <a:pt x="39" y="16"/>
                        <a:pt x="39" y="16"/>
                      </a:cubicBezTo>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2" name="Freeform 30"/>
                <p:cNvSpPr/>
                <p:nvPr/>
              </p:nvSpPr>
              <p:spPr bwMode="auto">
                <a:xfrm>
                  <a:off x="2624043" y="1508758"/>
                  <a:ext cx="122238" cy="114300"/>
                </a:xfrm>
                <a:custGeom>
                  <a:avLst/>
                  <a:gdLst>
                    <a:gd name="T0" fmla="*/ 1 w 29"/>
                    <a:gd name="T1" fmla="*/ 17 h 27"/>
                    <a:gd name="T2" fmla="*/ 13 w 29"/>
                    <a:gd name="T3" fmla="*/ 1 h 27"/>
                    <a:gd name="T4" fmla="*/ 29 w 29"/>
                    <a:gd name="T5" fmla="*/ 15 h 27"/>
                    <a:gd name="T6" fmla="*/ 29 w 29"/>
                    <a:gd name="T7" fmla="*/ 20 h 27"/>
                    <a:gd name="T8" fmla="*/ 14 w 29"/>
                    <a:gd name="T9" fmla="*/ 26 h 27"/>
                    <a:gd name="T10" fmla="*/ 1 w 29"/>
                    <a:gd name="T11" fmla="*/ 17 h 27"/>
                  </a:gdLst>
                  <a:ahLst/>
                  <a:cxnLst>
                    <a:cxn ang="0">
                      <a:pos x="T0" y="T1"/>
                    </a:cxn>
                    <a:cxn ang="0">
                      <a:pos x="T2" y="T3"/>
                    </a:cxn>
                    <a:cxn ang="0">
                      <a:pos x="T4" y="T5"/>
                    </a:cxn>
                    <a:cxn ang="0">
                      <a:pos x="T6" y="T7"/>
                    </a:cxn>
                    <a:cxn ang="0">
                      <a:pos x="T8" y="T9"/>
                    </a:cxn>
                    <a:cxn ang="0">
                      <a:pos x="T10" y="T11"/>
                    </a:cxn>
                  </a:cxnLst>
                  <a:rect l="0" t="0" r="r" b="b"/>
                  <a:pathLst>
                    <a:path w="29" h="27">
                      <a:moveTo>
                        <a:pt x="1" y="17"/>
                      </a:moveTo>
                      <a:cubicBezTo>
                        <a:pt x="1" y="12"/>
                        <a:pt x="5" y="0"/>
                        <a:pt x="13" y="1"/>
                      </a:cubicBezTo>
                      <a:cubicBezTo>
                        <a:pt x="20" y="2"/>
                        <a:pt x="28" y="11"/>
                        <a:pt x="29" y="15"/>
                      </a:cubicBezTo>
                      <a:cubicBezTo>
                        <a:pt x="29" y="16"/>
                        <a:pt x="29" y="19"/>
                        <a:pt x="29" y="20"/>
                      </a:cubicBezTo>
                      <a:cubicBezTo>
                        <a:pt x="29" y="24"/>
                        <a:pt x="22" y="27"/>
                        <a:pt x="14" y="26"/>
                      </a:cubicBezTo>
                      <a:cubicBezTo>
                        <a:pt x="6" y="25"/>
                        <a:pt x="0" y="21"/>
                        <a:pt x="1" y="17"/>
                      </a:cubicBezTo>
                    </a:path>
                  </a:pathLst>
                </a:custGeom>
                <a:solidFill>
                  <a:srgbClr val="41414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3" name="Freeform 32"/>
                <p:cNvSpPr/>
                <p:nvPr/>
              </p:nvSpPr>
              <p:spPr bwMode="auto">
                <a:xfrm>
                  <a:off x="2627218" y="1369058"/>
                  <a:ext cx="123825" cy="236538"/>
                </a:xfrm>
                <a:custGeom>
                  <a:avLst/>
                  <a:gdLst>
                    <a:gd name="T0" fmla="*/ 1 w 29"/>
                    <a:gd name="T1" fmla="*/ 43 h 56"/>
                    <a:gd name="T2" fmla="*/ 0 w 29"/>
                    <a:gd name="T3" fmla="*/ 46 h 56"/>
                    <a:gd name="T4" fmla="*/ 13 w 29"/>
                    <a:gd name="T5" fmla="*/ 55 h 56"/>
                    <a:gd name="T6" fmla="*/ 28 w 29"/>
                    <a:gd name="T7" fmla="*/ 49 h 56"/>
                    <a:gd name="T8" fmla="*/ 28 w 29"/>
                    <a:gd name="T9" fmla="*/ 46 h 56"/>
                    <a:gd name="T10" fmla="*/ 20 w 29"/>
                    <a:gd name="T11" fmla="*/ 0 h 56"/>
                    <a:gd name="T12" fmla="*/ 1 w 29"/>
                    <a:gd name="T13" fmla="*/ 43 h 56"/>
                  </a:gdLst>
                  <a:ahLst/>
                  <a:cxnLst>
                    <a:cxn ang="0">
                      <a:pos x="T0" y="T1"/>
                    </a:cxn>
                    <a:cxn ang="0">
                      <a:pos x="T2" y="T3"/>
                    </a:cxn>
                    <a:cxn ang="0">
                      <a:pos x="T4" y="T5"/>
                    </a:cxn>
                    <a:cxn ang="0">
                      <a:pos x="T6" y="T7"/>
                    </a:cxn>
                    <a:cxn ang="0">
                      <a:pos x="T8" y="T9"/>
                    </a:cxn>
                    <a:cxn ang="0">
                      <a:pos x="T10" y="T11"/>
                    </a:cxn>
                    <a:cxn ang="0">
                      <a:pos x="T12" y="T13"/>
                    </a:cxn>
                  </a:cxnLst>
                  <a:rect l="0" t="0" r="r" b="b"/>
                  <a:pathLst>
                    <a:path w="29" h="56">
                      <a:moveTo>
                        <a:pt x="1" y="43"/>
                      </a:moveTo>
                      <a:cubicBezTo>
                        <a:pt x="1" y="44"/>
                        <a:pt x="0" y="45"/>
                        <a:pt x="0" y="46"/>
                      </a:cubicBezTo>
                      <a:cubicBezTo>
                        <a:pt x="0" y="50"/>
                        <a:pt x="6" y="54"/>
                        <a:pt x="13" y="55"/>
                      </a:cubicBezTo>
                      <a:cubicBezTo>
                        <a:pt x="21" y="56"/>
                        <a:pt x="28" y="53"/>
                        <a:pt x="28" y="49"/>
                      </a:cubicBezTo>
                      <a:cubicBezTo>
                        <a:pt x="29" y="48"/>
                        <a:pt x="28" y="47"/>
                        <a:pt x="28" y="46"/>
                      </a:cubicBezTo>
                      <a:cubicBezTo>
                        <a:pt x="20" y="0"/>
                        <a:pt x="20" y="0"/>
                        <a:pt x="20" y="0"/>
                      </a:cubicBezTo>
                      <a:lnTo>
                        <a:pt x="1" y="43"/>
                      </a:lnTo>
                      <a:close/>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4" name="Freeform 33"/>
                <p:cNvSpPr/>
                <p:nvPr/>
              </p:nvSpPr>
              <p:spPr bwMode="auto">
                <a:xfrm>
                  <a:off x="2695480" y="1364295"/>
                  <a:ext cx="25400" cy="50800"/>
                </a:xfrm>
                <a:custGeom>
                  <a:avLst/>
                  <a:gdLst>
                    <a:gd name="T0" fmla="*/ 3 w 6"/>
                    <a:gd name="T1" fmla="*/ 12 h 12"/>
                    <a:gd name="T2" fmla="*/ 6 w 6"/>
                    <a:gd name="T3" fmla="*/ 11 h 12"/>
                    <a:gd name="T4" fmla="*/ 4 w 6"/>
                    <a:gd name="T5" fmla="*/ 1 h 12"/>
                    <a:gd name="T6" fmla="*/ 0 w 6"/>
                    <a:gd name="T7" fmla="*/ 11 h 12"/>
                    <a:gd name="T8" fmla="*/ 3 w 6"/>
                    <a:gd name="T9" fmla="*/ 12 h 12"/>
                  </a:gdLst>
                  <a:ahLst/>
                  <a:cxnLst>
                    <a:cxn ang="0">
                      <a:pos x="T0" y="T1"/>
                    </a:cxn>
                    <a:cxn ang="0">
                      <a:pos x="T2" y="T3"/>
                    </a:cxn>
                    <a:cxn ang="0">
                      <a:pos x="T4" y="T5"/>
                    </a:cxn>
                    <a:cxn ang="0">
                      <a:pos x="T6" y="T7"/>
                    </a:cxn>
                    <a:cxn ang="0">
                      <a:pos x="T8" y="T9"/>
                    </a:cxn>
                  </a:cxnLst>
                  <a:rect l="0" t="0" r="r" b="b"/>
                  <a:pathLst>
                    <a:path w="6" h="12">
                      <a:moveTo>
                        <a:pt x="3" y="12"/>
                      </a:moveTo>
                      <a:cubicBezTo>
                        <a:pt x="4" y="12"/>
                        <a:pt x="5" y="12"/>
                        <a:pt x="6" y="11"/>
                      </a:cubicBezTo>
                      <a:cubicBezTo>
                        <a:pt x="6" y="11"/>
                        <a:pt x="6" y="1"/>
                        <a:pt x="4" y="1"/>
                      </a:cubicBezTo>
                      <a:cubicBezTo>
                        <a:pt x="2" y="0"/>
                        <a:pt x="0" y="11"/>
                        <a:pt x="0" y="11"/>
                      </a:cubicBezTo>
                      <a:cubicBezTo>
                        <a:pt x="1" y="11"/>
                        <a:pt x="1" y="11"/>
                        <a:pt x="3" y="12"/>
                      </a:cubicBezTo>
                    </a:path>
                  </a:pathLst>
                </a:custGeom>
                <a:solidFill>
                  <a:srgbClr val="41414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5" name="Freeform 34"/>
                <p:cNvSpPr/>
                <p:nvPr/>
              </p:nvSpPr>
              <p:spPr bwMode="auto">
                <a:xfrm>
                  <a:off x="2165255" y="2016758"/>
                  <a:ext cx="781050" cy="877888"/>
                </a:xfrm>
                <a:custGeom>
                  <a:avLst/>
                  <a:gdLst>
                    <a:gd name="T0" fmla="*/ 123 w 492"/>
                    <a:gd name="T1" fmla="*/ 553 h 553"/>
                    <a:gd name="T2" fmla="*/ 0 w 492"/>
                    <a:gd name="T3" fmla="*/ 0 h 553"/>
                    <a:gd name="T4" fmla="*/ 492 w 492"/>
                    <a:gd name="T5" fmla="*/ 0 h 553"/>
                    <a:gd name="T6" fmla="*/ 377 w 492"/>
                    <a:gd name="T7" fmla="*/ 550 h 553"/>
                    <a:gd name="T8" fmla="*/ 123 w 492"/>
                    <a:gd name="T9" fmla="*/ 553 h 553"/>
                  </a:gdLst>
                  <a:ahLst/>
                  <a:cxnLst>
                    <a:cxn ang="0">
                      <a:pos x="T0" y="T1"/>
                    </a:cxn>
                    <a:cxn ang="0">
                      <a:pos x="T2" y="T3"/>
                    </a:cxn>
                    <a:cxn ang="0">
                      <a:pos x="T4" y="T5"/>
                    </a:cxn>
                    <a:cxn ang="0">
                      <a:pos x="T6" y="T7"/>
                    </a:cxn>
                    <a:cxn ang="0">
                      <a:pos x="T8" y="T9"/>
                    </a:cxn>
                  </a:cxnLst>
                  <a:rect l="0" t="0" r="r" b="b"/>
                  <a:pathLst>
                    <a:path w="492" h="553">
                      <a:moveTo>
                        <a:pt x="123" y="553"/>
                      </a:moveTo>
                      <a:lnTo>
                        <a:pt x="0" y="0"/>
                      </a:lnTo>
                      <a:lnTo>
                        <a:pt x="492" y="0"/>
                      </a:lnTo>
                      <a:lnTo>
                        <a:pt x="377" y="550"/>
                      </a:lnTo>
                      <a:lnTo>
                        <a:pt x="123" y="553"/>
                      </a:lnTo>
                      <a:close/>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6" name="Freeform 36"/>
                <p:cNvSpPr/>
                <p:nvPr/>
              </p:nvSpPr>
              <p:spPr bwMode="auto">
                <a:xfrm>
                  <a:off x="2144618" y="1996120"/>
                  <a:ext cx="822325" cy="919163"/>
                </a:xfrm>
                <a:custGeom>
                  <a:avLst/>
                  <a:gdLst>
                    <a:gd name="T0" fmla="*/ 51 w 194"/>
                    <a:gd name="T1" fmla="*/ 212 h 217"/>
                    <a:gd name="T2" fmla="*/ 55 w 194"/>
                    <a:gd name="T3" fmla="*/ 211 h 217"/>
                    <a:gd name="T4" fmla="*/ 11 w 194"/>
                    <a:gd name="T5" fmla="*/ 9 h 217"/>
                    <a:gd name="T6" fmla="*/ 183 w 194"/>
                    <a:gd name="T7" fmla="*/ 9 h 217"/>
                    <a:gd name="T8" fmla="*/ 143 w 194"/>
                    <a:gd name="T9" fmla="*/ 206 h 217"/>
                    <a:gd name="T10" fmla="*/ 51 w 194"/>
                    <a:gd name="T11" fmla="*/ 207 h 217"/>
                    <a:gd name="T12" fmla="*/ 51 w 194"/>
                    <a:gd name="T13" fmla="*/ 212 h 217"/>
                    <a:gd name="T14" fmla="*/ 55 w 194"/>
                    <a:gd name="T15" fmla="*/ 211 h 217"/>
                    <a:gd name="T16" fmla="*/ 51 w 194"/>
                    <a:gd name="T17" fmla="*/ 212 h 217"/>
                    <a:gd name="T18" fmla="*/ 51 w 194"/>
                    <a:gd name="T19" fmla="*/ 217 h 217"/>
                    <a:gd name="T20" fmla="*/ 147 w 194"/>
                    <a:gd name="T21" fmla="*/ 216 h 217"/>
                    <a:gd name="T22" fmla="*/ 151 w 194"/>
                    <a:gd name="T23" fmla="*/ 212 h 217"/>
                    <a:gd name="T24" fmla="*/ 193 w 194"/>
                    <a:gd name="T25" fmla="*/ 6 h 217"/>
                    <a:gd name="T26" fmla="*/ 192 w 194"/>
                    <a:gd name="T27" fmla="*/ 2 h 217"/>
                    <a:gd name="T28" fmla="*/ 189 w 194"/>
                    <a:gd name="T29" fmla="*/ 0 h 217"/>
                    <a:gd name="T30" fmla="*/ 5 w 194"/>
                    <a:gd name="T31" fmla="*/ 0 h 217"/>
                    <a:gd name="T32" fmla="*/ 1 w 194"/>
                    <a:gd name="T33" fmla="*/ 2 h 217"/>
                    <a:gd name="T34" fmla="*/ 0 w 194"/>
                    <a:gd name="T35" fmla="*/ 6 h 217"/>
                    <a:gd name="T36" fmla="*/ 46 w 194"/>
                    <a:gd name="T37" fmla="*/ 213 h 217"/>
                    <a:gd name="T38" fmla="*/ 51 w 194"/>
                    <a:gd name="T39" fmla="*/ 217 h 217"/>
                    <a:gd name="T40" fmla="*/ 51 w 194"/>
                    <a:gd name="T41" fmla="*/ 21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4" h="217">
                      <a:moveTo>
                        <a:pt x="51" y="212"/>
                      </a:moveTo>
                      <a:cubicBezTo>
                        <a:pt x="55" y="211"/>
                        <a:pt x="55" y="211"/>
                        <a:pt x="55" y="211"/>
                      </a:cubicBezTo>
                      <a:cubicBezTo>
                        <a:pt x="11" y="9"/>
                        <a:pt x="11" y="9"/>
                        <a:pt x="11" y="9"/>
                      </a:cubicBezTo>
                      <a:cubicBezTo>
                        <a:pt x="183" y="9"/>
                        <a:pt x="183" y="9"/>
                        <a:pt x="183" y="9"/>
                      </a:cubicBezTo>
                      <a:cubicBezTo>
                        <a:pt x="143" y="206"/>
                        <a:pt x="143" y="206"/>
                        <a:pt x="143" y="206"/>
                      </a:cubicBezTo>
                      <a:cubicBezTo>
                        <a:pt x="51" y="207"/>
                        <a:pt x="51" y="207"/>
                        <a:pt x="51" y="207"/>
                      </a:cubicBezTo>
                      <a:cubicBezTo>
                        <a:pt x="51" y="212"/>
                        <a:pt x="51" y="212"/>
                        <a:pt x="51" y="212"/>
                      </a:cubicBezTo>
                      <a:cubicBezTo>
                        <a:pt x="55" y="211"/>
                        <a:pt x="55" y="211"/>
                        <a:pt x="55" y="211"/>
                      </a:cubicBezTo>
                      <a:cubicBezTo>
                        <a:pt x="51" y="212"/>
                        <a:pt x="51" y="212"/>
                        <a:pt x="51" y="212"/>
                      </a:cubicBezTo>
                      <a:cubicBezTo>
                        <a:pt x="51" y="217"/>
                        <a:pt x="51" y="217"/>
                        <a:pt x="51" y="217"/>
                      </a:cubicBezTo>
                      <a:cubicBezTo>
                        <a:pt x="147" y="216"/>
                        <a:pt x="147" y="216"/>
                        <a:pt x="147" y="216"/>
                      </a:cubicBezTo>
                      <a:cubicBezTo>
                        <a:pt x="149" y="216"/>
                        <a:pt x="151" y="214"/>
                        <a:pt x="151" y="212"/>
                      </a:cubicBezTo>
                      <a:cubicBezTo>
                        <a:pt x="193" y="6"/>
                        <a:pt x="193" y="6"/>
                        <a:pt x="193" y="6"/>
                      </a:cubicBezTo>
                      <a:cubicBezTo>
                        <a:pt x="194" y="4"/>
                        <a:pt x="193" y="3"/>
                        <a:pt x="192" y="2"/>
                      </a:cubicBezTo>
                      <a:cubicBezTo>
                        <a:pt x="191" y="0"/>
                        <a:pt x="190" y="0"/>
                        <a:pt x="189" y="0"/>
                      </a:cubicBezTo>
                      <a:cubicBezTo>
                        <a:pt x="5" y="0"/>
                        <a:pt x="5" y="0"/>
                        <a:pt x="5" y="0"/>
                      </a:cubicBezTo>
                      <a:cubicBezTo>
                        <a:pt x="4" y="0"/>
                        <a:pt x="2" y="0"/>
                        <a:pt x="1" y="2"/>
                      </a:cubicBezTo>
                      <a:cubicBezTo>
                        <a:pt x="1" y="3"/>
                        <a:pt x="0" y="4"/>
                        <a:pt x="0" y="6"/>
                      </a:cubicBezTo>
                      <a:cubicBezTo>
                        <a:pt x="46" y="213"/>
                        <a:pt x="46" y="213"/>
                        <a:pt x="46" y="213"/>
                      </a:cubicBezTo>
                      <a:cubicBezTo>
                        <a:pt x="47" y="215"/>
                        <a:pt x="48" y="217"/>
                        <a:pt x="51" y="217"/>
                      </a:cubicBezTo>
                      <a:cubicBezTo>
                        <a:pt x="51" y="212"/>
                        <a:pt x="51" y="212"/>
                        <a:pt x="51" y="212"/>
                      </a:cubicBezTo>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7" name="Freeform 37"/>
                <p:cNvSpPr>
                  <a:spLocks noEditPoints="1"/>
                </p:cNvSpPr>
                <p:nvPr/>
              </p:nvSpPr>
              <p:spPr bwMode="auto">
                <a:xfrm>
                  <a:off x="2144618" y="2000883"/>
                  <a:ext cx="411163" cy="911225"/>
                </a:xfrm>
                <a:custGeom>
                  <a:avLst/>
                  <a:gdLst>
                    <a:gd name="T0" fmla="*/ 97 w 97"/>
                    <a:gd name="T1" fmla="*/ 215 h 215"/>
                    <a:gd name="T2" fmla="*/ 70 w 97"/>
                    <a:gd name="T3" fmla="*/ 215 h 215"/>
                    <a:gd name="T4" fmla="*/ 97 w 97"/>
                    <a:gd name="T5" fmla="*/ 215 h 215"/>
                    <a:gd name="T6" fmla="*/ 97 w 97"/>
                    <a:gd name="T7" fmla="*/ 215 h 215"/>
                    <a:gd name="T8" fmla="*/ 0 w 97"/>
                    <a:gd name="T9" fmla="*/ 3 h 215"/>
                    <a:gd name="T10" fmla="*/ 0 w 97"/>
                    <a:gd name="T11" fmla="*/ 5 h 215"/>
                    <a:gd name="T12" fmla="*/ 46 w 97"/>
                    <a:gd name="T13" fmla="*/ 212 h 215"/>
                    <a:gd name="T14" fmla="*/ 46 w 97"/>
                    <a:gd name="T15" fmla="*/ 213 h 215"/>
                    <a:gd name="T16" fmla="*/ 46 w 97"/>
                    <a:gd name="T17" fmla="*/ 212 h 215"/>
                    <a:gd name="T18" fmla="*/ 0 w 97"/>
                    <a:gd name="T19" fmla="*/ 5 h 215"/>
                    <a:gd name="T20" fmla="*/ 0 w 97"/>
                    <a:gd name="T21" fmla="*/ 3 h 215"/>
                    <a:gd name="T22" fmla="*/ 2 w 97"/>
                    <a:gd name="T23" fmla="*/ 0 h 215"/>
                    <a:gd name="T24" fmla="*/ 1 w 97"/>
                    <a:gd name="T25" fmla="*/ 1 h 215"/>
                    <a:gd name="T26" fmla="*/ 1 w 97"/>
                    <a:gd name="T27" fmla="*/ 1 h 215"/>
                    <a:gd name="T28" fmla="*/ 1 w 97"/>
                    <a:gd name="T29" fmla="*/ 1 h 215"/>
                    <a:gd name="T30" fmla="*/ 2 w 97"/>
                    <a:gd name="T3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215">
                      <a:moveTo>
                        <a:pt x="97" y="215"/>
                      </a:moveTo>
                      <a:cubicBezTo>
                        <a:pt x="70" y="215"/>
                        <a:pt x="70" y="215"/>
                        <a:pt x="70" y="215"/>
                      </a:cubicBezTo>
                      <a:cubicBezTo>
                        <a:pt x="97" y="215"/>
                        <a:pt x="97" y="215"/>
                        <a:pt x="97" y="215"/>
                      </a:cubicBezTo>
                      <a:cubicBezTo>
                        <a:pt x="97" y="215"/>
                        <a:pt x="97" y="215"/>
                        <a:pt x="97" y="215"/>
                      </a:cubicBezTo>
                      <a:moveTo>
                        <a:pt x="0" y="3"/>
                      </a:moveTo>
                      <a:cubicBezTo>
                        <a:pt x="0" y="4"/>
                        <a:pt x="0" y="4"/>
                        <a:pt x="0" y="5"/>
                      </a:cubicBezTo>
                      <a:cubicBezTo>
                        <a:pt x="46" y="212"/>
                        <a:pt x="46" y="212"/>
                        <a:pt x="46" y="212"/>
                      </a:cubicBezTo>
                      <a:cubicBezTo>
                        <a:pt x="46" y="212"/>
                        <a:pt x="46" y="212"/>
                        <a:pt x="46" y="213"/>
                      </a:cubicBezTo>
                      <a:cubicBezTo>
                        <a:pt x="46" y="212"/>
                        <a:pt x="46" y="212"/>
                        <a:pt x="46" y="212"/>
                      </a:cubicBezTo>
                      <a:cubicBezTo>
                        <a:pt x="0" y="5"/>
                        <a:pt x="0" y="5"/>
                        <a:pt x="0" y="5"/>
                      </a:cubicBezTo>
                      <a:cubicBezTo>
                        <a:pt x="0" y="4"/>
                        <a:pt x="0" y="4"/>
                        <a:pt x="0" y="3"/>
                      </a:cubicBezTo>
                      <a:moveTo>
                        <a:pt x="2" y="0"/>
                      </a:moveTo>
                      <a:cubicBezTo>
                        <a:pt x="1" y="1"/>
                        <a:pt x="1" y="1"/>
                        <a:pt x="1" y="1"/>
                      </a:cubicBezTo>
                      <a:cubicBezTo>
                        <a:pt x="1" y="1"/>
                        <a:pt x="1" y="1"/>
                        <a:pt x="1" y="1"/>
                      </a:cubicBezTo>
                      <a:cubicBezTo>
                        <a:pt x="1" y="1"/>
                        <a:pt x="1" y="1"/>
                        <a:pt x="1" y="1"/>
                      </a:cubicBezTo>
                      <a:cubicBezTo>
                        <a:pt x="1" y="1"/>
                        <a:pt x="1" y="1"/>
                        <a:pt x="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6" name="Freeform 38"/>
                <p:cNvSpPr/>
                <p:nvPr/>
              </p:nvSpPr>
              <p:spPr bwMode="auto">
                <a:xfrm>
                  <a:off x="2190655" y="2034220"/>
                  <a:ext cx="365125" cy="839788"/>
                </a:xfrm>
                <a:custGeom>
                  <a:avLst/>
                  <a:gdLst>
                    <a:gd name="T0" fmla="*/ 230 w 230"/>
                    <a:gd name="T1" fmla="*/ 0 h 529"/>
                    <a:gd name="T2" fmla="*/ 0 w 230"/>
                    <a:gd name="T3" fmla="*/ 0 h 529"/>
                    <a:gd name="T4" fmla="*/ 118 w 230"/>
                    <a:gd name="T5" fmla="*/ 529 h 529"/>
                    <a:gd name="T6" fmla="*/ 230 w 230"/>
                    <a:gd name="T7" fmla="*/ 529 h 529"/>
                    <a:gd name="T8" fmla="*/ 230 w 230"/>
                    <a:gd name="T9" fmla="*/ 0 h 529"/>
                  </a:gdLst>
                  <a:ahLst/>
                  <a:cxnLst>
                    <a:cxn ang="0">
                      <a:pos x="T0" y="T1"/>
                    </a:cxn>
                    <a:cxn ang="0">
                      <a:pos x="T2" y="T3"/>
                    </a:cxn>
                    <a:cxn ang="0">
                      <a:pos x="T4" y="T5"/>
                    </a:cxn>
                    <a:cxn ang="0">
                      <a:pos x="T6" y="T7"/>
                    </a:cxn>
                    <a:cxn ang="0">
                      <a:pos x="T8" y="T9"/>
                    </a:cxn>
                  </a:cxnLst>
                  <a:rect l="0" t="0" r="r" b="b"/>
                  <a:pathLst>
                    <a:path w="230" h="529">
                      <a:moveTo>
                        <a:pt x="230" y="0"/>
                      </a:moveTo>
                      <a:lnTo>
                        <a:pt x="0" y="0"/>
                      </a:lnTo>
                      <a:lnTo>
                        <a:pt x="118" y="529"/>
                      </a:lnTo>
                      <a:lnTo>
                        <a:pt x="230" y="529"/>
                      </a:lnTo>
                      <a:lnTo>
                        <a:pt x="230" y="0"/>
                      </a:lnTo>
                      <a:close/>
                    </a:path>
                  </a:pathLst>
                </a:custGeom>
                <a:solidFill>
                  <a:srgbClr val="D0CFD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7" name="Freeform 39"/>
                <p:cNvSpPr/>
                <p:nvPr/>
              </p:nvSpPr>
              <p:spPr bwMode="auto">
                <a:xfrm>
                  <a:off x="2190655" y="2034220"/>
                  <a:ext cx="365125" cy="839788"/>
                </a:xfrm>
                <a:custGeom>
                  <a:avLst/>
                  <a:gdLst>
                    <a:gd name="T0" fmla="*/ 230 w 230"/>
                    <a:gd name="T1" fmla="*/ 0 h 529"/>
                    <a:gd name="T2" fmla="*/ 0 w 230"/>
                    <a:gd name="T3" fmla="*/ 0 h 529"/>
                    <a:gd name="T4" fmla="*/ 118 w 230"/>
                    <a:gd name="T5" fmla="*/ 529 h 529"/>
                    <a:gd name="T6" fmla="*/ 230 w 230"/>
                    <a:gd name="T7" fmla="*/ 529 h 529"/>
                    <a:gd name="T8" fmla="*/ 230 w 230"/>
                    <a:gd name="T9" fmla="*/ 0 h 529"/>
                  </a:gdLst>
                  <a:ahLst/>
                  <a:cxnLst>
                    <a:cxn ang="0">
                      <a:pos x="T0" y="T1"/>
                    </a:cxn>
                    <a:cxn ang="0">
                      <a:pos x="T2" y="T3"/>
                    </a:cxn>
                    <a:cxn ang="0">
                      <a:pos x="T4" y="T5"/>
                    </a:cxn>
                    <a:cxn ang="0">
                      <a:pos x="T6" y="T7"/>
                    </a:cxn>
                    <a:cxn ang="0">
                      <a:pos x="T8" y="T9"/>
                    </a:cxn>
                  </a:cxnLst>
                  <a:rect l="0" t="0" r="r" b="b"/>
                  <a:pathLst>
                    <a:path w="230" h="529">
                      <a:moveTo>
                        <a:pt x="230" y="0"/>
                      </a:moveTo>
                      <a:lnTo>
                        <a:pt x="0" y="0"/>
                      </a:lnTo>
                      <a:lnTo>
                        <a:pt x="118" y="529"/>
                      </a:lnTo>
                      <a:lnTo>
                        <a:pt x="230" y="529"/>
                      </a:lnTo>
                      <a:lnTo>
                        <a:pt x="2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8" name="Freeform 40"/>
                <p:cNvSpPr/>
                <p:nvPr/>
              </p:nvSpPr>
              <p:spPr bwMode="auto">
                <a:xfrm>
                  <a:off x="2144618" y="1996120"/>
                  <a:ext cx="411163" cy="919163"/>
                </a:xfrm>
                <a:custGeom>
                  <a:avLst/>
                  <a:gdLst>
                    <a:gd name="T0" fmla="*/ 97 w 97"/>
                    <a:gd name="T1" fmla="*/ 0 h 217"/>
                    <a:gd name="T2" fmla="*/ 5 w 97"/>
                    <a:gd name="T3" fmla="*/ 0 h 217"/>
                    <a:gd name="T4" fmla="*/ 2 w 97"/>
                    <a:gd name="T5" fmla="*/ 1 h 217"/>
                    <a:gd name="T6" fmla="*/ 1 w 97"/>
                    <a:gd name="T7" fmla="*/ 2 h 217"/>
                    <a:gd name="T8" fmla="*/ 1 w 97"/>
                    <a:gd name="T9" fmla="*/ 2 h 217"/>
                    <a:gd name="T10" fmla="*/ 0 w 97"/>
                    <a:gd name="T11" fmla="*/ 4 h 217"/>
                    <a:gd name="T12" fmla="*/ 0 w 97"/>
                    <a:gd name="T13" fmla="*/ 6 h 217"/>
                    <a:gd name="T14" fmla="*/ 46 w 97"/>
                    <a:gd name="T15" fmla="*/ 213 h 217"/>
                    <a:gd name="T16" fmla="*/ 46 w 97"/>
                    <a:gd name="T17" fmla="*/ 214 h 217"/>
                    <a:gd name="T18" fmla="*/ 51 w 97"/>
                    <a:gd name="T19" fmla="*/ 217 h 217"/>
                    <a:gd name="T20" fmla="*/ 51 w 97"/>
                    <a:gd name="T21" fmla="*/ 217 h 217"/>
                    <a:gd name="T22" fmla="*/ 70 w 97"/>
                    <a:gd name="T23" fmla="*/ 216 h 217"/>
                    <a:gd name="T24" fmla="*/ 97 w 97"/>
                    <a:gd name="T25" fmla="*/ 216 h 217"/>
                    <a:gd name="T26" fmla="*/ 97 w 97"/>
                    <a:gd name="T27" fmla="*/ 207 h 217"/>
                    <a:gd name="T28" fmla="*/ 55 w 97"/>
                    <a:gd name="T29" fmla="*/ 207 h 217"/>
                    <a:gd name="T30" fmla="*/ 11 w 97"/>
                    <a:gd name="T31" fmla="*/ 9 h 217"/>
                    <a:gd name="T32" fmla="*/ 97 w 97"/>
                    <a:gd name="T33" fmla="*/ 9 h 217"/>
                    <a:gd name="T34" fmla="*/ 97 w 97"/>
                    <a:gd name="T3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217">
                      <a:moveTo>
                        <a:pt x="97" y="0"/>
                      </a:moveTo>
                      <a:cubicBezTo>
                        <a:pt x="5" y="0"/>
                        <a:pt x="5" y="0"/>
                        <a:pt x="5" y="0"/>
                      </a:cubicBezTo>
                      <a:cubicBezTo>
                        <a:pt x="4" y="0"/>
                        <a:pt x="2" y="0"/>
                        <a:pt x="2" y="1"/>
                      </a:cubicBezTo>
                      <a:cubicBezTo>
                        <a:pt x="1" y="2"/>
                        <a:pt x="1" y="2"/>
                        <a:pt x="1" y="2"/>
                      </a:cubicBezTo>
                      <a:cubicBezTo>
                        <a:pt x="1" y="2"/>
                        <a:pt x="1" y="2"/>
                        <a:pt x="1" y="2"/>
                      </a:cubicBezTo>
                      <a:cubicBezTo>
                        <a:pt x="1" y="2"/>
                        <a:pt x="0" y="3"/>
                        <a:pt x="0" y="4"/>
                      </a:cubicBezTo>
                      <a:cubicBezTo>
                        <a:pt x="0" y="5"/>
                        <a:pt x="0" y="5"/>
                        <a:pt x="0" y="6"/>
                      </a:cubicBezTo>
                      <a:cubicBezTo>
                        <a:pt x="46" y="213"/>
                        <a:pt x="46" y="213"/>
                        <a:pt x="46" y="213"/>
                      </a:cubicBezTo>
                      <a:cubicBezTo>
                        <a:pt x="46" y="213"/>
                        <a:pt x="46" y="213"/>
                        <a:pt x="46" y="214"/>
                      </a:cubicBezTo>
                      <a:cubicBezTo>
                        <a:pt x="47" y="215"/>
                        <a:pt x="49" y="217"/>
                        <a:pt x="51" y="217"/>
                      </a:cubicBezTo>
                      <a:cubicBezTo>
                        <a:pt x="51" y="217"/>
                        <a:pt x="51" y="217"/>
                        <a:pt x="51" y="217"/>
                      </a:cubicBezTo>
                      <a:cubicBezTo>
                        <a:pt x="70" y="216"/>
                        <a:pt x="70" y="216"/>
                        <a:pt x="70" y="216"/>
                      </a:cubicBezTo>
                      <a:cubicBezTo>
                        <a:pt x="97" y="216"/>
                        <a:pt x="97" y="216"/>
                        <a:pt x="97" y="216"/>
                      </a:cubicBezTo>
                      <a:cubicBezTo>
                        <a:pt x="97" y="207"/>
                        <a:pt x="97" y="207"/>
                        <a:pt x="97" y="207"/>
                      </a:cubicBezTo>
                      <a:cubicBezTo>
                        <a:pt x="55" y="207"/>
                        <a:pt x="55" y="207"/>
                        <a:pt x="55" y="207"/>
                      </a:cubicBezTo>
                      <a:cubicBezTo>
                        <a:pt x="11" y="9"/>
                        <a:pt x="11" y="9"/>
                        <a:pt x="11" y="9"/>
                      </a:cubicBezTo>
                      <a:cubicBezTo>
                        <a:pt x="97" y="9"/>
                        <a:pt x="97" y="9"/>
                        <a:pt x="97" y="9"/>
                      </a:cubicBezTo>
                      <a:cubicBezTo>
                        <a:pt x="97" y="0"/>
                        <a:pt x="97" y="0"/>
                        <a:pt x="97" y="0"/>
                      </a:cubicBezTo>
                    </a:path>
                  </a:pathLst>
                </a:custGeom>
                <a:solidFill>
                  <a:srgbClr val="D0CFD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grpSp>
        <p:nvGrpSpPr>
          <p:cNvPr id="62" name="组合 61"/>
          <p:cNvGrpSpPr/>
          <p:nvPr/>
        </p:nvGrpSpPr>
        <p:grpSpPr>
          <a:xfrm>
            <a:off x="7695117" y="4183380"/>
            <a:ext cx="1150375" cy="940293"/>
            <a:chOff x="7061527" y="1250214"/>
            <a:chExt cx="3136462" cy="2563681"/>
          </a:xfrm>
        </p:grpSpPr>
        <p:grpSp>
          <p:nvGrpSpPr>
            <p:cNvPr id="63" name="组合 62"/>
            <p:cNvGrpSpPr/>
            <p:nvPr/>
          </p:nvGrpSpPr>
          <p:grpSpPr>
            <a:xfrm>
              <a:off x="7103695" y="3022397"/>
              <a:ext cx="2870657" cy="791498"/>
              <a:chOff x="4938713" y="3109913"/>
              <a:chExt cx="2314575" cy="638175"/>
            </a:xfrm>
          </p:grpSpPr>
          <p:sp>
            <p:nvSpPr>
              <p:cNvPr id="64" name="Freeform 13"/>
              <p:cNvSpPr/>
              <p:nvPr/>
            </p:nvSpPr>
            <p:spPr bwMode="auto">
              <a:xfrm>
                <a:off x="4972050" y="3144838"/>
                <a:ext cx="2230438" cy="569913"/>
              </a:xfrm>
              <a:custGeom>
                <a:avLst/>
                <a:gdLst>
                  <a:gd name="T0" fmla="*/ 524 w 524"/>
                  <a:gd name="T1" fmla="*/ 132 h 132"/>
                  <a:gd name="T2" fmla="*/ 64 w 524"/>
                  <a:gd name="T3" fmla="*/ 132 h 132"/>
                  <a:gd name="T4" fmla="*/ 0 w 524"/>
                  <a:gd name="T5" fmla="*/ 67 h 132"/>
                  <a:gd name="T6" fmla="*/ 0 w 524"/>
                  <a:gd name="T7" fmla="*/ 57 h 132"/>
                  <a:gd name="T8" fmla="*/ 64 w 524"/>
                  <a:gd name="T9" fmla="*/ 0 h 132"/>
                  <a:gd name="T10" fmla="*/ 524 w 524"/>
                  <a:gd name="T11" fmla="*/ 0 h 132"/>
                  <a:gd name="T12" fmla="*/ 509 w 524"/>
                  <a:gd name="T13" fmla="*/ 63 h 132"/>
                  <a:gd name="T14" fmla="*/ 524 w 524"/>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4" h="132">
                    <a:moveTo>
                      <a:pt x="524" y="132"/>
                    </a:moveTo>
                    <a:cubicBezTo>
                      <a:pt x="64" y="132"/>
                      <a:pt x="64" y="132"/>
                      <a:pt x="64" y="132"/>
                    </a:cubicBezTo>
                    <a:cubicBezTo>
                      <a:pt x="29" y="132"/>
                      <a:pt x="0" y="101"/>
                      <a:pt x="0" y="67"/>
                    </a:cubicBezTo>
                    <a:cubicBezTo>
                      <a:pt x="0" y="57"/>
                      <a:pt x="0" y="57"/>
                      <a:pt x="0" y="57"/>
                    </a:cubicBezTo>
                    <a:cubicBezTo>
                      <a:pt x="0" y="23"/>
                      <a:pt x="29" y="0"/>
                      <a:pt x="64" y="0"/>
                    </a:cubicBezTo>
                    <a:cubicBezTo>
                      <a:pt x="524" y="0"/>
                      <a:pt x="524" y="0"/>
                      <a:pt x="524" y="0"/>
                    </a:cubicBezTo>
                    <a:cubicBezTo>
                      <a:pt x="524" y="0"/>
                      <a:pt x="509" y="21"/>
                      <a:pt x="509" y="63"/>
                    </a:cubicBezTo>
                    <a:cubicBezTo>
                      <a:pt x="509" y="111"/>
                      <a:pt x="524" y="132"/>
                      <a:pt x="524" y="132"/>
                    </a:cubicBezTo>
                  </a:path>
                </a:pathLst>
              </a:custGeom>
              <a:solidFill>
                <a:srgbClr val="FCF6E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65" name="Freeform 14"/>
              <p:cNvSpPr/>
              <p:nvPr/>
            </p:nvSpPr>
            <p:spPr bwMode="auto">
              <a:xfrm>
                <a:off x="4989513" y="3109913"/>
                <a:ext cx="319088" cy="630238"/>
              </a:xfrm>
              <a:custGeom>
                <a:avLst/>
                <a:gdLst>
                  <a:gd name="T0" fmla="*/ 67 w 75"/>
                  <a:gd name="T1" fmla="*/ 146 h 146"/>
                  <a:gd name="T2" fmla="*/ 0 w 75"/>
                  <a:gd name="T3" fmla="*/ 76 h 146"/>
                  <a:gd name="T4" fmla="*/ 0 w 75"/>
                  <a:gd name="T5" fmla="*/ 67 h 146"/>
                  <a:gd name="T6" fmla="*/ 69 w 75"/>
                  <a:gd name="T7" fmla="*/ 0 h 146"/>
                  <a:gd name="T8" fmla="*/ 75 w 75"/>
                  <a:gd name="T9" fmla="*/ 6 h 146"/>
                  <a:gd name="T10" fmla="*/ 69 w 75"/>
                  <a:gd name="T11" fmla="*/ 12 h 146"/>
                  <a:gd name="T12" fmla="*/ 12 w 75"/>
                  <a:gd name="T13" fmla="*/ 67 h 146"/>
                  <a:gd name="T14" fmla="*/ 12 w 75"/>
                  <a:gd name="T15" fmla="*/ 76 h 146"/>
                  <a:gd name="T16" fmla="*/ 67 w 75"/>
                  <a:gd name="T17" fmla="*/ 133 h 146"/>
                  <a:gd name="T18" fmla="*/ 73 w 75"/>
                  <a:gd name="T19" fmla="*/ 140 h 146"/>
                  <a:gd name="T20" fmla="*/ 67 w 75"/>
                  <a:gd name="T2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46">
                    <a:moveTo>
                      <a:pt x="67" y="146"/>
                    </a:moveTo>
                    <a:cubicBezTo>
                      <a:pt x="30" y="146"/>
                      <a:pt x="0" y="115"/>
                      <a:pt x="0" y="76"/>
                    </a:cubicBezTo>
                    <a:cubicBezTo>
                      <a:pt x="0" y="67"/>
                      <a:pt x="0" y="67"/>
                      <a:pt x="0" y="67"/>
                    </a:cubicBezTo>
                    <a:cubicBezTo>
                      <a:pt x="0" y="30"/>
                      <a:pt x="31" y="0"/>
                      <a:pt x="69" y="0"/>
                    </a:cubicBezTo>
                    <a:cubicBezTo>
                      <a:pt x="72" y="0"/>
                      <a:pt x="75" y="2"/>
                      <a:pt x="75" y="6"/>
                    </a:cubicBezTo>
                    <a:cubicBezTo>
                      <a:pt x="75" y="9"/>
                      <a:pt x="72" y="12"/>
                      <a:pt x="69" y="12"/>
                    </a:cubicBezTo>
                    <a:cubicBezTo>
                      <a:pt x="37" y="12"/>
                      <a:pt x="12" y="36"/>
                      <a:pt x="12" y="67"/>
                    </a:cubicBezTo>
                    <a:cubicBezTo>
                      <a:pt x="12" y="76"/>
                      <a:pt x="12" y="76"/>
                      <a:pt x="12" y="76"/>
                    </a:cubicBezTo>
                    <a:cubicBezTo>
                      <a:pt x="12" y="108"/>
                      <a:pt x="37" y="133"/>
                      <a:pt x="67" y="133"/>
                    </a:cubicBezTo>
                    <a:cubicBezTo>
                      <a:pt x="70" y="133"/>
                      <a:pt x="73" y="136"/>
                      <a:pt x="73" y="140"/>
                    </a:cubicBezTo>
                    <a:cubicBezTo>
                      <a:pt x="73" y="143"/>
                      <a:pt x="70" y="146"/>
                      <a:pt x="67" y="146"/>
                    </a:cubicBezTo>
                  </a:path>
                </a:pathLst>
              </a:custGeom>
              <a:solidFill>
                <a:srgbClr val="8C8C8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66" name="Freeform 15"/>
              <p:cNvSpPr/>
              <p:nvPr/>
            </p:nvSpPr>
            <p:spPr bwMode="auto">
              <a:xfrm>
                <a:off x="4938713" y="3109913"/>
                <a:ext cx="2314575" cy="638175"/>
              </a:xfrm>
              <a:custGeom>
                <a:avLst/>
                <a:gdLst>
                  <a:gd name="T0" fmla="*/ 544 w 544"/>
                  <a:gd name="T1" fmla="*/ 148 h 148"/>
                  <a:gd name="T2" fmla="*/ 70 w 544"/>
                  <a:gd name="T3" fmla="*/ 148 h 148"/>
                  <a:gd name="T4" fmla="*/ 0 w 544"/>
                  <a:gd name="T5" fmla="*/ 75 h 148"/>
                  <a:gd name="T6" fmla="*/ 0 w 544"/>
                  <a:gd name="T7" fmla="*/ 65 h 148"/>
                  <a:gd name="T8" fmla="*/ 70 w 544"/>
                  <a:gd name="T9" fmla="*/ 0 h 148"/>
                  <a:gd name="T10" fmla="*/ 544 w 544"/>
                  <a:gd name="T11" fmla="*/ 0 h 148"/>
                  <a:gd name="T12" fmla="*/ 544 w 544"/>
                  <a:gd name="T13" fmla="*/ 12 h 148"/>
                  <a:gd name="T14" fmla="*/ 70 w 544"/>
                  <a:gd name="T15" fmla="*/ 12 h 148"/>
                  <a:gd name="T16" fmla="*/ 12 w 544"/>
                  <a:gd name="T17" fmla="*/ 65 h 148"/>
                  <a:gd name="T18" fmla="*/ 12 w 544"/>
                  <a:gd name="T19" fmla="*/ 75 h 148"/>
                  <a:gd name="T20" fmla="*/ 70 w 544"/>
                  <a:gd name="T21" fmla="*/ 132 h 148"/>
                  <a:gd name="T22" fmla="*/ 544 w 544"/>
                  <a:gd name="T23" fmla="*/ 132 h 148"/>
                  <a:gd name="T24" fmla="*/ 544 w 544"/>
                  <a:gd name="T2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4" h="148">
                    <a:moveTo>
                      <a:pt x="544" y="148"/>
                    </a:moveTo>
                    <a:cubicBezTo>
                      <a:pt x="70" y="148"/>
                      <a:pt x="70" y="148"/>
                      <a:pt x="70" y="148"/>
                    </a:cubicBezTo>
                    <a:cubicBezTo>
                      <a:pt x="33" y="148"/>
                      <a:pt x="0" y="114"/>
                      <a:pt x="0" y="75"/>
                    </a:cubicBezTo>
                    <a:cubicBezTo>
                      <a:pt x="0" y="65"/>
                      <a:pt x="0" y="65"/>
                      <a:pt x="0" y="65"/>
                    </a:cubicBezTo>
                    <a:cubicBezTo>
                      <a:pt x="0" y="28"/>
                      <a:pt x="31" y="0"/>
                      <a:pt x="70" y="0"/>
                    </a:cubicBezTo>
                    <a:cubicBezTo>
                      <a:pt x="544" y="0"/>
                      <a:pt x="544" y="0"/>
                      <a:pt x="544" y="0"/>
                    </a:cubicBezTo>
                    <a:cubicBezTo>
                      <a:pt x="544" y="12"/>
                      <a:pt x="544" y="12"/>
                      <a:pt x="544" y="12"/>
                    </a:cubicBezTo>
                    <a:cubicBezTo>
                      <a:pt x="70" y="12"/>
                      <a:pt x="70" y="12"/>
                      <a:pt x="70" y="12"/>
                    </a:cubicBezTo>
                    <a:cubicBezTo>
                      <a:pt x="38" y="12"/>
                      <a:pt x="12" y="36"/>
                      <a:pt x="12" y="65"/>
                    </a:cubicBezTo>
                    <a:cubicBezTo>
                      <a:pt x="12" y="75"/>
                      <a:pt x="12" y="75"/>
                      <a:pt x="12" y="75"/>
                    </a:cubicBezTo>
                    <a:cubicBezTo>
                      <a:pt x="12" y="106"/>
                      <a:pt x="40" y="132"/>
                      <a:pt x="70" y="132"/>
                    </a:cubicBezTo>
                    <a:cubicBezTo>
                      <a:pt x="544" y="132"/>
                      <a:pt x="544" y="132"/>
                      <a:pt x="544" y="132"/>
                    </a:cubicBezTo>
                    <a:lnTo>
                      <a:pt x="544" y="148"/>
                    </a:lnTo>
                    <a:close/>
                  </a:path>
                </a:pathLst>
              </a:custGeom>
              <a:solidFill>
                <a:srgbClr val="3D5F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67" name="Line 16"/>
              <p:cNvSpPr>
                <a:spLocks noChangeShapeType="1"/>
              </p:cNvSpPr>
              <p:nvPr/>
            </p:nvSpPr>
            <p:spPr bwMode="auto">
              <a:xfrm>
                <a:off x="5270500" y="3562350"/>
                <a:ext cx="1830388"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sp>
            <p:nvSpPr>
              <p:cNvPr id="68" name="Line 17"/>
              <p:cNvSpPr>
                <a:spLocks noChangeShapeType="1"/>
              </p:cNvSpPr>
              <p:nvPr/>
            </p:nvSpPr>
            <p:spPr bwMode="auto">
              <a:xfrm>
                <a:off x="5245100" y="3614738"/>
                <a:ext cx="1739900"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sp>
            <p:nvSpPr>
              <p:cNvPr id="69" name="Line 18"/>
              <p:cNvSpPr>
                <a:spLocks noChangeShapeType="1"/>
              </p:cNvSpPr>
              <p:nvPr/>
            </p:nvSpPr>
            <p:spPr bwMode="auto">
              <a:xfrm>
                <a:off x="5440363" y="3498850"/>
                <a:ext cx="1638300"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sp>
            <p:nvSpPr>
              <p:cNvPr id="70" name="Line 19"/>
              <p:cNvSpPr>
                <a:spLocks noChangeShapeType="1"/>
              </p:cNvSpPr>
              <p:nvPr/>
            </p:nvSpPr>
            <p:spPr bwMode="auto">
              <a:xfrm>
                <a:off x="5381625" y="3363913"/>
                <a:ext cx="1322388"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sp>
            <p:nvSpPr>
              <p:cNvPr id="71" name="Line 20"/>
              <p:cNvSpPr>
                <a:spLocks noChangeShapeType="1"/>
              </p:cNvSpPr>
              <p:nvPr/>
            </p:nvSpPr>
            <p:spPr bwMode="auto">
              <a:xfrm>
                <a:off x="5184775" y="3286125"/>
                <a:ext cx="1893888"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sp>
            <p:nvSpPr>
              <p:cNvPr id="72" name="Line 21"/>
              <p:cNvSpPr>
                <a:spLocks noChangeShapeType="1"/>
              </p:cNvSpPr>
              <p:nvPr/>
            </p:nvSpPr>
            <p:spPr bwMode="auto">
              <a:xfrm>
                <a:off x="5354638" y="3225800"/>
                <a:ext cx="1724025" cy="0"/>
              </a:xfrm>
              <a:prstGeom prst="line">
                <a:avLst/>
              </a:prstGeom>
              <a:noFill/>
              <a:ln w="17463" cap="rnd">
                <a:solidFill>
                  <a:srgbClr val="C5C5CC"/>
                </a:solidFill>
                <a:prstDash val="solid"/>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015"/>
              </a:p>
            </p:txBody>
          </p:sp>
        </p:grpSp>
        <p:grpSp>
          <p:nvGrpSpPr>
            <p:cNvPr id="73" name="组合 72"/>
            <p:cNvGrpSpPr/>
            <p:nvPr/>
          </p:nvGrpSpPr>
          <p:grpSpPr>
            <a:xfrm>
              <a:off x="7061527" y="2558004"/>
              <a:ext cx="3136462" cy="480110"/>
              <a:chOff x="7061527" y="2558004"/>
              <a:chExt cx="3136462" cy="480110"/>
            </a:xfrm>
          </p:grpSpPr>
          <p:sp>
            <p:nvSpPr>
              <p:cNvPr id="74" name="Rectangle 112"/>
              <p:cNvSpPr>
                <a:spLocks noChangeArrowheads="1"/>
              </p:cNvSpPr>
              <p:nvPr/>
            </p:nvSpPr>
            <p:spPr bwMode="auto">
              <a:xfrm>
                <a:off x="7061527" y="2558671"/>
                <a:ext cx="3136462" cy="464661"/>
              </a:xfrm>
              <a:prstGeom prst="rect">
                <a:avLst/>
              </a:prstGeom>
              <a:solidFill>
                <a:srgbClr val="F5D9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75" name="Rectangle 113"/>
              <p:cNvSpPr>
                <a:spLocks noChangeArrowheads="1"/>
              </p:cNvSpPr>
              <p:nvPr/>
            </p:nvSpPr>
            <p:spPr bwMode="auto">
              <a:xfrm>
                <a:off x="7238024" y="2558004"/>
                <a:ext cx="145699" cy="464661"/>
              </a:xfrm>
              <a:prstGeom prst="rect">
                <a:avLst/>
              </a:prstGeom>
              <a:solidFill>
                <a:srgbClr val="FBB0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76" name="Rectangle 33"/>
              <p:cNvSpPr>
                <a:spLocks noChangeArrowheads="1"/>
              </p:cNvSpPr>
              <p:nvPr/>
            </p:nvSpPr>
            <p:spPr bwMode="auto">
              <a:xfrm>
                <a:off x="9892642" y="2559671"/>
                <a:ext cx="163419" cy="478443"/>
              </a:xfrm>
              <a:prstGeom prst="rect">
                <a:avLst/>
              </a:prstGeom>
              <a:solidFill>
                <a:srgbClr val="FBB0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grpSp>
        <p:grpSp>
          <p:nvGrpSpPr>
            <p:cNvPr id="77" name="组合 76"/>
            <p:cNvGrpSpPr/>
            <p:nvPr/>
          </p:nvGrpSpPr>
          <p:grpSpPr>
            <a:xfrm>
              <a:off x="8613367" y="1250214"/>
              <a:ext cx="1135916" cy="1341139"/>
              <a:chOff x="7698578" y="210044"/>
              <a:chExt cx="1135916" cy="1341139"/>
            </a:xfrm>
          </p:grpSpPr>
          <p:grpSp>
            <p:nvGrpSpPr>
              <p:cNvPr id="78" name="组合 77"/>
              <p:cNvGrpSpPr/>
              <p:nvPr/>
            </p:nvGrpSpPr>
            <p:grpSpPr>
              <a:xfrm>
                <a:off x="7698578" y="210044"/>
                <a:ext cx="1135916" cy="1332246"/>
                <a:chOff x="5419725" y="908051"/>
                <a:chExt cx="900113" cy="1055687"/>
              </a:xfrm>
            </p:grpSpPr>
            <p:sp>
              <p:nvSpPr>
                <p:cNvPr id="79" name="Freeform 125"/>
                <p:cNvSpPr/>
                <p:nvPr/>
              </p:nvSpPr>
              <p:spPr bwMode="auto">
                <a:xfrm>
                  <a:off x="5419725" y="1325563"/>
                  <a:ext cx="628650" cy="638175"/>
                </a:xfrm>
                <a:custGeom>
                  <a:avLst/>
                  <a:gdLst>
                    <a:gd name="T0" fmla="*/ 9 w 148"/>
                    <a:gd name="T1" fmla="*/ 0 h 150"/>
                    <a:gd name="T2" fmla="*/ 0 w 148"/>
                    <a:gd name="T3" fmla="*/ 13 h 150"/>
                    <a:gd name="T4" fmla="*/ 0 w 148"/>
                    <a:gd name="T5" fmla="*/ 117 h 150"/>
                    <a:gd name="T6" fmla="*/ 30 w 148"/>
                    <a:gd name="T7" fmla="*/ 150 h 150"/>
                    <a:gd name="T8" fmla="*/ 123 w 148"/>
                    <a:gd name="T9" fmla="*/ 150 h 150"/>
                    <a:gd name="T10" fmla="*/ 148 w 148"/>
                    <a:gd name="T11" fmla="*/ 114 h 150"/>
                    <a:gd name="T12" fmla="*/ 148 w 148"/>
                    <a:gd name="T13" fmla="*/ 11 h 150"/>
                    <a:gd name="T14" fmla="*/ 140 w 148"/>
                    <a:gd name="T15" fmla="*/ 0 h 150"/>
                    <a:gd name="T16" fmla="*/ 9 w 148"/>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50">
                      <a:moveTo>
                        <a:pt x="9" y="0"/>
                      </a:moveTo>
                      <a:cubicBezTo>
                        <a:pt x="9" y="0"/>
                        <a:pt x="2" y="2"/>
                        <a:pt x="0" y="13"/>
                      </a:cubicBezTo>
                      <a:cubicBezTo>
                        <a:pt x="0" y="117"/>
                        <a:pt x="0" y="117"/>
                        <a:pt x="0" y="117"/>
                      </a:cubicBezTo>
                      <a:cubicBezTo>
                        <a:pt x="0" y="117"/>
                        <a:pt x="12" y="143"/>
                        <a:pt x="30" y="150"/>
                      </a:cubicBezTo>
                      <a:cubicBezTo>
                        <a:pt x="123" y="150"/>
                        <a:pt x="123" y="150"/>
                        <a:pt x="123" y="150"/>
                      </a:cubicBezTo>
                      <a:cubicBezTo>
                        <a:pt x="123" y="150"/>
                        <a:pt x="141" y="140"/>
                        <a:pt x="148" y="114"/>
                      </a:cubicBezTo>
                      <a:cubicBezTo>
                        <a:pt x="148" y="11"/>
                        <a:pt x="148" y="11"/>
                        <a:pt x="148" y="11"/>
                      </a:cubicBezTo>
                      <a:cubicBezTo>
                        <a:pt x="148" y="11"/>
                        <a:pt x="146" y="5"/>
                        <a:pt x="140" y="0"/>
                      </a:cubicBezTo>
                      <a:lnTo>
                        <a:pt x="9" y="0"/>
                      </a:lnTo>
                      <a:close/>
                    </a:path>
                  </a:pathLst>
                </a:custGeom>
                <a:solidFill>
                  <a:srgbClr val="3E465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80" name="Freeform 126"/>
                <p:cNvSpPr/>
                <p:nvPr/>
              </p:nvSpPr>
              <p:spPr bwMode="auto">
                <a:xfrm>
                  <a:off x="5419725" y="1325563"/>
                  <a:ext cx="628650" cy="638175"/>
                </a:xfrm>
                <a:custGeom>
                  <a:avLst/>
                  <a:gdLst>
                    <a:gd name="T0" fmla="*/ 9 w 148"/>
                    <a:gd name="T1" fmla="*/ 0 h 150"/>
                    <a:gd name="T2" fmla="*/ 0 w 148"/>
                    <a:gd name="T3" fmla="*/ 13 h 150"/>
                    <a:gd name="T4" fmla="*/ 0 w 148"/>
                    <a:gd name="T5" fmla="*/ 117 h 150"/>
                    <a:gd name="T6" fmla="*/ 30 w 148"/>
                    <a:gd name="T7" fmla="*/ 150 h 150"/>
                    <a:gd name="T8" fmla="*/ 123 w 148"/>
                    <a:gd name="T9" fmla="*/ 150 h 150"/>
                    <a:gd name="T10" fmla="*/ 148 w 148"/>
                    <a:gd name="T11" fmla="*/ 114 h 150"/>
                    <a:gd name="T12" fmla="*/ 148 w 148"/>
                    <a:gd name="T13" fmla="*/ 11 h 150"/>
                    <a:gd name="T14" fmla="*/ 140 w 148"/>
                    <a:gd name="T15" fmla="*/ 0 h 150"/>
                    <a:gd name="T16" fmla="*/ 9 w 148"/>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50">
                      <a:moveTo>
                        <a:pt x="9" y="0"/>
                      </a:moveTo>
                      <a:cubicBezTo>
                        <a:pt x="9" y="0"/>
                        <a:pt x="2" y="2"/>
                        <a:pt x="0" y="13"/>
                      </a:cubicBezTo>
                      <a:cubicBezTo>
                        <a:pt x="0" y="117"/>
                        <a:pt x="0" y="117"/>
                        <a:pt x="0" y="117"/>
                      </a:cubicBezTo>
                      <a:cubicBezTo>
                        <a:pt x="0" y="117"/>
                        <a:pt x="12" y="143"/>
                        <a:pt x="30" y="150"/>
                      </a:cubicBezTo>
                      <a:cubicBezTo>
                        <a:pt x="123" y="150"/>
                        <a:pt x="123" y="150"/>
                        <a:pt x="123" y="150"/>
                      </a:cubicBezTo>
                      <a:cubicBezTo>
                        <a:pt x="123" y="150"/>
                        <a:pt x="141" y="140"/>
                        <a:pt x="148" y="114"/>
                      </a:cubicBezTo>
                      <a:cubicBezTo>
                        <a:pt x="148" y="11"/>
                        <a:pt x="148" y="11"/>
                        <a:pt x="148" y="11"/>
                      </a:cubicBezTo>
                      <a:cubicBezTo>
                        <a:pt x="148" y="11"/>
                        <a:pt x="146" y="5"/>
                        <a:pt x="140" y="0"/>
                      </a:cubicBezTo>
                      <a:lnTo>
                        <a:pt x="9" y="0"/>
                      </a:lnTo>
                      <a:close/>
                    </a:path>
                  </a:pathLst>
                </a:custGeom>
                <a:noFill/>
                <a:ln w="33338" cap="rnd">
                  <a:solidFill>
                    <a:srgbClr val="3E4651"/>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015"/>
                </a:p>
              </p:txBody>
            </p:sp>
            <p:sp>
              <p:nvSpPr>
                <p:cNvPr id="81" name="Freeform 127"/>
                <p:cNvSpPr/>
                <p:nvPr/>
              </p:nvSpPr>
              <p:spPr bwMode="auto">
                <a:xfrm>
                  <a:off x="5992813" y="1312863"/>
                  <a:ext cx="327025" cy="514350"/>
                </a:xfrm>
                <a:custGeom>
                  <a:avLst/>
                  <a:gdLst>
                    <a:gd name="T0" fmla="*/ 6 w 77"/>
                    <a:gd name="T1" fmla="*/ 29 h 121"/>
                    <a:gd name="T2" fmla="*/ 60 w 77"/>
                    <a:gd name="T3" fmla="*/ 27 h 121"/>
                    <a:gd name="T4" fmla="*/ 57 w 77"/>
                    <a:gd name="T5" fmla="*/ 93 h 121"/>
                    <a:gd name="T6" fmla="*/ 0 w 77"/>
                    <a:gd name="T7" fmla="*/ 95 h 121"/>
                    <a:gd name="T8" fmla="*/ 9 w 77"/>
                    <a:gd name="T9" fmla="*/ 91 h 121"/>
                    <a:gd name="T10" fmla="*/ 59 w 77"/>
                    <a:gd name="T11" fmla="*/ 56 h 121"/>
                    <a:gd name="T12" fmla="*/ 36 w 77"/>
                    <a:gd name="T13" fmla="*/ 31 h 121"/>
                    <a:gd name="T14" fmla="*/ 5 w 77"/>
                    <a:gd name="T15" fmla="*/ 5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21">
                      <a:moveTo>
                        <a:pt x="6" y="29"/>
                      </a:moveTo>
                      <a:cubicBezTo>
                        <a:pt x="33" y="0"/>
                        <a:pt x="60" y="27"/>
                        <a:pt x="60" y="27"/>
                      </a:cubicBezTo>
                      <a:cubicBezTo>
                        <a:pt x="77" y="43"/>
                        <a:pt x="71" y="77"/>
                        <a:pt x="57" y="93"/>
                      </a:cubicBezTo>
                      <a:cubicBezTo>
                        <a:pt x="47" y="109"/>
                        <a:pt x="5" y="121"/>
                        <a:pt x="0" y="95"/>
                      </a:cubicBezTo>
                      <a:cubicBezTo>
                        <a:pt x="4" y="94"/>
                        <a:pt x="6" y="92"/>
                        <a:pt x="9" y="91"/>
                      </a:cubicBezTo>
                      <a:cubicBezTo>
                        <a:pt x="50" y="105"/>
                        <a:pt x="58" y="67"/>
                        <a:pt x="59" y="56"/>
                      </a:cubicBezTo>
                      <a:cubicBezTo>
                        <a:pt x="59" y="43"/>
                        <a:pt x="49" y="30"/>
                        <a:pt x="36" y="31"/>
                      </a:cubicBezTo>
                      <a:cubicBezTo>
                        <a:pt x="36" y="31"/>
                        <a:pt x="11" y="27"/>
                        <a:pt x="5" y="51"/>
                      </a:cubicBezTo>
                    </a:path>
                  </a:pathLst>
                </a:custGeom>
                <a:solidFill>
                  <a:srgbClr val="3E465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82" name="Freeform 128"/>
                <p:cNvSpPr/>
                <p:nvPr/>
              </p:nvSpPr>
              <p:spPr bwMode="auto">
                <a:xfrm>
                  <a:off x="5508625" y="908051"/>
                  <a:ext cx="123825" cy="344488"/>
                </a:xfrm>
                <a:custGeom>
                  <a:avLst/>
                  <a:gdLst>
                    <a:gd name="T0" fmla="*/ 12 w 29"/>
                    <a:gd name="T1" fmla="*/ 81 h 81"/>
                    <a:gd name="T2" fmla="*/ 9 w 29"/>
                    <a:gd name="T3" fmla="*/ 79 h 81"/>
                    <a:gd name="T4" fmla="*/ 2 w 29"/>
                    <a:gd name="T5" fmla="*/ 70 h 81"/>
                    <a:gd name="T6" fmla="*/ 0 w 29"/>
                    <a:gd name="T7" fmla="*/ 63 h 81"/>
                    <a:gd name="T8" fmla="*/ 0 w 29"/>
                    <a:gd name="T9" fmla="*/ 55 h 81"/>
                    <a:gd name="T10" fmla="*/ 3 w 29"/>
                    <a:gd name="T11" fmla="*/ 47 h 81"/>
                    <a:gd name="T12" fmla="*/ 5 w 29"/>
                    <a:gd name="T13" fmla="*/ 43 h 81"/>
                    <a:gd name="T14" fmla="*/ 7 w 29"/>
                    <a:gd name="T15" fmla="*/ 39 h 81"/>
                    <a:gd name="T16" fmla="*/ 17 w 29"/>
                    <a:gd name="T17" fmla="*/ 25 h 81"/>
                    <a:gd name="T18" fmla="*/ 22 w 29"/>
                    <a:gd name="T19" fmla="*/ 19 h 81"/>
                    <a:gd name="T20" fmla="*/ 24 w 29"/>
                    <a:gd name="T21" fmla="*/ 16 h 81"/>
                    <a:gd name="T22" fmla="*/ 25 w 29"/>
                    <a:gd name="T23" fmla="*/ 13 h 81"/>
                    <a:gd name="T24" fmla="*/ 26 w 29"/>
                    <a:gd name="T25" fmla="*/ 11 h 81"/>
                    <a:gd name="T26" fmla="*/ 27 w 29"/>
                    <a:gd name="T27" fmla="*/ 8 h 81"/>
                    <a:gd name="T28" fmla="*/ 28 w 29"/>
                    <a:gd name="T29" fmla="*/ 4 h 81"/>
                    <a:gd name="T30" fmla="*/ 29 w 29"/>
                    <a:gd name="T31" fmla="*/ 0 h 81"/>
                    <a:gd name="T32" fmla="*/ 29 w 29"/>
                    <a:gd name="T33" fmla="*/ 4 h 81"/>
                    <a:gd name="T34" fmla="*/ 29 w 29"/>
                    <a:gd name="T35" fmla="*/ 8 h 81"/>
                    <a:gd name="T36" fmla="*/ 28 w 29"/>
                    <a:gd name="T37" fmla="*/ 11 h 81"/>
                    <a:gd name="T38" fmla="*/ 27 w 29"/>
                    <a:gd name="T39" fmla="*/ 14 h 81"/>
                    <a:gd name="T40" fmla="*/ 26 w 29"/>
                    <a:gd name="T41" fmla="*/ 17 h 81"/>
                    <a:gd name="T42" fmla="*/ 24 w 29"/>
                    <a:gd name="T43" fmla="*/ 21 h 81"/>
                    <a:gd name="T44" fmla="*/ 20 w 29"/>
                    <a:gd name="T45" fmla="*/ 27 h 81"/>
                    <a:gd name="T46" fmla="*/ 15 w 29"/>
                    <a:gd name="T47" fmla="*/ 34 h 81"/>
                    <a:gd name="T48" fmla="*/ 10 w 29"/>
                    <a:gd name="T49" fmla="*/ 41 h 81"/>
                    <a:gd name="T50" fmla="*/ 8 w 29"/>
                    <a:gd name="T51" fmla="*/ 45 h 81"/>
                    <a:gd name="T52" fmla="*/ 6 w 29"/>
                    <a:gd name="T53" fmla="*/ 48 h 81"/>
                    <a:gd name="T54" fmla="*/ 4 w 29"/>
                    <a:gd name="T55" fmla="*/ 56 h 81"/>
                    <a:gd name="T56" fmla="*/ 3 w 29"/>
                    <a:gd name="T57" fmla="*/ 63 h 81"/>
                    <a:gd name="T58" fmla="*/ 4 w 29"/>
                    <a:gd name="T59" fmla="*/ 66 h 81"/>
                    <a:gd name="T60" fmla="*/ 4 w 29"/>
                    <a:gd name="T61" fmla="*/ 69 h 81"/>
                    <a:gd name="T62" fmla="*/ 9 w 29"/>
                    <a:gd name="T63" fmla="*/ 78 h 81"/>
                    <a:gd name="T64" fmla="*/ 12 w 29"/>
                    <a:gd name="T6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81">
                      <a:moveTo>
                        <a:pt x="12" y="81"/>
                      </a:moveTo>
                      <a:cubicBezTo>
                        <a:pt x="12" y="81"/>
                        <a:pt x="11" y="81"/>
                        <a:pt x="9" y="79"/>
                      </a:cubicBezTo>
                      <a:cubicBezTo>
                        <a:pt x="7" y="77"/>
                        <a:pt x="4" y="74"/>
                        <a:pt x="2" y="70"/>
                      </a:cubicBezTo>
                      <a:cubicBezTo>
                        <a:pt x="1" y="68"/>
                        <a:pt x="1" y="66"/>
                        <a:pt x="0" y="63"/>
                      </a:cubicBezTo>
                      <a:cubicBezTo>
                        <a:pt x="0" y="61"/>
                        <a:pt x="0" y="58"/>
                        <a:pt x="0" y="55"/>
                      </a:cubicBezTo>
                      <a:cubicBezTo>
                        <a:pt x="1" y="52"/>
                        <a:pt x="1" y="49"/>
                        <a:pt x="3" y="47"/>
                      </a:cubicBezTo>
                      <a:cubicBezTo>
                        <a:pt x="3" y="45"/>
                        <a:pt x="4" y="44"/>
                        <a:pt x="5" y="43"/>
                      </a:cubicBezTo>
                      <a:cubicBezTo>
                        <a:pt x="5" y="41"/>
                        <a:pt x="6" y="40"/>
                        <a:pt x="7" y="39"/>
                      </a:cubicBezTo>
                      <a:cubicBezTo>
                        <a:pt x="10" y="34"/>
                        <a:pt x="14" y="29"/>
                        <a:pt x="17" y="25"/>
                      </a:cubicBezTo>
                      <a:cubicBezTo>
                        <a:pt x="19" y="23"/>
                        <a:pt x="20" y="21"/>
                        <a:pt x="22" y="19"/>
                      </a:cubicBezTo>
                      <a:cubicBezTo>
                        <a:pt x="22" y="18"/>
                        <a:pt x="23" y="17"/>
                        <a:pt x="24" y="16"/>
                      </a:cubicBezTo>
                      <a:cubicBezTo>
                        <a:pt x="24" y="15"/>
                        <a:pt x="25" y="14"/>
                        <a:pt x="25" y="13"/>
                      </a:cubicBezTo>
                      <a:cubicBezTo>
                        <a:pt x="26" y="12"/>
                        <a:pt x="26" y="12"/>
                        <a:pt x="26" y="11"/>
                      </a:cubicBezTo>
                      <a:cubicBezTo>
                        <a:pt x="27" y="10"/>
                        <a:pt x="27" y="9"/>
                        <a:pt x="27" y="8"/>
                      </a:cubicBezTo>
                      <a:cubicBezTo>
                        <a:pt x="28" y="6"/>
                        <a:pt x="28" y="5"/>
                        <a:pt x="28" y="4"/>
                      </a:cubicBezTo>
                      <a:cubicBezTo>
                        <a:pt x="28" y="1"/>
                        <a:pt x="29" y="0"/>
                        <a:pt x="29" y="0"/>
                      </a:cubicBezTo>
                      <a:cubicBezTo>
                        <a:pt x="29" y="0"/>
                        <a:pt x="29" y="1"/>
                        <a:pt x="29" y="4"/>
                      </a:cubicBezTo>
                      <a:cubicBezTo>
                        <a:pt x="29" y="5"/>
                        <a:pt x="29" y="6"/>
                        <a:pt x="29" y="8"/>
                      </a:cubicBezTo>
                      <a:cubicBezTo>
                        <a:pt x="28" y="9"/>
                        <a:pt x="28" y="10"/>
                        <a:pt x="28" y="11"/>
                      </a:cubicBezTo>
                      <a:cubicBezTo>
                        <a:pt x="28" y="12"/>
                        <a:pt x="28" y="13"/>
                        <a:pt x="27" y="14"/>
                      </a:cubicBezTo>
                      <a:cubicBezTo>
                        <a:pt x="27" y="15"/>
                        <a:pt x="27" y="16"/>
                        <a:pt x="26" y="17"/>
                      </a:cubicBezTo>
                      <a:cubicBezTo>
                        <a:pt x="25" y="19"/>
                        <a:pt x="25" y="20"/>
                        <a:pt x="24" y="21"/>
                      </a:cubicBezTo>
                      <a:cubicBezTo>
                        <a:pt x="23" y="23"/>
                        <a:pt x="21" y="25"/>
                        <a:pt x="20" y="27"/>
                      </a:cubicBezTo>
                      <a:cubicBezTo>
                        <a:pt x="18" y="29"/>
                        <a:pt x="17" y="32"/>
                        <a:pt x="15" y="34"/>
                      </a:cubicBezTo>
                      <a:cubicBezTo>
                        <a:pt x="13" y="36"/>
                        <a:pt x="12" y="39"/>
                        <a:pt x="10" y="41"/>
                      </a:cubicBezTo>
                      <a:cubicBezTo>
                        <a:pt x="9" y="42"/>
                        <a:pt x="9" y="43"/>
                        <a:pt x="8" y="45"/>
                      </a:cubicBezTo>
                      <a:cubicBezTo>
                        <a:pt x="7" y="46"/>
                        <a:pt x="7" y="47"/>
                        <a:pt x="6" y="48"/>
                      </a:cubicBezTo>
                      <a:cubicBezTo>
                        <a:pt x="5" y="51"/>
                        <a:pt x="4" y="53"/>
                        <a:pt x="4" y="56"/>
                      </a:cubicBezTo>
                      <a:cubicBezTo>
                        <a:pt x="3" y="58"/>
                        <a:pt x="3" y="61"/>
                        <a:pt x="3" y="63"/>
                      </a:cubicBezTo>
                      <a:cubicBezTo>
                        <a:pt x="3" y="64"/>
                        <a:pt x="3" y="65"/>
                        <a:pt x="4" y="66"/>
                      </a:cubicBezTo>
                      <a:cubicBezTo>
                        <a:pt x="4" y="67"/>
                        <a:pt x="4" y="68"/>
                        <a:pt x="4" y="69"/>
                      </a:cubicBezTo>
                      <a:cubicBezTo>
                        <a:pt x="6" y="73"/>
                        <a:pt x="8" y="76"/>
                        <a:pt x="9" y="78"/>
                      </a:cubicBezTo>
                      <a:cubicBezTo>
                        <a:pt x="11" y="80"/>
                        <a:pt x="12" y="81"/>
                        <a:pt x="12" y="81"/>
                      </a:cubicBezTo>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83" name="Freeform 129"/>
                <p:cNvSpPr/>
                <p:nvPr/>
              </p:nvSpPr>
              <p:spPr bwMode="auto">
                <a:xfrm>
                  <a:off x="5670550" y="908051"/>
                  <a:ext cx="122238" cy="344488"/>
                </a:xfrm>
                <a:custGeom>
                  <a:avLst/>
                  <a:gdLst>
                    <a:gd name="T0" fmla="*/ 12 w 29"/>
                    <a:gd name="T1" fmla="*/ 81 h 81"/>
                    <a:gd name="T2" fmla="*/ 9 w 29"/>
                    <a:gd name="T3" fmla="*/ 79 h 81"/>
                    <a:gd name="T4" fmla="*/ 2 w 29"/>
                    <a:gd name="T5" fmla="*/ 70 h 81"/>
                    <a:gd name="T6" fmla="*/ 0 w 29"/>
                    <a:gd name="T7" fmla="*/ 63 h 81"/>
                    <a:gd name="T8" fmla="*/ 0 w 29"/>
                    <a:gd name="T9" fmla="*/ 55 h 81"/>
                    <a:gd name="T10" fmla="*/ 3 w 29"/>
                    <a:gd name="T11" fmla="*/ 47 h 81"/>
                    <a:gd name="T12" fmla="*/ 5 w 29"/>
                    <a:gd name="T13" fmla="*/ 43 h 81"/>
                    <a:gd name="T14" fmla="*/ 7 w 29"/>
                    <a:gd name="T15" fmla="*/ 39 h 81"/>
                    <a:gd name="T16" fmla="*/ 17 w 29"/>
                    <a:gd name="T17" fmla="*/ 25 h 81"/>
                    <a:gd name="T18" fmla="*/ 22 w 29"/>
                    <a:gd name="T19" fmla="*/ 19 h 81"/>
                    <a:gd name="T20" fmla="*/ 24 w 29"/>
                    <a:gd name="T21" fmla="*/ 16 h 81"/>
                    <a:gd name="T22" fmla="*/ 25 w 29"/>
                    <a:gd name="T23" fmla="*/ 13 h 81"/>
                    <a:gd name="T24" fmla="*/ 26 w 29"/>
                    <a:gd name="T25" fmla="*/ 11 h 81"/>
                    <a:gd name="T26" fmla="*/ 27 w 29"/>
                    <a:gd name="T27" fmla="*/ 8 h 81"/>
                    <a:gd name="T28" fmla="*/ 28 w 29"/>
                    <a:gd name="T29" fmla="*/ 4 h 81"/>
                    <a:gd name="T30" fmla="*/ 29 w 29"/>
                    <a:gd name="T31" fmla="*/ 0 h 81"/>
                    <a:gd name="T32" fmla="*/ 29 w 29"/>
                    <a:gd name="T33" fmla="*/ 4 h 81"/>
                    <a:gd name="T34" fmla="*/ 29 w 29"/>
                    <a:gd name="T35" fmla="*/ 8 h 81"/>
                    <a:gd name="T36" fmla="*/ 28 w 29"/>
                    <a:gd name="T37" fmla="*/ 11 h 81"/>
                    <a:gd name="T38" fmla="*/ 27 w 29"/>
                    <a:gd name="T39" fmla="*/ 14 h 81"/>
                    <a:gd name="T40" fmla="*/ 26 w 29"/>
                    <a:gd name="T41" fmla="*/ 17 h 81"/>
                    <a:gd name="T42" fmla="*/ 24 w 29"/>
                    <a:gd name="T43" fmla="*/ 21 h 81"/>
                    <a:gd name="T44" fmla="*/ 20 w 29"/>
                    <a:gd name="T45" fmla="*/ 27 h 81"/>
                    <a:gd name="T46" fmla="*/ 15 w 29"/>
                    <a:gd name="T47" fmla="*/ 34 h 81"/>
                    <a:gd name="T48" fmla="*/ 10 w 29"/>
                    <a:gd name="T49" fmla="*/ 41 h 81"/>
                    <a:gd name="T50" fmla="*/ 8 w 29"/>
                    <a:gd name="T51" fmla="*/ 45 h 81"/>
                    <a:gd name="T52" fmla="*/ 6 w 29"/>
                    <a:gd name="T53" fmla="*/ 48 h 81"/>
                    <a:gd name="T54" fmla="*/ 4 w 29"/>
                    <a:gd name="T55" fmla="*/ 56 h 81"/>
                    <a:gd name="T56" fmla="*/ 3 w 29"/>
                    <a:gd name="T57" fmla="*/ 63 h 81"/>
                    <a:gd name="T58" fmla="*/ 4 w 29"/>
                    <a:gd name="T59" fmla="*/ 66 h 81"/>
                    <a:gd name="T60" fmla="*/ 4 w 29"/>
                    <a:gd name="T61" fmla="*/ 69 h 81"/>
                    <a:gd name="T62" fmla="*/ 9 w 29"/>
                    <a:gd name="T63" fmla="*/ 78 h 81"/>
                    <a:gd name="T64" fmla="*/ 12 w 29"/>
                    <a:gd name="T6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81">
                      <a:moveTo>
                        <a:pt x="12" y="81"/>
                      </a:moveTo>
                      <a:cubicBezTo>
                        <a:pt x="12" y="81"/>
                        <a:pt x="11" y="81"/>
                        <a:pt x="9" y="79"/>
                      </a:cubicBezTo>
                      <a:cubicBezTo>
                        <a:pt x="7" y="77"/>
                        <a:pt x="4" y="74"/>
                        <a:pt x="2" y="70"/>
                      </a:cubicBezTo>
                      <a:cubicBezTo>
                        <a:pt x="1" y="68"/>
                        <a:pt x="1" y="66"/>
                        <a:pt x="0" y="63"/>
                      </a:cubicBezTo>
                      <a:cubicBezTo>
                        <a:pt x="0" y="61"/>
                        <a:pt x="0" y="58"/>
                        <a:pt x="0" y="55"/>
                      </a:cubicBezTo>
                      <a:cubicBezTo>
                        <a:pt x="1" y="52"/>
                        <a:pt x="1" y="49"/>
                        <a:pt x="3" y="47"/>
                      </a:cubicBezTo>
                      <a:cubicBezTo>
                        <a:pt x="3" y="45"/>
                        <a:pt x="4" y="44"/>
                        <a:pt x="5" y="43"/>
                      </a:cubicBezTo>
                      <a:cubicBezTo>
                        <a:pt x="5" y="41"/>
                        <a:pt x="6" y="40"/>
                        <a:pt x="7" y="39"/>
                      </a:cubicBezTo>
                      <a:cubicBezTo>
                        <a:pt x="10" y="34"/>
                        <a:pt x="14" y="29"/>
                        <a:pt x="17" y="25"/>
                      </a:cubicBezTo>
                      <a:cubicBezTo>
                        <a:pt x="19" y="23"/>
                        <a:pt x="20" y="21"/>
                        <a:pt x="22" y="19"/>
                      </a:cubicBezTo>
                      <a:cubicBezTo>
                        <a:pt x="23" y="18"/>
                        <a:pt x="23" y="17"/>
                        <a:pt x="24" y="16"/>
                      </a:cubicBezTo>
                      <a:cubicBezTo>
                        <a:pt x="24" y="15"/>
                        <a:pt x="25" y="14"/>
                        <a:pt x="25" y="13"/>
                      </a:cubicBezTo>
                      <a:cubicBezTo>
                        <a:pt x="26" y="12"/>
                        <a:pt x="26" y="12"/>
                        <a:pt x="26" y="11"/>
                      </a:cubicBezTo>
                      <a:cubicBezTo>
                        <a:pt x="27" y="10"/>
                        <a:pt x="27" y="9"/>
                        <a:pt x="27" y="8"/>
                      </a:cubicBezTo>
                      <a:cubicBezTo>
                        <a:pt x="28" y="6"/>
                        <a:pt x="28" y="5"/>
                        <a:pt x="28" y="4"/>
                      </a:cubicBezTo>
                      <a:cubicBezTo>
                        <a:pt x="28" y="1"/>
                        <a:pt x="29" y="0"/>
                        <a:pt x="29" y="0"/>
                      </a:cubicBezTo>
                      <a:cubicBezTo>
                        <a:pt x="29" y="0"/>
                        <a:pt x="29" y="1"/>
                        <a:pt x="29" y="4"/>
                      </a:cubicBezTo>
                      <a:cubicBezTo>
                        <a:pt x="29" y="5"/>
                        <a:pt x="29" y="6"/>
                        <a:pt x="29" y="8"/>
                      </a:cubicBezTo>
                      <a:cubicBezTo>
                        <a:pt x="29" y="9"/>
                        <a:pt x="28" y="10"/>
                        <a:pt x="28" y="11"/>
                      </a:cubicBezTo>
                      <a:cubicBezTo>
                        <a:pt x="28" y="12"/>
                        <a:pt x="28" y="13"/>
                        <a:pt x="27" y="14"/>
                      </a:cubicBezTo>
                      <a:cubicBezTo>
                        <a:pt x="27" y="15"/>
                        <a:pt x="27" y="16"/>
                        <a:pt x="26" y="17"/>
                      </a:cubicBezTo>
                      <a:cubicBezTo>
                        <a:pt x="25" y="19"/>
                        <a:pt x="25" y="20"/>
                        <a:pt x="24" y="21"/>
                      </a:cubicBezTo>
                      <a:cubicBezTo>
                        <a:pt x="23" y="23"/>
                        <a:pt x="21" y="25"/>
                        <a:pt x="20" y="27"/>
                      </a:cubicBezTo>
                      <a:cubicBezTo>
                        <a:pt x="18" y="29"/>
                        <a:pt x="17" y="32"/>
                        <a:pt x="15" y="34"/>
                      </a:cubicBezTo>
                      <a:cubicBezTo>
                        <a:pt x="13" y="36"/>
                        <a:pt x="12" y="39"/>
                        <a:pt x="10" y="41"/>
                      </a:cubicBezTo>
                      <a:cubicBezTo>
                        <a:pt x="9" y="42"/>
                        <a:pt x="9" y="43"/>
                        <a:pt x="8" y="45"/>
                      </a:cubicBezTo>
                      <a:cubicBezTo>
                        <a:pt x="7" y="46"/>
                        <a:pt x="7" y="47"/>
                        <a:pt x="6" y="48"/>
                      </a:cubicBezTo>
                      <a:cubicBezTo>
                        <a:pt x="5" y="51"/>
                        <a:pt x="4" y="53"/>
                        <a:pt x="4" y="56"/>
                      </a:cubicBezTo>
                      <a:cubicBezTo>
                        <a:pt x="3" y="58"/>
                        <a:pt x="3" y="61"/>
                        <a:pt x="3" y="63"/>
                      </a:cubicBezTo>
                      <a:cubicBezTo>
                        <a:pt x="3" y="64"/>
                        <a:pt x="3" y="65"/>
                        <a:pt x="4" y="66"/>
                      </a:cubicBezTo>
                      <a:cubicBezTo>
                        <a:pt x="4" y="67"/>
                        <a:pt x="4" y="68"/>
                        <a:pt x="4" y="69"/>
                      </a:cubicBezTo>
                      <a:cubicBezTo>
                        <a:pt x="6" y="73"/>
                        <a:pt x="8" y="76"/>
                        <a:pt x="9" y="78"/>
                      </a:cubicBezTo>
                      <a:cubicBezTo>
                        <a:pt x="11" y="80"/>
                        <a:pt x="12" y="81"/>
                        <a:pt x="12" y="81"/>
                      </a:cubicBezTo>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84" name="Freeform 130"/>
                <p:cNvSpPr/>
                <p:nvPr/>
              </p:nvSpPr>
              <p:spPr bwMode="auto">
                <a:xfrm>
                  <a:off x="5830888" y="908051"/>
                  <a:ext cx="123825" cy="344488"/>
                </a:xfrm>
                <a:custGeom>
                  <a:avLst/>
                  <a:gdLst>
                    <a:gd name="T0" fmla="*/ 12 w 29"/>
                    <a:gd name="T1" fmla="*/ 81 h 81"/>
                    <a:gd name="T2" fmla="*/ 9 w 29"/>
                    <a:gd name="T3" fmla="*/ 79 h 81"/>
                    <a:gd name="T4" fmla="*/ 2 w 29"/>
                    <a:gd name="T5" fmla="*/ 70 h 81"/>
                    <a:gd name="T6" fmla="*/ 0 w 29"/>
                    <a:gd name="T7" fmla="*/ 63 h 81"/>
                    <a:gd name="T8" fmla="*/ 0 w 29"/>
                    <a:gd name="T9" fmla="*/ 55 h 81"/>
                    <a:gd name="T10" fmla="*/ 3 w 29"/>
                    <a:gd name="T11" fmla="*/ 47 h 81"/>
                    <a:gd name="T12" fmla="*/ 5 w 29"/>
                    <a:gd name="T13" fmla="*/ 43 h 81"/>
                    <a:gd name="T14" fmla="*/ 7 w 29"/>
                    <a:gd name="T15" fmla="*/ 39 h 81"/>
                    <a:gd name="T16" fmla="*/ 17 w 29"/>
                    <a:gd name="T17" fmla="*/ 25 h 81"/>
                    <a:gd name="T18" fmla="*/ 22 w 29"/>
                    <a:gd name="T19" fmla="*/ 19 h 81"/>
                    <a:gd name="T20" fmla="*/ 24 w 29"/>
                    <a:gd name="T21" fmla="*/ 16 h 81"/>
                    <a:gd name="T22" fmla="*/ 25 w 29"/>
                    <a:gd name="T23" fmla="*/ 13 h 81"/>
                    <a:gd name="T24" fmla="*/ 26 w 29"/>
                    <a:gd name="T25" fmla="*/ 11 h 81"/>
                    <a:gd name="T26" fmla="*/ 27 w 29"/>
                    <a:gd name="T27" fmla="*/ 8 h 81"/>
                    <a:gd name="T28" fmla="*/ 28 w 29"/>
                    <a:gd name="T29" fmla="*/ 4 h 81"/>
                    <a:gd name="T30" fmla="*/ 29 w 29"/>
                    <a:gd name="T31" fmla="*/ 0 h 81"/>
                    <a:gd name="T32" fmla="*/ 29 w 29"/>
                    <a:gd name="T33" fmla="*/ 4 h 81"/>
                    <a:gd name="T34" fmla="*/ 29 w 29"/>
                    <a:gd name="T35" fmla="*/ 8 h 81"/>
                    <a:gd name="T36" fmla="*/ 28 w 29"/>
                    <a:gd name="T37" fmla="*/ 11 h 81"/>
                    <a:gd name="T38" fmla="*/ 27 w 29"/>
                    <a:gd name="T39" fmla="*/ 14 h 81"/>
                    <a:gd name="T40" fmla="*/ 26 w 29"/>
                    <a:gd name="T41" fmla="*/ 17 h 81"/>
                    <a:gd name="T42" fmla="*/ 24 w 29"/>
                    <a:gd name="T43" fmla="*/ 21 h 81"/>
                    <a:gd name="T44" fmla="*/ 20 w 29"/>
                    <a:gd name="T45" fmla="*/ 27 h 81"/>
                    <a:gd name="T46" fmla="*/ 15 w 29"/>
                    <a:gd name="T47" fmla="*/ 34 h 81"/>
                    <a:gd name="T48" fmla="*/ 10 w 29"/>
                    <a:gd name="T49" fmla="*/ 41 h 81"/>
                    <a:gd name="T50" fmla="*/ 8 w 29"/>
                    <a:gd name="T51" fmla="*/ 45 h 81"/>
                    <a:gd name="T52" fmla="*/ 6 w 29"/>
                    <a:gd name="T53" fmla="*/ 48 h 81"/>
                    <a:gd name="T54" fmla="*/ 4 w 29"/>
                    <a:gd name="T55" fmla="*/ 56 h 81"/>
                    <a:gd name="T56" fmla="*/ 3 w 29"/>
                    <a:gd name="T57" fmla="*/ 63 h 81"/>
                    <a:gd name="T58" fmla="*/ 4 w 29"/>
                    <a:gd name="T59" fmla="*/ 66 h 81"/>
                    <a:gd name="T60" fmla="*/ 5 w 29"/>
                    <a:gd name="T61" fmla="*/ 69 h 81"/>
                    <a:gd name="T62" fmla="*/ 9 w 29"/>
                    <a:gd name="T63" fmla="*/ 78 h 81"/>
                    <a:gd name="T64" fmla="*/ 12 w 29"/>
                    <a:gd name="T6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81">
                      <a:moveTo>
                        <a:pt x="12" y="81"/>
                      </a:moveTo>
                      <a:cubicBezTo>
                        <a:pt x="12" y="81"/>
                        <a:pt x="11" y="81"/>
                        <a:pt x="9" y="79"/>
                      </a:cubicBezTo>
                      <a:cubicBezTo>
                        <a:pt x="7" y="77"/>
                        <a:pt x="4" y="74"/>
                        <a:pt x="2" y="70"/>
                      </a:cubicBezTo>
                      <a:cubicBezTo>
                        <a:pt x="1" y="68"/>
                        <a:pt x="1" y="66"/>
                        <a:pt x="0" y="63"/>
                      </a:cubicBezTo>
                      <a:cubicBezTo>
                        <a:pt x="0" y="61"/>
                        <a:pt x="0" y="58"/>
                        <a:pt x="0" y="55"/>
                      </a:cubicBezTo>
                      <a:cubicBezTo>
                        <a:pt x="1" y="52"/>
                        <a:pt x="1" y="49"/>
                        <a:pt x="3" y="47"/>
                      </a:cubicBezTo>
                      <a:cubicBezTo>
                        <a:pt x="3" y="45"/>
                        <a:pt x="4" y="44"/>
                        <a:pt x="5" y="43"/>
                      </a:cubicBezTo>
                      <a:cubicBezTo>
                        <a:pt x="5" y="41"/>
                        <a:pt x="6" y="40"/>
                        <a:pt x="7" y="39"/>
                      </a:cubicBezTo>
                      <a:cubicBezTo>
                        <a:pt x="10" y="34"/>
                        <a:pt x="14" y="29"/>
                        <a:pt x="17" y="25"/>
                      </a:cubicBezTo>
                      <a:cubicBezTo>
                        <a:pt x="19" y="23"/>
                        <a:pt x="20" y="21"/>
                        <a:pt x="22" y="19"/>
                      </a:cubicBezTo>
                      <a:cubicBezTo>
                        <a:pt x="23" y="18"/>
                        <a:pt x="23" y="17"/>
                        <a:pt x="24" y="16"/>
                      </a:cubicBezTo>
                      <a:cubicBezTo>
                        <a:pt x="24" y="15"/>
                        <a:pt x="25" y="14"/>
                        <a:pt x="25" y="13"/>
                      </a:cubicBezTo>
                      <a:cubicBezTo>
                        <a:pt x="26" y="12"/>
                        <a:pt x="26" y="12"/>
                        <a:pt x="26" y="11"/>
                      </a:cubicBezTo>
                      <a:cubicBezTo>
                        <a:pt x="27" y="10"/>
                        <a:pt x="27" y="9"/>
                        <a:pt x="27" y="8"/>
                      </a:cubicBezTo>
                      <a:cubicBezTo>
                        <a:pt x="28" y="6"/>
                        <a:pt x="28" y="5"/>
                        <a:pt x="28" y="4"/>
                      </a:cubicBezTo>
                      <a:cubicBezTo>
                        <a:pt x="28" y="1"/>
                        <a:pt x="29" y="0"/>
                        <a:pt x="29" y="0"/>
                      </a:cubicBezTo>
                      <a:cubicBezTo>
                        <a:pt x="29" y="0"/>
                        <a:pt x="29" y="1"/>
                        <a:pt x="29" y="4"/>
                      </a:cubicBezTo>
                      <a:cubicBezTo>
                        <a:pt x="29" y="5"/>
                        <a:pt x="29" y="6"/>
                        <a:pt x="29" y="8"/>
                      </a:cubicBezTo>
                      <a:cubicBezTo>
                        <a:pt x="29" y="9"/>
                        <a:pt x="28" y="10"/>
                        <a:pt x="28" y="11"/>
                      </a:cubicBezTo>
                      <a:cubicBezTo>
                        <a:pt x="28" y="12"/>
                        <a:pt x="28" y="13"/>
                        <a:pt x="27" y="14"/>
                      </a:cubicBezTo>
                      <a:cubicBezTo>
                        <a:pt x="27" y="15"/>
                        <a:pt x="27" y="16"/>
                        <a:pt x="26" y="17"/>
                      </a:cubicBezTo>
                      <a:cubicBezTo>
                        <a:pt x="26" y="19"/>
                        <a:pt x="25" y="20"/>
                        <a:pt x="24" y="21"/>
                      </a:cubicBezTo>
                      <a:cubicBezTo>
                        <a:pt x="23" y="23"/>
                        <a:pt x="21" y="25"/>
                        <a:pt x="20" y="27"/>
                      </a:cubicBezTo>
                      <a:cubicBezTo>
                        <a:pt x="18" y="29"/>
                        <a:pt x="17" y="32"/>
                        <a:pt x="15" y="34"/>
                      </a:cubicBezTo>
                      <a:cubicBezTo>
                        <a:pt x="13" y="36"/>
                        <a:pt x="12" y="39"/>
                        <a:pt x="10" y="41"/>
                      </a:cubicBezTo>
                      <a:cubicBezTo>
                        <a:pt x="9" y="42"/>
                        <a:pt x="9" y="43"/>
                        <a:pt x="8" y="45"/>
                      </a:cubicBezTo>
                      <a:cubicBezTo>
                        <a:pt x="7" y="46"/>
                        <a:pt x="7" y="47"/>
                        <a:pt x="6" y="48"/>
                      </a:cubicBezTo>
                      <a:cubicBezTo>
                        <a:pt x="5" y="51"/>
                        <a:pt x="4" y="53"/>
                        <a:pt x="4" y="56"/>
                      </a:cubicBezTo>
                      <a:cubicBezTo>
                        <a:pt x="3" y="58"/>
                        <a:pt x="3" y="61"/>
                        <a:pt x="3" y="63"/>
                      </a:cubicBezTo>
                      <a:cubicBezTo>
                        <a:pt x="3" y="64"/>
                        <a:pt x="3" y="65"/>
                        <a:pt x="4" y="66"/>
                      </a:cubicBezTo>
                      <a:cubicBezTo>
                        <a:pt x="4" y="67"/>
                        <a:pt x="4" y="68"/>
                        <a:pt x="5" y="69"/>
                      </a:cubicBezTo>
                      <a:cubicBezTo>
                        <a:pt x="6" y="73"/>
                        <a:pt x="8" y="76"/>
                        <a:pt x="9" y="78"/>
                      </a:cubicBezTo>
                      <a:cubicBezTo>
                        <a:pt x="11" y="80"/>
                        <a:pt x="12" y="81"/>
                        <a:pt x="12" y="81"/>
                      </a:cubicBezTo>
                    </a:path>
                  </a:pathLst>
                </a:custGeom>
                <a:solidFill>
                  <a:srgbClr val="E8E7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sp>
            <p:nvSpPr>
              <p:cNvPr id="85" name="Freeform 9"/>
              <p:cNvSpPr/>
              <p:nvPr/>
            </p:nvSpPr>
            <p:spPr bwMode="auto">
              <a:xfrm flipH="1">
                <a:off x="8093519" y="717064"/>
                <a:ext cx="419018" cy="834119"/>
              </a:xfrm>
              <a:custGeom>
                <a:avLst/>
                <a:gdLst>
                  <a:gd name="T0" fmla="*/ 79 w 79"/>
                  <a:gd name="T1" fmla="*/ 0 h 158"/>
                  <a:gd name="T2" fmla="*/ 13 w 79"/>
                  <a:gd name="T3" fmla="*/ 0 h 158"/>
                  <a:gd name="T4" fmla="*/ 12 w 79"/>
                  <a:gd name="T5" fmla="*/ 0 h 158"/>
                  <a:gd name="T6" fmla="*/ 0 w 79"/>
                  <a:gd name="T7" fmla="*/ 17 h 158"/>
                  <a:gd name="T8" fmla="*/ 0 w 79"/>
                  <a:gd name="T9" fmla="*/ 17 h 158"/>
                  <a:gd name="T10" fmla="*/ 0 w 79"/>
                  <a:gd name="T11" fmla="*/ 121 h 158"/>
                  <a:gd name="T12" fmla="*/ 1 w 79"/>
                  <a:gd name="T13" fmla="*/ 123 h 158"/>
                  <a:gd name="T14" fmla="*/ 32 w 79"/>
                  <a:gd name="T15" fmla="*/ 157 h 158"/>
                  <a:gd name="T16" fmla="*/ 34 w 79"/>
                  <a:gd name="T17" fmla="*/ 158 h 158"/>
                  <a:gd name="T18" fmla="*/ 79 w 79"/>
                  <a:gd name="T19" fmla="*/ 158 h 158"/>
                  <a:gd name="T20" fmla="*/ 79 w 79"/>
                  <a:gd name="T2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58">
                    <a:moveTo>
                      <a:pt x="79" y="0"/>
                    </a:moveTo>
                    <a:cubicBezTo>
                      <a:pt x="13" y="0"/>
                      <a:pt x="13" y="0"/>
                      <a:pt x="13" y="0"/>
                    </a:cubicBezTo>
                    <a:cubicBezTo>
                      <a:pt x="12" y="0"/>
                      <a:pt x="12" y="0"/>
                      <a:pt x="12" y="0"/>
                    </a:cubicBezTo>
                    <a:cubicBezTo>
                      <a:pt x="12" y="1"/>
                      <a:pt x="2" y="3"/>
                      <a:pt x="0" y="17"/>
                    </a:cubicBezTo>
                    <a:cubicBezTo>
                      <a:pt x="0" y="17"/>
                      <a:pt x="0" y="17"/>
                      <a:pt x="0" y="17"/>
                    </a:cubicBezTo>
                    <a:cubicBezTo>
                      <a:pt x="0" y="121"/>
                      <a:pt x="0" y="121"/>
                      <a:pt x="0" y="121"/>
                    </a:cubicBezTo>
                    <a:cubicBezTo>
                      <a:pt x="0" y="122"/>
                      <a:pt x="0" y="122"/>
                      <a:pt x="1" y="123"/>
                    </a:cubicBezTo>
                    <a:cubicBezTo>
                      <a:pt x="1" y="124"/>
                      <a:pt x="13" y="150"/>
                      <a:pt x="32" y="157"/>
                    </a:cubicBezTo>
                    <a:cubicBezTo>
                      <a:pt x="33" y="158"/>
                      <a:pt x="33" y="158"/>
                      <a:pt x="34" y="158"/>
                    </a:cubicBezTo>
                    <a:cubicBezTo>
                      <a:pt x="79" y="158"/>
                      <a:pt x="79" y="158"/>
                      <a:pt x="79" y="158"/>
                    </a:cubicBezTo>
                    <a:cubicBezTo>
                      <a:pt x="79" y="0"/>
                      <a:pt x="79" y="0"/>
                      <a:pt x="79" y="0"/>
                    </a:cubicBezTo>
                  </a:path>
                </a:pathLst>
              </a:custGeom>
              <a:solidFill>
                <a:srgbClr val="E5E5E5">
                  <a:alpha val="10000"/>
                </a:srgbClr>
              </a:solidFill>
              <a:ln>
                <a:noFill/>
              </a:ln>
            </p:spPr>
            <p:txBody>
              <a:bodyPr vert="horz" wrap="square" lIns="68580" tIns="34290" rIns="68580" bIns="34290" numCol="1" anchor="t" anchorCtr="0" compatLnSpc="1"/>
              <a:lstStyle/>
              <a:p>
                <a:endParaRPr lang="zh-CN" altLang="en-US" sz="1015"/>
              </a:p>
            </p:txBody>
          </p:sp>
        </p:grpSp>
      </p:gr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0" y="3810"/>
            <a:ext cx="9144635" cy="184785"/>
          </a:xfrm>
          <a:prstGeom prst="rect">
            <a:avLst/>
          </a:prstGeom>
        </p:spPr>
      </p:pic>
      <p:sp>
        <p:nvSpPr>
          <p:cNvPr id="2" name="标题 1"/>
          <p:cNvSpPr>
            <a:spLocks noGrp="1"/>
          </p:cNvSpPr>
          <p:nvPr>
            <p:ph type="ctrTitle"/>
          </p:nvPr>
        </p:nvSpPr>
        <p:spPr>
          <a:xfrm>
            <a:off x="1043484" y="916578"/>
            <a:ext cx="7772400" cy="1102519"/>
          </a:xfrm>
        </p:spPr>
        <p:txBody>
          <a:bodyPr/>
          <a:lstStyle/>
          <a:p>
            <a:r>
              <a:rPr lang="zh-CN" altLang="en-US" sz="3600" b="1" dirty="0" smtClean="0">
                <a:solidFill>
                  <a:srgbClr val="4A5640"/>
                </a:solidFill>
                <a:latin typeface="微软雅黑" panose="020B0503020204020204" pitchFamily="34" charset="-122"/>
                <a:ea typeface="微软雅黑" panose="020B0503020204020204" pitchFamily="34" charset="-122"/>
              </a:rPr>
              <a:t>凝心聚力，助力江西适应气候变化</a:t>
            </a:r>
          </a:p>
        </p:txBody>
      </p:sp>
      <p:sp>
        <p:nvSpPr>
          <p:cNvPr id="3" name="副标题 2"/>
          <p:cNvSpPr>
            <a:spLocks noGrp="1"/>
          </p:cNvSpPr>
          <p:nvPr>
            <p:ph type="subTitle" idx="1"/>
          </p:nvPr>
        </p:nvSpPr>
        <p:spPr>
          <a:xfrm>
            <a:off x="1043305" y="3579495"/>
            <a:ext cx="6015355" cy="1170305"/>
          </a:xfrm>
        </p:spPr>
        <p:txBody>
          <a:bodyPr/>
          <a:lstStyle/>
          <a:p>
            <a:pPr algn="l" latinLnBrk="0">
              <a:lnSpc>
                <a:spcPct val="150000"/>
              </a:lnSpc>
              <a:spcBef>
                <a:spcPts val="0"/>
              </a:spcBef>
            </a:pP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制作单位：江西信息应用职业技术学院</a:t>
            </a:r>
          </a:p>
          <a:p>
            <a:pPr algn="l" latinLnBrk="0">
              <a:lnSpc>
                <a:spcPct val="150000"/>
              </a:lnSpc>
              <a:spcBef>
                <a:spcPts val="0"/>
              </a:spcBef>
            </a:pP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特别鸣谢：江西省生态气象中心、江西省农气中心</a:t>
            </a:r>
          </a:p>
        </p:txBody>
      </p:sp>
      <p:sp>
        <p:nvSpPr>
          <p:cNvPr id="4" name="文本框 3"/>
          <p:cNvSpPr txBox="1"/>
          <p:nvPr/>
        </p:nvSpPr>
        <p:spPr>
          <a:xfrm>
            <a:off x="241300" y="2098675"/>
            <a:ext cx="3048000" cy="368300"/>
          </a:xfrm>
          <a:prstGeom prst="rect">
            <a:avLst/>
          </a:prstGeom>
          <a:noFill/>
        </p:spPr>
        <p:txBody>
          <a:bodyPr wrap="square" rtlCol="0">
            <a:spAutoFit/>
          </a:bodyPr>
          <a:lstStyle/>
          <a:p>
            <a:endParaRPr lang="zh-CN" altLang="en-US"/>
          </a:p>
        </p:txBody>
      </p:sp>
      <p:pic>
        <p:nvPicPr>
          <p:cNvPr id="7" name="图片 6"/>
          <p:cNvPicPr>
            <a:picLocks noChangeAspect="1"/>
          </p:cNvPicPr>
          <p:nvPr/>
        </p:nvPicPr>
        <p:blipFill>
          <a:blip r:embed="rId3"/>
          <a:stretch>
            <a:fillRect/>
          </a:stretch>
        </p:blipFill>
        <p:spPr>
          <a:xfrm>
            <a:off x="84455" y="4946015"/>
            <a:ext cx="8919845" cy="219710"/>
          </a:xfrm>
          <a:prstGeom prst="rect">
            <a:avLst/>
          </a:prstGeom>
        </p:spPr>
      </p:pic>
      <p:pic>
        <p:nvPicPr>
          <p:cNvPr id="8" name="图片 7"/>
          <p:cNvPicPr>
            <a:picLocks noChangeAspect="1"/>
          </p:cNvPicPr>
          <p:nvPr/>
        </p:nvPicPr>
        <p:blipFill>
          <a:blip r:embed="rId4"/>
          <a:stretch>
            <a:fillRect/>
          </a:stretch>
        </p:blipFill>
        <p:spPr>
          <a:xfrm>
            <a:off x="0" y="51435"/>
            <a:ext cx="142875" cy="5145405"/>
          </a:xfrm>
          <a:prstGeom prst="rect">
            <a:avLst/>
          </a:prstGeom>
        </p:spPr>
      </p:pic>
      <p:pic>
        <p:nvPicPr>
          <p:cNvPr id="9" name="图片 8"/>
          <p:cNvPicPr>
            <a:picLocks noChangeAspect="1"/>
          </p:cNvPicPr>
          <p:nvPr/>
        </p:nvPicPr>
        <p:blipFill>
          <a:blip r:embed="rId5"/>
          <a:srcRect t="1373" r="-8933"/>
          <a:stretch>
            <a:fillRect/>
          </a:stretch>
        </p:blipFill>
        <p:spPr>
          <a:xfrm flipH="1">
            <a:off x="9004300" y="109220"/>
            <a:ext cx="139700" cy="509841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1188085" y="123190"/>
            <a:ext cx="329057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3000" b="1" dirty="0" smtClean="0">
                <a:latin typeface="微软雅黑" panose="020B0503020204020204" pitchFamily="34" charset="-122"/>
                <a:ea typeface="微软雅黑" panose="020B0503020204020204" pitchFamily="34" charset="-122"/>
              </a:rPr>
              <a:t>气候变化的概念</a:t>
            </a:r>
            <a:endParaRPr lang="zh-CN" altLang="en-US" sz="3000" b="1" dirty="0">
              <a:latin typeface="微软雅黑" panose="020B0503020204020204" pitchFamily="34" charset="-122"/>
              <a:ea typeface="微软雅黑" panose="020B0503020204020204" pitchFamily="34" charset="-122"/>
            </a:endParaRPr>
          </a:p>
        </p:txBody>
      </p:sp>
      <p:sp>
        <p:nvSpPr>
          <p:cNvPr id="41" name="Oval 33"/>
          <p:cNvSpPr/>
          <p:nvPr/>
        </p:nvSpPr>
        <p:spPr>
          <a:xfrm>
            <a:off x="-539750" y="2272030"/>
            <a:ext cx="4150360" cy="418592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grpSp>
        <p:nvGrpSpPr>
          <p:cNvPr id="42" name="Group 14"/>
          <p:cNvGrpSpPr/>
          <p:nvPr/>
        </p:nvGrpSpPr>
        <p:grpSpPr>
          <a:xfrm>
            <a:off x="439420" y="2569845"/>
            <a:ext cx="2202180" cy="1845310"/>
            <a:chOff x="2606675" y="2208213"/>
            <a:chExt cx="1136651" cy="936626"/>
          </a:xfrm>
        </p:grpSpPr>
        <p:sp>
          <p:nvSpPr>
            <p:cNvPr id="57" name="Freeform 138"/>
            <p:cNvSpPr>
              <a:spLocks noEditPoints="1"/>
            </p:cNvSpPr>
            <p:nvPr/>
          </p:nvSpPr>
          <p:spPr bwMode="auto">
            <a:xfrm>
              <a:off x="2606675" y="2895601"/>
              <a:ext cx="561975" cy="249238"/>
            </a:xfrm>
            <a:custGeom>
              <a:avLst/>
              <a:gdLst/>
              <a:ahLst/>
              <a:cxnLst>
                <a:cxn ang="0">
                  <a:pos x="354" y="97"/>
                </a:cxn>
                <a:cxn ang="0">
                  <a:pos x="353" y="97"/>
                </a:cxn>
                <a:cxn ang="0">
                  <a:pos x="339" y="97"/>
                </a:cxn>
                <a:cxn ang="0">
                  <a:pos x="341" y="53"/>
                </a:cxn>
                <a:cxn ang="0">
                  <a:pos x="341" y="53"/>
                </a:cxn>
                <a:cxn ang="0">
                  <a:pos x="341" y="52"/>
                </a:cxn>
                <a:cxn ang="0">
                  <a:pos x="343" y="48"/>
                </a:cxn>
                <a:cxn ang="0">
                  <a:pos x="347" y="45"/>
                </a:cxn>
                <a:cxn ang="0">
                  <a:pos x="349" y="45"/>
                </a:cxn>
                <a:cxn ang="0">
                  <a:pos x="353" y="44"/>
                </a:cxn>
                <a:cxn ang="0">
                  <a:pos x="353" y="44"/>
                </a:cxn>
                <a:cxn ang="0">
                  <a:pos x="354" y="44"/>
                </a:cxn>
                <a:cxn ang="0">
                  <a:pos x="354" y="44"/>
                </a:cxn>
                <a:cxn ang="0">
                  <a:pos x="354" y="44"/>
                </a:cxn>
                <a:cxn ang="0">
                  <a:pos x="354" y="3"/>
                </a:cxn>
                <a:cxn ang="0">
                  <a:pos x="144" y="1"/>
                </a:cxn>
                <a:cxn ang="0">
                  <a:pos x="144" y="1"/>
                </a:cxn>
                <a:cxn ang="0">
                  <a:pos x="2" y="0"/>
                </a:cxn>
                <a:cxn ang="0">
                  <a:pos x="0" y="157"/>
                </a:cxn>
                <a:cxn ang="0">
                  <a:pos x="353" y="157"/>
                </a:cxn>
                <a:cxn ang="0">
                  <a:pos x="354" y="97"/>
                </a:cxn>
                <a:cxn ang="0">
                  <a:pos x="59" y="117"/>
                </a:cxn>
                <a:cxn ang="0">
                  <a:pos x="34" y="116"/>
                </a:cxn>
                <a:cxn ang="0">
                  <a:pos x="34" y="82"/>
                </a:cxn>
                <a:cxn ang="0">
                  <a:pos x="60" y="82"/>
                </a:cxn>
                <a:cxn ang="0">
                  <a:pos x="59" y="117"/>
                </a:cxn>
                <a:cxn ang="0">
                  <a:pos x="60" y="62"/>
                </a:cxn>
                <a:cxn ang="0">
                  <a:pos x="34" y="62"/>
                </a:cxn>
                <a:cxn ang="0">
                  <a:pos x="36" y="28"/>
                </a:cxn>
                <a:cxn ang="0">
                  <a:pos x="60" y="28"/>
                </a:cxn>
                <a:cxn ang="0">
                  <a:pos x="60" y="62"/>
                </a:cxn>
                <a:cxn ang="0">
                  <a:pos x="111" y="117"/>
                </a:cxn>
                <a:cxn ang="0">
                  <a:pos x="87" y="117"/>
                </a:cxn>
                <a:cxn ang="0">
                  <a:pos x="87" y="82"/>
                </a:cxn>
                <a:cxn ang="0">
                  <a:pos x="112" y="82"/>
                </a:cxn>
                <a:cxn ang="0">
                  <a:pos x="111" y="117"/>
                </a:cxn>
                <a:cxn ang="0">
                  <a:pos x="112" y="63"/>
                </a:cxn>
                <a:cxn ang="0">
                  <a:pos x="87" y="63"/>
                </a:cxn>
                <a:cxn ang="0">
                  <a:pos x="88" y="28"/>
                </a:cxn>
                <a:cxn ang="0">
                  <a:pos x="112" y="28"/>
                </a:cxn>
                <a:cxn ang="0">
                  <a:pos x="112" y="63"/>
                </a:cxn>
                <a:cxn ang="0">
                  <a:pos x="191" y="96"/>
                </a:cxn>
                <a:cxn ang="0">
                  <a:pos x="167" y="94"/>
                </a:cxn>
                <a:cxn ang="0">
                  <a:pos x="168" y="11"/>
                </a:cxn>
                <a:cxn ang="0">
                  <a:pos x="191" y="11"/>
                </a:cxn>
                <a:cxn ang="0">
                  <a:pos x="191" y="96"/>
                </a:cxn>
                <a:cxn ang="0">
                  <a:pos x="235" y="96"/>
                </a:cxn>
                <a:cxn ang="0">
                  <a:pos x="212" y="96"/>
                </a:cxn>
                <a:cxn ang="0">
                  <a:pos x="213" y="12"/>
                </a:cxn>
                <a:cxn ang="0">
                  <a:pos x="236" y="12"/>
                </a:cxn>
                <a:cxn ang="0">
                  <a:pos x="235" y="96"/>
                </a:cxn>
                <a:cxn ang="0">
                  <a:pos x="280" y="97"/>
                </a:cxn>
                <a:cxn ang="0">
                  <a:pos x="256" y="96"/>
                </a:cxn>
                <a:cxn ang="0">
                  <a:pos x="257" y="12"/>
                </a:cxn>
                <a:cxn ang="0">
                  <a:pos x="280" y="12"/>
                </a:cxn>
                <a:cxn ang="0">
                  <a:pos x="280" y="97"/>
                </a:cxn>
                <a:cxn ang="0">
                  <a:pos x="324" y="97"/>
                </a:cxn>
                <a:cxn ang="0">
                  <a:pos x="301" y="97"/>
                </a:cxn>
                <a:cxn ang="0">
                  <a:pos x="302" y="13"/>
                </a:cxn>
                <a:cxn ang="0">
                  <a:pos x="325" y="13"/>
                </a:cxn>
                <a:cxn ang="0">
                  <a:pos x="324" y="97"/>
                </a:cxn>
              </a:cxnLst>
              <a:rect l="0" t="0" r="r" b="b"/>
              <a:pathLst>
                <a:path w="354" h="157">
                  <a:moveTo>
                    <a:pt x="354" y="97"/>
                  </a:moveTo>
                  <a:lnTo>
                    <a:pt x="353" y="97"/>
                  </a:lnTo>
                  <a:lnTo>
                    <a:pt x="339" y="97"/>
                  </a:lnTo>
                  <a:lnTo>
                    <a:pt x="341" y="53"/>
                  </a:lnTo>
                  <a:lnTo>
                    <a:pt x="341" y="53"/>
                  </a:lnTo>
                  <a:lnTo>
                    <a:pt x="341" y="52"/>
                  </a:lnTo>
                  <a:lnTo>
                    <a:pt x="343" y="48"/>
                  </a:lnTo>
                  <a:lnTo>
                    <a:pt x="347" y="45"/>
                  </a:lnTo>
                  <a:lnTo>
                    <a:pt x="349" y="45"/>
                  </a:lnTo>
                  <a:lnTo>
                    <a:pt x="353" y="44"/>
                  </a:lnTo>
                  <a:lnTo>
                    <a:pt x="353" y="44"/>
                  </a:lnTo>
                  <a:lnTo>
                    <a:pt x="354" y="44"/>
                  </a:lnTo>
                  <a:lnTo>
                    <a:pt x="354" y="44"/>
                  </a:lnTo>
                  <a:lnTo>
                    <a:pt x="354" y="44"/>
                  </a:lnTo>
                  <a:lnTo>
                    <a:pt x="354" y="3"/>
                  </a:lnTo>
                  <a:lnTo>
                    <a:pt x="144" y="1"/>
                  </a:lnTo>
                  <a:lnTo>
                    <a:pt x="144" y="1"/>
                  </a:lnTo>
                  <a:lnTo>
                    <a:pt x="2" y="0"/>
                  </a:lnTo>
                  <a:lnTo>
                    <a:pt x="0" y="157"/>
                  </a:lnTo>
                  <a:lnTo>
                    <a:pt x="353" y="157"/>
                  </a:lnTo>
                  <a:lnTo>
                    <a:pt x="354" y="97"/>
                  </a:lnTo>
                  <a:close/>
                  <a:moveTo>
                    <a:pt x="59" y="117"/>
                  </a:moveTo>
                  <a:lnTo>
                    <a:pt x="34" y="116"/>
                  </a:lnTo>
                  <a:lnTo>
                    <a:pt x="34" y="82"/>
                  </a:lnTo>
                  <a:lnTo>
                    <a:pt x="60" y="82"/>
                  </a:lnTo>
                  <a:lnTo>
                    <a:pt x="59" y="117"/>
                  </a:lnTo>
                  <a:close/>
                  <a:moveTo>
                    <a:pt x="60" y="62"/>
                  </a:moveTo>
                  <a:lnTo>
                    <a:pt x="34" y="62"/>
                  </a:lnTo>
                  <a:lnTo>
                    <a:pt x="36" y="28"/>
                  </a:lnTo>
                  <a:lnTo>
                    <a:pt x="60" y="28"/>
                  </a:lnTo>
                  <a:lnTo>
                    <a:pt x="60" y="62"/>
                  </a:lnTo>
                  <a:close/>
                  <a:moveTo>
                    <a:pt x="111" y="117"/>
                  </a:moveTo>
                  <a:lnTo>
                    <a:pt x="87" y="117"/>
                  </a:lnTo>
                  <a:lnTo>
                    <a:pt x="87" y="82"/>
                  </a:lnTo>
                  <a:lnTo>
                    <a:pt x="112" y="82"/>
                  </a:lnTo>
                  <a:lnTo>
                    <a:pt x="111" y="117"/>
                  </a:lnTo>
                  <a:close/>
                  <a:moveTo>
                    <a:pt x="112" y="63"/>
                  </a:moveTo>
                  <a:lnTo>
                    <a:pt x="87" y="63"/>
                  </a:lnTo>
                  <a:lnTo>
                    <a:pt x="88" y="28"/>
                  </a:lnTo>
                  <a:lnTo>
                    <a:pt x="112" y="28"/>
                  </a:lnTo>
                  <a:lnTo>
                    <a:pt x="112" y="63"/>
                  </a:lnTo>
                  <a:close/>
                  <a:moveTo>
                    <a:pt x="191" y="96"/>
                  </a:moveTo>
                  <a:lnTo>
                    <a:pt x="167" y="94"/>
                  </a:lnTo>
                  <a:lnTo>
                    <a:pt x="168" y="11"/>
                  </a:lnTo>
                  <a:lnTo>
                    <a:pt x="191" y="11"/>
                  </a:lnTo>
                  <a:lnTo>
                    <a:pt x="191" y="96"/>
                  </a:lnTo>
                  <a:close/>
                  <a:moveTo>
                    <a:pt x="235" y="96"/>
                  </a:moveTo>
                  <a:lnTo>
                    <a:pt x="212" y="96"/>
                  </a:lnTo>
                  <a:lnTo>
                    <a:pt x="213" y="12"/>
                  </a:lnTo>
                  <a:lnTo>
                    <a:pt x="236" y="12"/>
                  </a:lnTo>
                  <a:lnTo>
                    <a:pt x="235" y="96"/>
                  </a:lnTo>
                  <a:close/>
                  <a:moveTo>
                    <a:pt x="280" y="97"/>
                  </a:moveTo>
                  <a:lnTo>
                    <a:pt x="256" y="96"/>
                  </a:lnTo>
                  <a:lnTo>
                    <a:pt x="257" y="12"/>
                  </a:lnTo>
                  <a:lnTo>
                    <a:pt x="280" y="12"/>
                  </a:lnTo>
                  <a:lnTo>
                    <a:pt x="280" y="97"/>
                  </a:lnTo>
                  <a:close/>
                  <a:moveTo>
                    <a:pt x="324" y="97"/>
                  </a:moveTo>
                  <a:lnTo>
                    <a:pt x="301" y="97"/>
                  </a:lnTo>
                  <a:lnTo>
                    <a:pt x="302" y="13"/>
                  </a:lnTo>
                  <a:lnTo>
                    <a:pt x="325" y="13"/>
                  </a:lnTo>
                  <a:lnTo>
                    <a:pt x="324" y="97"/>
                  </a:lnTo>
                  <a:close/>
                </a:path>
              </a:pathLst>
            </a:custGeom>
            <a:solidFill>
              <a:schemeClr val="tx2">
                <a:lumMod val="60000"/>
                <a:lumOff val="40000"/>
              </a:schemeClr>
            </a:solidFill>
            <a:ln w="9525">
              <a:noFill/>
              <a:round/>
            </a:ln>
          </p:spPr>
          <p:txBody>
            <a:bodyPr vert="horz" wrap="square" lIns="121920" tIns="60960" rIns="121920" bIns="60960" numCol="1" anchor="t" anchorCtr="0" compatLnSpc="1"/>
            <a:lstStyle/>
            <a:p>
              <a:endParaRPr lang="en-US" sz="2500"/>
            </a:p>
          </p:txBody>
        </p:sp>
        <p:sp>
          <p:nvSpPr>
            <p:cNvPr id="58" name="Freeform 139"/>
            <p:cNvSpPr>
              <a:spLocks noEditPoints="1"/>
            </p:cNvSpPr>
            <p:nvPr/>
          </p:nvSpPr>
          <p:spPr bwMode="auto">
            <a:xfrm>
              <a:off x="2976563" y="2711451"/>
              <a:ext cx="193675" cy="112713"/>
            </a:xfrm>
            <a:custGeom>
              <a:avLst/>
              <a:gdLst/>
              <a:ahLst/>
              <a:cxnLst>
                <a:cxn ang="0">
                  <a:pos x="113" y="70"/>
                </a:cxn>
                <a:cxn ang="0">
                  <a:pos x="114" y="11"/>
                </a:cxn>
                <a:cxn ang="0">
                  <a:pos x="114" y="8"/>
                </a:cxn>
                <a:cxn ang="0">
                  <a:pos x="119" y="3"/>
                </a:cxn>
                <a:cxn ang="0">
                  <a:pos x="121" y="3"/>
                </a:cxn>
                <a:cxn ang="0">
                  <a:pos x="122" y="3"/>
                </a:cxn>
                <a:cxn ang="0">
                  <a:pos x="122" y="1"/>
                </a:cxn>
                <a:cxn ang="0">
                  <a:pos x="0" y="69"/>
                </a:cxn>
                <a:cxn ang="0">
                  <a:pos x="14" y="11"/>
                </a:cxn>
                <a:cxn ang="0">
                  <a:pos x="14" y="9"/>
                </a:cxn>
                <a:cxn ang="0">
                  <a:pos x="17" y="3"/>
                </a:cxn>
                <a:cxn ang="0">
                  <a:pos x="21" y="2"/>
                </a:cxn>
                <a:cxn ang="0">
                  <a:pos x="24" y="2"/>
                </a:cxn>
                <a:cxn ang="0">
                  <a:pos x="27" y="6"/>
                </a:cxn>
                <a:cxn ang="0">
                  <a:pos x="29" y="11"/>
                </a:cxn>
                <a:cxn ang="0">
                  <a:pos x="46" y="70"/>
                </a:cxn>
                <a:cxn ang="0">
                  <a:pos x="47" y="11"/>
                </a:cxn>
                <a:cxn ang="0">
                  <a:pos x="48" y="6"/>
                </a:cxn>
                <a:cxn ang="0">
                  <a:pos x="52" y="3"/>
                </a:cxn>
                <a:cxn ang="0">
                  <a:pos x="55" y="2"/>
                </a:cxn>
                <a:cxn ang="0">
                  <a:pos x="59" y="4"/>
                </a:cxn>
                <a:cxn ang="0">
                  <a:pos x="62" y="10"/>
                </a:cxn>
                <a:cxn ang="0">
                  <a:pos x="62" y="70"/>
                </a:cxn>
                <a:cxn ang="0">
                  <a:pos x="122" y="71"/>
                </a:cxn>
                <a:cxn ang="0">
                  <a:pos x="122" y="71"/>
                </a:cxn>
                <a:cxn ang="0">
                  <a:pos x="80" y="11"/>
                </a:cxn>
                <a:cxn ang="0">
                  <a:pos x="80" y="10"/>
                </a:cxn>
                <a:cxn ang="0">
                  <a:pos x="83" y="4"/>
                </a:cxn>
                <a:cxn ang="0">
                  <a:pos x="88" y="3"/>
                </a:cxn>
                <a:cxn ang="0">
                  <a:pos x="90" y="3"/>
                </a:cxn>
                <a:cxn ang="0">
                  <a:pos x="94" y="8"/>
                </a:cxn>
                <a:cxn ang="0">
                  <a:pos x="96" y="11"/>
                </a:cxn>
                <a:cxn ang="0">
                  <a:pos x="80" y="70"/>
                </a:cxn>
              </a:cxnLst>
              <a:rect l="0" t="0" r="r" b="b"/>
              <a:pathLst>
                <a:path w="122" h="71">
                  <a:moveTo>
                    <a:pt x="122" y="71"/>
                  </a:moveTo>
                  <a:lnTo>
                    <a:pt x="113" y="70"/>
                  </a:lnTo>
                  <a:lnTo>
                    <a:pt x="114" y="11"/>
                  </a:lnTo>
                  <a:lnTo>
                    <a:pt x="114" y="11"/>
                  </a:lnTo>
                  <a:lnTo>
                    <a:pt x="114" y="10"/>
                  </a:lnTo>
                  <a:lnTo>
                    <a:pt x="114" y="8"/>
                  </a:lnTo>
                  <a:lnTo>
                    <a:pt x="116" y="4"/>
                  </a:lnTo>
                  <a:lnTo>
                    <a:pt x="119" y="3"/>
                  </a:lnTo>
                  <a:lnTo>
                    <a:pt x="121" y="3"/>
                  </a:lnTo>
                  <a:lnTo>
                    <a:pt x="121" y="3"/>
                  </a:lnTo>
                  <a:lnTo>
                    <a:pt x="122" y="3"/>
                  </a:lnTo>
                  <a:lnTo>
                    <a:pt x="122" y="3"/>
                  </a:lnTo>
                  <a:lnTo>
                    <a:pt x="122" y="3"/>
                  </a:lnTo>
                  <a:lnTo>
                    <a:pt x="122" y="1"/>
                  </a:lnTo>
                  <a:lnTo>
                    <a:pt x="0" y="0"/>
                  </a:lnTo>
                  <a:lnTo>
                    <a:pt x="0" y="69"/>
                  </a:lnTo>
                  <a:lnTo>
                    <a:pt x="13" y="69"/>
                  </a:lnTo>
                  <a:lnTo>
                    <a:pt x="14" y="11"/>
                  </a:lnTo>
                  <a:lnTo>
                    <a:pt x="14" y="11"/>
                  </a:lnTo>
                  <a:lnTo>
                    <a:pt x="14" y="9"/>
                  </a:lnTo>
                  <a:lnTo>
                    <a:pt x="14" y="6"/>
                  </a:lnTo>
                  <a:lnTo>
                    <a:pt x="17" y="3"/>
                  </a:lnTo>
                  <a:lnTo>
                    <a:pt x="19" y="2"/>
                  </a:lnTo>
                  <a:lnTo>
                    <a:pt x="21" y="2"/>
                  </a:lnTo>
                  <a:lnTo>
                    <a:pt x="21" y="2"/>
                  </a:lnTo>
                  <a:lnTo>
                    <a:pt x="24" y="2"/>
                  </a:lnTo>
                  <a:lnTo>
                    <a:pt x="25" y="3"/>
                  </a:lnTo>
                  <a:lnTo>
                    <a:pt x="27" y="6"/>
                  </a:lnTo>
                  <a:lnTo>
                    <a:pt x="29" y="9"/>
                  </a:lnTo>
                  <a:lnTo>
                    <a:pt x="29" y="11"/>
                  </a:lnTo>
                  <a:lnTo>
                    <a:pt x="29" y="70"/>
                  </a:lnTo>
                  <a:lnTo>
                    <a:pt x="46" y="70"/>
                  </a:lnTo>
                  <a:lnTo>
                    <a:pt x="47" y="11"/>
                  </a:lnTo>
                  <a:lnTo>
                    <a:pt x="47" y="11"/>
                  </a:lnTo>
                  <a:lnTo>
                    <a:pt x="47" y="10"/>
                  </a:lnTo>
                  <a:lnTo>
                    <a:pt x="48" y="6"/>
                  </a:lnTo>
                  <a:lnTo>
                    <a:pt x="51" y="3"/>
                  </a:lnTo>
                  <a:lnTo>
                    <a:pt x="52" y="3"/>
                  </a:lnTo>
                  <a:lnTo>
                    <a:pt x="55" y="2"/>
                  </a:lnTo>
                  <a:lnTo>
                    <a:pt x="55" y="2"/>
                  </a:lnTo>
                  <a:lnTo>
                    <a:pt x="57" y="3"/>
                  </a:lnTo>
                  <a:lnTo>
                    <a:pt x="59" y="4"/>
                  </a:lnTo>
                  <a:lnTo>
                    <a:pt x="62" y="6"/>
                  </a:lnTo>
                  <a:lnTo>
                    <a:pt x="62" y="10"/>
                  </a:lnTo>
                  <a:lnTo>
                    <a:pt x="62" y="11"/>
                  </a:lnTo>
                  <a:lnTo>
                    <a:pt x="62" y="70"/>
                  </a:lnTo>
                  <a:lnTo>
                    <a:pt x="54" y="70"/>
                  </a:lnTo>
                  <a:lnTo>
                    <a:pt x="122" y="71"/>
                  </a:lnTo>
                  <a:lnTo>
                    <a:pt x="122" y="71"/>
                  </a:lnTo>
                  <a:lnTo>
                    <a:pt x="122" y="71"/>
                  </a:lnTo>
                  <a:close/>
                  <a:moveTo>
                    <a:pt x="80" y="70"/>
                  </a:moveTo>
                  <a:lnTo>
                    <a:pt x="80" y="11"/>
                  </a:lnTo>
                  <a:lnTo>
                    <a:pt x="80" y="11"/>
                  </a:lnTo>
                  <a:lnTo>
                    <a:pt x="80" y="10"/>
                  </a:lnTo>
                  <a:lnTo>
                    <a:pt x="81" y="6"/>
                  </a:lnTo>
                  <a:lnTo>
                    <a:pt x="83" y="4"/>
                  </a:lnTo>
                  <a:lnTo>
                    <a:pt x="86" y="3"/>
                  </a:lnTo>
                  <a:lnTo>
                    <a:pt x="88" y="3"/>
                  </a:lnTo>
                  <a:lnTo>
                    <a:pt x="88" y="3"/>
                  </a:lnTo>
                  <a:lnTo>
                    <a:pt x="90" y="3"/>
                  </a:lnTo>
                  <a:lnTo>
                    <a:pt x="92" y="4"/>
                  </a:lnTo>
                  <a:lnTo>
                    <a:pt x="94" y="8"/>
                  </a:lnTo>
                  <a:lnTo>
                    <a:pt x="96" y="10"/>
                  </a:lnTo>
                  <a:lnTo>
                    <a:pt x="96" y="11"/>
                  </a:lnTo>
                  <a:lnTo>
                    <a:pt x="94" y="70"/>
                  </a:lnTo>
                  <a:lnTo>
                    <a:pt x="80" y="70"/>
                  </a:lnTo>
                  <a:close/>
                </a:path>
              </a:pathLst>
            </a:custGeom>
            <a:solidFill>
              <a:schemeClr val="tx2">
                <a:lumMod val="60000"/>
                <a:lumOff val="40000"/>
              </a:schemeClr>
            </a:solidFill>
            <a:ln w="9525">
              <a:noFill/>
              <a:round/>
            </a:ln>
          </p:spPr>
          <p:txBody>
            <a:bodyPr vert="horz" wrap="square" lIns="121920" tIns="60960" rIns="121920" bIns="60960" numCol="1" anchor="t" anchorCtr="0" compatLnSpc="1"/>
            <a:lstStyle/>
            <a:p>
              <a:endParaRPr lang="en-US" sz="2500"/>
            </a:p>
          </p:txBody>
        </p:sp>
        <p:sp>
          <p:nvSpPr>
            <p:cNvPr id="59" name="Freeform 140"/>
            <p:cNvSpPr/>
            <p:nvPr/>
          </p:nvSpPr>
          <p:spPr bwMode="auto">
            <a:xfrm>
              <a:off x="3141663" y="2224088"/>
              <a:ext cx="33338" cy="180975"/>
            </a:xfrm>
            <a:custGeom>
              <a:avLst/>
              <a:gdLst/>
              <a:ahLst/>
              <a:cxnLst>
                <a:cxn ang="0">
                  <a:pos x="20" y="114"/>
                </a:cxn>
                <a:cxn ang="0">
                  <a:pos x="21" y="0"/>
                </a:cxn>
                <a:cxn ang="0">
                  <a:pos x="17" y="0"/>
                </a:cxn>
                <a:cxn ang="0">
                  <a:pos x="17" y="60"/>
                </a:cxn>
                <a:cxn ang="0">
                  <a:pos x="17" y="60"/>
                </a:cxn>
                <a:cxn ang="0">
                  <a:pos x="11" y="62"/>
                </a:cxn>
                <a:cxn ang="0">
                  <a:pos x="8" y="66"/>
                </a:cxn>
                <a:cxn ang="0">
                  <a:pos x="6" y="66"/>
                </a:cxn>
                <a:cxn ang="0">
                  <a:pos x="6" y="66"/>
                </a:cxn>
                <a:cxn ang="0">
                  <a:pos x="4" y="67"/>
                </a:cxn>
                <a:cxn ang="0">
                  <a:pos x="2" y="68"/>
                </a:cxn>
                <a:cxn ang="0">
                  <a:pos x="0" y="70"/>
                </a:cxn>
                <a:cxn ang="0">
                  <a:pos x="0" y="72"/>
                </a:cxn>
                <a:cxn ang="0">
                  <a:pos x="0" y="72"/>
                </a:cxn>
                <a:cxn ang="0">
                  <a:pos x="1" y="74"/>
                </a:cxn>
                <a:cxn ang="0">
                  <a:pos x="4" y="76"/>
                </a:cxn>
                <a:cxn ang="0">
                  <a:pos x="2" y="114"/>
                </a:cxn>
                <a:cxn ang="0">
                  <a:pos x="20" y="114"/>
                </a:cxn>
              </a:cxnLst>
              <a:rect l="0" t="0" r="r" b="b"/>
              <a:pathLst>
                <a:path w="21" h="114">
                  <a:moveTo>
                    <a:pt x="20" y="114"/>
                  </a:moveTo>
                  <a:lnTo>
                    <a:pt x="21" y="0"/>
                  </a:lnTo>
                  <a:lnTo>
                    <a:pt x="17" y="0"/>
                  </a:lnTo>
                  <a:lnTo>
                    <a:pt x="17" y="60"/>
                  </a:lnTo>
                  <a:lnTo>
                    <a:pt x="17" y="60"/>
                  </a:lnTo>
                  <a:lnTo>
                    <a:pt x="11" y="62"/>
                  </a:lnTo>
                  <a:lnTo>
                    <a:pt x="8" y="66"/>
                  </a:lnTo>
                  <a:lnTo>
                    <a:pt x="6" y="66"/>
                  </a:lnTo>
                  <a:lnTo>
                    <a:pt x="6" y="66"/>
                  </a:lnTo>
                  <a:lnTo>
                    <a:pt x="4" y="67"/>
                  </a:lnTo>
                  <a:lnTo>
                    <a:pt x="2" y="68"/>
                  </a:lnTo>
                  <a:lnTo>
                    <a:pt x="0" y="70"/>
                  </a:lnTo>
                  <a:lnTo>
                    <a:pt x="0" y="72"/>
                  </a:lnTo>
                  <a:lnTo>
                    <a:pt x="0" y="72"/>
                  </a:lnTo>
                  <a:lnTo>
                    <a:pt x="1" y="74"/>
                  </a:lnTo>
                  <a:lnTo>
                    <a:pt x="4" y="76"/>
                  </a:lnTo>
                  <a:lnTo>
                    <a:pt x="2" y="114"/>
                  </a:lnTo>
                  <a:lnTo>
                    <a:pt x="20" y="114"/>
                  </a:lnTo>
                  <a:close/>
                </a:path>
              </a:pathLst>
            </a:custGeom>
            <a:solidFill>
              <a:schemeClr val="tx2"/>
            </a:solidFill>
            <a:ln w="9525">
              <a:noFill/>
              <a:round/>
            </a:ln>
          </p:spPr>
          <p:txBody>
            <a:bodyPr vert="horz" wrap="square" lIns="121920" tIns="60960" rIns="121920" bIns="60960" numCol="1" anchor="t" anchorCtr="0" compatLnSpc="1"/>
            <a:lstStyle/>
            <a:p>
              <a:endParaRPr lang="en-US" sz="2500"/>
            </a:p>
          </p:txBody>
        </p:sp>
        <p:sp>
          <p:nvSpPr>
            <p:cNvPr id="60" name="Freeform 141"/>
            <p:cNvSpPr>
              <a:spLocks noEditPoints="1"/>
            </p:cNvSpPr>
            <p:nvPr/>
          </p:nvSpPr>
          <p:spPr bwMode="auto">
            <a:xfrm>
              <a:off x="2978150" y="2438401"/>
              <a:ext cx="195263" cy="241300"/>
            </a:xfrm>
            <a:custGeom>
              <a:avLst/>
              <a:gdLst/>
              <a:ahLst/>
              <a:cxnLst>
                <a:cxn ang="0">
                  <a:pos x="122" y="152"/>
                </a:cxn>
                <a:cxn ang="0">
                  <a:pos x="121" y="152"/>
                </a:cxn>
                <a:cxn ang="0">
                  <a:pos x="115" y="109"/>
                </a:cxn>
                <a:cxn ang="0">
                  <a:pos x="115" y="106"/>
                </a:cxn>
                <a:cxn ang="0">
                  <a:pos x="121" y="103"/>
                </a:cxn>
                <a:cxn ang="0">
                  <a:pos x="122" y="103"/>
                </a:cxn>
                <a:cxn ang="0">
                  <a:pos x="122" y="103"/>
                </a:cxn>
                <a:cxn ang="0">
                  <a:pos x="95" y="0"/>
                </a:cxn>
                <a:cxn ang="0">
                  <a:pos x="96" y="0"/>
                </a:cxn>
                <a:cxn ang="0">
                  <a:pos x="85" y="5"/>
                </a:cxn>
                <a:cxn ang="0">
                  <a:pos x="62" y="23"/>
                </a:cxn>
                <a:cxn ang="0">
                  <a:pos x="52" y="35"/>
                </a:cxn>
                <a:cxn ang="0">
                  <a:pos x="44" y="49"/>
                </a:cxn>
                <a:cxn ang="0">
                  <a:pos x="35" y="79"/>
                </a:cxn>
                <a:cxn ang="0">
                  <a:pos x="23" y="90"/>
                </a:cxn>
                <a:cxn ang="0">
                  <a:pos x="19" y="91"/>
                </a:cxn>
                <a:cxn ang="0">
                  <a:pos x="14" y="95"/>
                </a:cxn>
                <a:cxn ang="0">
                  <a:pos x="13" y="98"/>
                </a:cxn>
                <a:cxn ang="0">
                  <a:pos x="18" y="106"/>
                </a:cxn>
                <a:cxn ang="0">
                  <a:pos x="2" y="151"/>
                </a:cxn>
                <a:cxn ang="0">
                  <a:pos x="0" y="151"/>
                </a:cxn>
                <a:cxn ang="0">
                  <a:pos x="93" y="103"/>
                </a:cxn>
                <a:cxn ang="0">
                  <a:pos x="97" y="104"/>
                </a:cxn>
                <a:cxn ang="0">
                  <a:pos x="100" y="108"/>
                </a:cxn>
                <a:cxn ang="0">
                  <a:pos x="87" y="151"/>
                </a:cxn>
                <a:cxn ang="0">
                  <a:pos x="88" y="108"/>
                </a:cxn>
                <a:cxn ang="0">
                  <a:pos x="90" y="104"/>
                </a:cxn>
                <a:cxn ang="0">
                  <a:pos x="93" y="103"/>
                </a:cxn>
                <a:cxn ang="0">
                  <a:pos x="66" y="103"/>
                </a:cxn>
                <a:cxn ang="0">
                  <a:pos x="71" y="105"/>
                </a:cxn>
                <a:cxn ang="0">
                  <a:pos x="73" y="151"/>
                </a:cxn>
                <a:cxn ang="0">
                  <a:pos x="61" y="108"/>
                </a:cxn>
                <a:cxn ang="0">
                  <a:pos x="61" y="105"/>
                </a:cxn>
                <a:cxn ang="0">
                  <a:pos x="66" y="103"/>
                </a:cxn>
                <a:cxn ang="0">
                  <a:pos x="33" y="108"/>
                </a:cxn>
                <a:cxn ang="0">
                  <a:pos x="34" y="105"/>
                </a:cxn>
                <a:cxn ang="0">
                  <a:pos x="39" y="102"/>
                </a:cxn>
                <a:cxn ang="0">
                  <a:pos x="43" y="103"/>
                </a:cxn>
                <a:cxn ang="0">
                  <a:pos x="45" y="108"/>
                </a:cxn>
                <a:cxn ang="0">
                  <a:pos x="33" y="151"/>
                </a:cxn>
              </a:cxnLst>
              <a:rect l="0" t="0" r="r" b="b"/>
              <a:pathLst>
                <a:path w="123" h="152">
                  <a:moveTo>
                    <a:pt x="0" y="151"/>
                  </a:moveTo>
                  <a:lnTo>
                    <a:pt x="122" y="152"/>
                  </a:lnTo>
                  <a:lnTo>
                    <a:pt x="122" y="152"/>
                  </a:lnTo>
                  <a:lnTo>
                    <a:pt x="121" y="152"/>
                  </a:lnTo>
                  <a:lnTo>
                    <a:pt x="114" y="152"/>
                  </a:lnTo>
                  <a:lnTo>
                    <a:pt x="115" y="109"/>
                  </a:lnTo>
                  <a:lnTo>
                    <a:pt x="115" y="109"/>
                  </a:lnTo>
                  <a:lnTo>
                    <a:pt x="115" y="106"/>
                  </a:lnTo>
                  <a:lnTo>
                    <a:pt x="118" y="104"/>
                  </a:lnTo>
                  <a:lnTo>
                    <a:pt x="121" y="103"/>
                  </a:lnTo>
                  <a:lnTo>
                    <a:pt x="121" y="103"/>
                  </a:lnTo>
                  <a:lnTo>
                    <a:pt x="122" y="103"/>
                  </a:lnTo>
                  <a:lnTo>
                    <a:pt x="122" y="103"/>
                  </a:lnTo>
                  <a:lnTo>
                    <a:pt x="122" y="103"/>
                  </a:lnTo>
                  <a:lnTo>
                    <a:pt x="123" y="0"/>
                  </a:lnTo>
                  <a:lnTo>
                    <a:pt x="95" y="0"/>
                  </a:lnTo>
                  <a:lnTo>
                    <a:pt x="95" y="0"/>
                  </a:lnTo>
                  <a:lnTo>
                    <a:pt x="96" y="0"/>
                  </a:lnTo>
                  <a:lnTo>
                    <a:pt x="96" y="0"/>
                  </a:lnTo>
                  <a:lnTo>
                    <a:pt x="85" y="5"/>
                  </a:lnTo>
                  <a:lnTo>
                    <a:pt x="73" y="13"/>
                  </a:lnTo>
                  <a:lnTo>
                    <a:pt x="62" y="23"/>
                  </a:lnTo>
                  <a:lnTo>
                    <a:pt x="52" y="35"/>
                  </a:lnTo>
                  <a:lnTo>
                    <a:pt x="52" y="35"/>
                  </a:lnTo>
                  <a:lnTo>
                    <a:pt x="47" y="41"/>
                  </a:lnTo>
                  <a:lnTo>
                    <a:pt x="44" y="49"/>
                  </a:lnTo>
                  <a:lnTo>
                    <a:pt x="39" y="64"/>
                  </a:lnTo>
                  <a:lnTo>
                    <a:pt x="35" y="79"/>
                  </a:lnTo>
                  <a:lnTo>
                    <a:pt x="34" y="90"/>
                  </a:lnTo>
                  <a:lnTo>
                    <a:pt x="23" y="90"/>
                  </a:lnTo>
                  <a:lnTo>
                    <a:pt x="23" y="90"/>
                  </a:lnTo>
                  <a:lnTo>
                    <a:pt x="19" y="91"/>
                  </a:lnTo>
                  <a:lnTo>
                    <a:pt x="17" y="92"/>
                  </a:lnTo>
                  <a:lnTo>
                    <a:pt x="14" y="95"/>
                  </a:lnTo>
                  <a:lnTo>
                    <a:pt x="13" y="98"/>
                  </a:lnTo>
                  <a:lnTo>
                    <a:pt x="13" y="98"/>
                  </a:lnTo>
                  <a:lnTo>
                    <a:pt x="14" y="103"/>
                  </a:lnTo>
                  <a:lnTo>
                    <a:pt x="18" y="106"/>
                  </a:lnTo>
                  <a:lnTo>
                    <a:pt x="17" y="151"/>
                  </a:lnTo>
                  <a:lnTo>
                    <a:pt x="2" y="151"/>
                  </a:lnTo>
                  <a:lnTo>
                    <a:pt x="2" y="151"/>
                  </a:lnTo>
                  <a:lnTo>
                    <a:pt x="0" y="151"/>
                  </a:lnTo>
                  <a:lnTo>
                    <a:pt x="0" y="151"/>
                  </a:lnTo>
                  <a:close/>
                  <a:moveTo>
                    <a:pt x="93" y="103"/>
                  </a:moveTo>
                  <a:lnTo>
                    <a:pt x="93" y="103"/>
                  </a:lnTo>
                  <a:lnTo>
                    <a:pt x="97" y="104"/>
                  </a:lnTo>
                  <a:lnTo>
                    <a:pt x="99" y="106"/>
                  </a:lnTo>
                  <a:lnTo>
                    <a:pt x="100" y="108"/>
                  </a:lnTo>
                  <a:lnTo>
                    <a:pt x="99" y="152"/>
                  </a:lnTo>
                  <a:lnTo>
                    <a:pt x="87" y="151"/>
                  </a:lnTo>
                  <a:lnTo>
                    <a:pt x="88" y="108"/>
                  </a:lnTo>
                  <a:lnTo>
                    <a:pt x="88" y="108"/>
                  </a:lnTo>
                  <a:lnTo>
                    <a:pt x="88" y="106"/>
                  </a:lnTo>
                  <a:lnTo>
                    <a:pt x="90" y="104"/>
                  </a:lnTo>
                  <a:lnTo>
                    <a:pt x="93" y="103"/>
                  </a:lnTo>
                  <a:lnTo>
                    <a:pt x="93" y="103"/>
                  </a:lnTo>
                  <a:close/>
                  <a:moveTo>
                    <a:pt x="66" y="103"/>
                  </a:moveTo>
                  <a:lnTo>
                    <a:pt x="66" y="103"/>
                  </a:lnTo>
                  <a:lnTo>
                    <a:pt x="70" y="104"/>
                  </a:lnTo>
                  <a:lnTo>
                    <a:pt x="71" y="105"/>
                  </a:lnTo>
                  <a:lnTo>
                    <a:pt x="73" y="108"/>
                  </a:lnTo>
                  <a:lnTo>
                    <a:pt x="73" y="151"/>
                  </a:lnTo>
                  <a:lnTo>
                    <a:pt x="61" y="151"/>
                  </a:lnTo>
                  <a:lnTo>
                    <a:pt x="61" y="108"/>
                  </a:lnTo>
                  <a:lnTo>
                    <a:pt x="61" y="108"/>
                  </a:lnTo>
                  <a:lnTo>
                    <a:pt x="61" y="105"/>
                  </a:lnTo>
                  <a:lnTo>
                    <a:pt x="63" y="103"/>
                  </a:lnTo>
                  <a:lnTo>
                    <a:pt x="66" y="103"/>
                  </a:lnTo>
                  <a:lnTo>
                    <a:pt x="66" y="103"/>
                  </a:lnTo>
                  <a:close/>
                  <a:moveTo>
                    <a:pt x="33" y="108"/>
                  </a:moveTo>
                  <a:lnTo>
                    <a:pt x="33" y="108"/>
                  </a:lnTo>
                  <a:lnTo>
                    <a:pt x="34" y="105"/>
                  </a:lnTo>
                  <a:lnTo>
                    <a:pt x="35" y="103"/>
                  </a:lnTo>
                  <a:lnTo>
                    <a:pt x="39" y="102"/>
                  </a:lnTo>
                  <a:lnTo>
                    <a:pt x="39" y="102"/>
                  </a:lnTo>
                  <a:lnTo>
                    <a:pt x="43" y="103"/>
                  </a:lnTo>
                  <a:lnTo>
                    <a:pt x="44" y="105"/>
                  </a:lnTo>
                  <a:lnTo>
                    <a:pt x="45" y="108"/>
                  </a:lnTo>
                  <a:lnTo>
                    <a:pt x="45" y="151"/>
                  </a:lnTo>
                  <a:lnTo>
                    <a:pt x="33" y="151"/>
                  </a:lnTo>
                  <a:lnTo>
                    <a:pt x="33" y="108"/>
                  </a:lnTo>
                  <a:close/>
                </a:path>
              </a:pathLst>
            </a:custGeom>
            <a:solidFill>
              <a:schemeClr val="tx2">
                <a:lumMod val="60000"/>
                <a:lumOff val="40000"/>
              </a:schemeClr>
            </a:solidFill>
            <a:ln w="9525">
              <a:noFill/>
              <a:round/>
            </a:ln>
          </p:spPr>
          <p:txBody>
            <a:bodyPr vert="horz" wrap="square" lIns="121920" tIns="60960" rIns="121920" bIns="60960" numCol="1" anchor="t" anchorCtr="0" compatLnSpc="1"/>
            <a:lstStyle/>
            <a:p>
              <a:endParaRPr lang="en-US" sz="2500"/>
            </a:p>
          </p:txBody>
        </p:sp>
        <p:sp>
          <p:nvSpPr>
            <p:cNvPr id="61" name="Freeform 142"/>
            <p:cNvSpPr/>
            <p:nvPr/>
          </p:nvSpPr>
          <p:spPr bwMode="auto">
            <a:xfrm>
              <a:off x="3125788" y="2405063"/>
              <a:ext cx="47625" cy="33338"/>
            </a:xfrm>
            <a:custGeom>
              <a:avLst/>
              <a:gdLst/>
              <a:ahLst/>
              <a:cxnLst>
                <a:cxn ang="0">
                  <a:pos x="30" y="0"/>
                </a:cxn>
                <a:cxn ang="0">
                  <a:pos x="12" y="0"/>
                </a:cxn>
                <a:cxn ang="0">
                  <a:pos x="12" y="0"/>
                </a:cxn>
                <a:cxn ang="0">
                  <a:pos x="7" y="0"/>
                </a:cxn>
                <a:cxn ang="0">
                  <a:pos x="7" y="7"/>
                </a:cxn>
                <a:cxn ang="0">
                  <a:pos x="7" y="7"/>
                </a:cxn>
                <a:cxn ang="0">
                  <a:pos x="5" y="9"/>
                </a:cxn>
                <a:cxn ang="0">
                  <a:pos x="3" y="11"/>
                </a:cxn>
                <a:cxn ang="0">
                  <a:pos x="2" y="13"/>
                </a:cxn>
                <a:cxn ang="0">
                  <a:pos x="0" y="16"/>
                </a:cxn>
                <a:cxn ang="0">
                  <a:pos x="0" y="16"/>
                </a:cxn>
                <a:cxn ang="0">
                  <a:pos x="0" y="18"/>
                </a:cxn>
                <a:cxn ang="0">
                  <a:pos x="2" y="21"/>
                </a:cxn>
                <a:cxn ang="0">
                  <a:pos x="30" y="21"/>
                </a:cxn>
                <a:cxn ang="0">
                  <a:pos x="30" y="0"/>
                </a:cxn>
              </a:cxnLst>
              <a:rect l="0" t="0" r="r" b="b"/>
              <a:pathLst>
                <a:path w="30" h="21">
                  <a:moveTo>
                    <a:pt x="30" y="0"/>
                  </a:moveTo>
                  <a:lnTo>
                    <a:pt x="12" y="0"/>
                  </a:lnTo>
                  <a:lnTo>
                    <a:pt x="12" y="0"/>
                  </a:lnTo>
                  <a:lnTo>
                    <a:pt x="7" y="0"/>
                  </a:lnTo>
                  <a:lnTo>
                    <a:pt x="7" y="7"/>
                  </a:lnTo>
                  <a:lnTo>
                    <a:pt x="7" y="7"/>
                  </a:lnTo>
                  <a:lnTo>
                    <a:pt x="5" y="9"/>
                  </a:lnTo>
                  <a:lnTo>
                    <a:pt x="3" y="11"/>
                  </a:lnTo>
                  <a:lnTo>
                    <a:pt x="2" y="13"/>
                  </a:lnTo>
                  <a:lnTo>
                    <a:pt x="0" y="16"/>
                  </a:lnTo>
                  <a:lnTo>
                    <a:pt x="0" y="16"/>
                  </a:lnTo>
                  <a:lnTo>
                    <a:pt x="0" y="18"/>
                  </a:lnTo>
                  <a:lnTo>
                    <a:pt x="2" y="21"/>
                  </a:lnTo>
                  <a:lnTo>
                    <a:pt x="30" y="21"/>
                  </a:lnTo>
                  <a:lnTo>
                    <a:pt x="30" y="0"/>
                  </a:lnTo>
                  <a:close/>
                </a:path>
              </a:pathLst>
            </a:custGeom>
            <a:solidFill>
              <a:schemeClr val="accent1"/>
            </a:solidFill>
            <a:ln w="9525">
              <a:noFill/>
              <a:round/>
            </a:ln>
          </p:spPr>
          <p:txBody>
            <a:bodyPr vert="horz" wrap="square" lIns="121920" tIns="60960" rIns="121920" bIns="60960" numCol="1" anchor="t" anchorCtr="0" compatLnSpc="1"/>
            <a:lstStyle/>
            <a:p>
              <a:endParaRPr lang="en-US" sz="2500"/>
            </a:p>
          </p:txBody>
        </p:sp>
        <p:sp>
          <p:nvSpPr>
            <p:cNvPr id="62" name="Freeform 143"/>
            <p:cNvSpPr/>
            <p:nvPr/>
          </p:nvSpPr>
          <p:spPr bwMode="auto">
            <a:xfrm>
              <a:off x="3170238" y="2713038"/>
              <a:ext cx="193675" cy="111125"/>
            </a:xfrm>
            <a:custGeom>
              <a:avLst/>
              <a:gdLst/>
              <a:ahLst/>
              <a:cxnLst>
                <a:cxn ang="0">
                  <a:pos x="106" y="12"/>
                </a:cxn>
                <a:cxn ang="0">
                  <a:pos x="106" y="70"/>
                </a:cxn>
                <a:cxn ang="0">
                  <a:pos x="119" y="70"/>
                </a:cxn>
                <a:cxn ang="0">
                  <a:pos x="121" y="2"/>
                </a:cxn>
                <a:cxn ang="0">
                  <a:pos x="121" y="2"/>
                </a:cxn>
                <a:cxn ang="0">
                  <a:pos x="122" y="1"/>
                </a:cxn>
                <a:cxn ang="0">
                  <a:pos x="0" y="0"/>
                </a:cxn>
                <a:cxn ang="0">
                  <a:pos x="0" y="2"/>
                </a:cxn>
                <a:cxn ang="0">
                  <a:pos x="0" y="2"/>
                </a:cxn>
                <a:cxn ang="0">
                  <a:pos x="2" y="3"/>
                </a:cxn>
                <a:cxn ang="0">
                  <a:pos x="4" y="4"/>
                </a:cxn>
                <a:cxn ang="0">
                  <a:pos x="6" y="7"/>
                </a:cxn>
                <a:cxn ang="0">
                  <a:pos x="6" y="11"/>
                </a:cxn>
                <a:cxn ang="0">
                  <a:pos x="6" y="70"/>
                </a:cxn>
                <a:cxn ang="0">
                  <a:pos x="25" y="70"/>
                </a:cxn>
                <a:cxn ang="0">
                  <a:pos x="25" y="11"/>
                </a:cxn>
                <a:cxn ang="0">
                  <a:pos x="25" y="11"/>
                </a:cxn>
                <a:cxn ang="0">
                  <a:pos x="25" y="10"/>
                </a:cxn>
                <a:cxn ang="0">
                  <a:pos x="26" y="7"/>
                </a:cxn>
                <a:cxn ang="0">
                  <a:pos x="28" y="3"/>
                </a:cxn>
                <a:cxn ang="0">
                  <a:pos x="29" y="3"/>
                </a:cxn>
                <a:cxn ang="0">
                  <a:pos x="33" y="2"/>
                </a:cxn>
                <a:cxn ang="0">
                  <a:pos x="33" y="2"/>
                </a:cxn>
                <a:cxn ang="0">
                  <a:pos x="35" y="3"/>
                </a:cxn>
                <a:cxn ang="0">
                  <a:pos x="37" y="4"/>
                </a:cxn>
                <a:cxn ang="0">
                  <a:pos x="39" y="7"/>
                </a:cxn>
                <a:cxn ang="0">
                  <a:pos x="39" y="10"/>
                </a:cxn>
                <a:cxn ang="0">
                  <a:pos x="40" y="11"/>
                </a:cxn>
                <a:cxn ang="0">
                  <a:pos x="39" y="70"/>
                </a:cxn>
                <a:cxn ang="0">
                  <a:pos x="58" y="70"/>
                </a:cxn>
                <a:cxn ang="0">
                  <a:pos x="58" y="11"/>
                </a:cxn>
                <a:cxn ang="0">
                  <a:pos x="58" y="11"/>
                </a:cxn>
                <a:cxn ang="0">
                  <a:pos x="59" y="10"/>
                </a:cxn>
                <a:cxn ang="0">
                  <a:pos x="59" y="7"/>
                </a:cxn>
                <a:cxn ang="0">
                  <a:pos x="61" y="4"/>
                </a:cxn>
                <a:cxn ang="0">
                  <a:pos x="64" y="3"/>
                </a:cxn>
                <a:cxn ang="0">
                  <a:pos x="66" y="3"/>
                </a:cxn>
                <a:cxn ang="0">
                  <a:pos x="66" y="3"/>
                </a:cxn>
                <a:cxn ang="0">
                  <a:pos x="68" y="3"/>
                </a:cxn>
                <a:cxn ang="0">
                  <a:pos x="70" y="4"/>
                </a:cxn>
                <a:cxn ang="0">
                  <a:pos x="72" y="7"/>
                </a:cxn>
                <a:cxn ang="0">
                  <a:pos x="73" y="10"/>
                </a:cxn>
                <a:cxn ang="0">
                  <a:pos x="73" y="11"/>
                </a:cxn>
                <a:cxn ang="0">
                  <a:pos x="72" y="70"/>
                </a:cxn>
                <a:cxn ang="0">
                  <a:pos x="91" y="70"/>
                </a:cxn>
                <a:cxn ang="0">
                  <a:pos x="92" y="11"/>
                </a:cxn>
                <a:cxn ang="0">
                  <a:pos x="92" y="11"/>
                </a:cxn>
                <a:cxn ang="0">
                  <a:pos x="92" y="10"/>
                </a:cxn>
                <a:cxn ang="0">
                  <a:pos x="93" y="8"/>
                </a:cxn>
                <a:cxn ang="0">
                  <a:pos x="94" y="4"/>
                </a:cxn>
                <a:cxn ang="0">
                  <a:pos x="96" y="3"/>
                </a:cxn>
                <a:cxn ang="0">
                  <a:pos x="99" y="3"/>
                </a:cxn>
                <a:cxn ang="0">
                  <a:pos x="99" y="3"/>
                </a:cxn>
                <a:cxn ang="0">
                  <a:pos x="102" y="3"/>
                </a:cxn>
                <a:cxn ang="0">
                  <a:pos x="104" y="4"/>
                </a:cxn>
                <a:cxn ang="0">
                  <a:pos x="106" y="8"/>
                </a:cxn>
                <a:cxn ang="0">
                  <a:pos x="106" y="10"/>
                </a:cxn>
                <a:cxn ang="0">
                  <a:pos x="106" y="12"/>
                </a:cxn>
                <a:cxn ang="0">
                  <a:pos x="106" y="12"/>
                </a:cxn>
              </a:cxnLst>
              <a:rect l="0" t="0" r="r" b="b"/>
              <a:pathLst>
                <a:path w="122" h="70">
                  <a:moveTo>
                    <a:pt x="106" y="12"/>
                  </a:moveTo>
                  <a:lnTo>
                    <a:pt x="106" y="70"/>
                  </a:lnTo>
                  <a:lnTo>
                    <a:pt x="119" y="70"/>
                  </a:lnTo>
                  <a:lnTo>
                    <a:pt x="121" y="2"/>
                  </a:lnTo>
                  <a:lnTo>
                    <a:pt x="121" y="2"/>
                  </a:lnTo>
                  <a:lnTo>
                    <a:pt x="122" y="1"/>
                  </a:lnTo>
                  <a:lnTo>
                    <a:pt x="0" y="0"/>
                  </a:lnTo>
                  <a:lnTo>
                    <a:pt x="0" y="2"/>
                  </a:lnTo>
                  <a:lnTo>
                    <a:pt x="0" y="2"/>
                  </a:lnTo>
                  <a:lnTo>
                    <a:pt x="2" y="3"/>
                  </a:lnTo>
                  <a:lnTo>
                    <a:pt x="4" y="4"/>
                  </a:lnTo>
                  <a:lnTo>
                    <a:pt x="6" y="7"/>
                  </a:lnTo>
                  <a:lnTo>
                    <a:pt x="6" y="11"/>
                  </a:lnTo>
                  <a:lnTo>
                    <a:pt x="6" y="70"/>
                  </a:lnTo>
                  <a:lnTo>
                    <a:pt x="25" y="70"/>
                  </a:lnTo>
                  <a:lnTo>
                    <a:pt x="25" y="11"/>
                  </a:lnTo>
                  <a:lnTo>
                    <a:pt x="25" y="11"/>
                  </a:lnTo>
                  <a:lnTo>
                    <a:pt x="25" y="10"/>
                  </a:lnTo>
                  <a:lnTo>
                    <a:pt x="26" y="7"/>
                  </a:lnTo>
                  <a:lnTo>
                    <a:pt x="28" y="3"/>
                  </a:lnTo>
                  <a:lnTo>
                    <a:pt x="29" y="3"/>
                  </a:lnTo>
                  <a:lnTo>
                    <a:pt x="33" y="2"/>
                  </a:lnTo>
                  <a:lnTo>
                    <a:pt x="33" y="2"/>
                  </a:lnTo>
                  <a:lnTo>
                    <a:pt x="35" y="3"/>
                  </a:lnTo>
                  <a:lnTo>
                    <a:pt x="37" y="4"/>
                  </a:lnTo>
                  <a:lnTo>
                    <a:pt x="39" y="7"/>
                  </a:lnTo>
                  <a:lnTo>
                    <a:pt x="39" y="10"/>
                  </a:lnTo>
                  <a:lnTo>
                    <a:pt x="40" y="11"/>
                  </a:lnTo>
                  <a:lnTo>
                    <a:pt x="39" y="70"/>
                  </a:lnTo>
                  <a:lnTo>
                    <a:pt x="58" y="70"/>
                  </a:lnTo>
                  <a:lnTo>
                    <a:pt x="58" y="11"/>
                  </a:lnTo>
                  <a:lnTo>
                    <a:pt x="58" y="11"/>
                  </a:lnTo>
                  <a:lnTo>
                    <a:pt x="59" y="10"/>
                  </a:lnTo>
                  <a:lnTo>
                    <a:pt x="59" y="7"/>
                  </a:lnTo>
                  <a:lnTo>
                    <a:pt x="61" y="4"/>
                  </a:lnTo>
                  <a:lnTo>
                    <a:pt x="64" y="3"/>
                  </a:lnTo>
                  <a:lnTo>
                    <a:pt x="66" y="3"/>
                  </a:lnTo>
                  <a:lnTo>
                    <a:pt x="66" y="3"/>
                  </a:lnTo>
                  <a:lnTo>
                    <a:pt x="68" y="3"/>
                  </a:lnTo>
                  <a:lnTo>
                    <a:pt x="70" y="4"/>
                  </a:lnTo>
                  <a:lnTo>
                    <a:pt x="72" y="7"/>
                  </a:lnTo>
                  <a:lnTo>
                    <a:pt x="73" y="10"/>
                  </a:lnTo>
                  <a:lnTo>
                    <a:pt x="73" y="11"/>
                  </a:lnTo>
                  <a:lnTo>
                    <a:pt x="72" y="70"/>
                  </a:lnTo>
                  <a:lnTo>
                    <a:pt x="91" y="70"/>
                  </a:lnTo>
                  <a:lnTo>
                    <a:pt x="92" y="11"/>
                  </a:lnTo>
                  <a:lnTo>
                    <a:pt x="92" y="11"/>
                  </a:lnTo>
                  <a:lnTo>
                    <a:pt x="92" y="10"/>
                  </a:lnTo>
                  <a:lnTo>
                    <a:pt x="93" y="8"/>
                  </a:lnTo>
                  <a:lnTo>
                    <a:pt x="94" y="4"/>
                  </a:lnTo>
                  <a:lnTo>
                    <a:pt x="96" y="3"/>
                  </a:lnTo>
                  <a:lnTo>
                    <a:pt x="99" y="3"/>
                  </a:lnTo>
                  <a:lnTo>
                    <a:pt x="99" y="3"/>
                  </a:lnTo>
                  <a:lnTo>
                    <a:pt x="102" y="3"/>
                  </a:lnTo>
                  <a:lnTo>
                    <a:pt x="104" y="4"/>
                  </a:lnTo>
                  <a:lnTo>
                    <a:pt x="106" y="8"/>
                  </a:lnTo>
                  <a:lnTo>
                    <a:pt x="106" y="10"/>
                  </a:lnTo>
                  <a:lnTo>
                    <a:pt x="106" y="12"/>
                  </a:lnTo>
                  <a:lnTo>
                    <a:pt x="106" y="12"/>
                  </a:lnTo>
                  <a:close/>
                </a:path>
              </a:pathLst>
            </a:custGeom>
            <a:solidFill>
              <a:srgbClr val="002D80"/>
            </a:solidFill>
            <a:ln w="9525">
              <a:noFill/>
              <a:round/>
            </a:ln>
          </p:spPr>
          <p:txBody>
            <a:bodyPr vert="horz" wrap="square" lIns="121920" tIns="60960" rIns="121920" bIns="60960" numCol="1" anchor="t" anchorCtr="0" compatLnSpc="1"/>
            <a:lstStyle/>
            <a:p>
              <a:endParaRPr lang="en-US" sz="2500"/>
            </a:p>
          </p:txBody>
        </p:sp>
        <p:sp>
          <p:nvSpPr>
            <p:cNvPr id="63" name="Freeform 144"/>
            <p:cNvSpPr/>
            <p:nvPr/>
          </p:nvSpPr>
          <p:spPr bwMode="auto">
            <a:xfrm>
              <a:off x="3173413" y="2224088"/>
              <a:ext cx="31750" cy="180975"/>
            </a:xfrm>
            <a:custGeom>
              <a:avLst/>
              <a:gdLst/>
              <a:ahLst/>
              <a:cxnLst>
                <a:cxn ang="0">
                  <a:pos x="15" y="114"/>
                </a:cxn>
                <a:cxn ang="0">
                  <a:pos x="17" y="78"/>
                </a:cxn>
                <a:cxn ang="0">
                  <a:pos x="17" y="78"/>
                </a:cxn>
                <a:cxn ang="0">
                  <a:pos x="19" y="75"/>
                </a:cxn>
                <a:cxn ang="0">
                  <a:pos x="20" y="72"/>
                </a:cxn>
                <a:cxn ang="0">
                  <a:pos x="20" y="72"/>
                </a:cxn>
                <a:cxn ang="0">
                  <a:pos x="19" y="70"/>
                </a:cxn>
                <a:cxn ang="0">
                  <a:pos x="18" y="68"/>
                </a:cxn>
                <a:cxn ang="0">
                  <a:pos x="15" y="67"/>
                </a:cxn>
                <a:cxn ang="0">
                  <a:pos x="13" y="67"/>
                </a:cxn>
                <a:cxn ang="0">
                  <a:pos x="12" y="67"/>
                </a:cxn>
                <a:cxn ang="0">
                  <a:pos x="12" y="67"/>
                </a:cxn>
                <a:cxn ang="0">
                  <a:pos x="9" y="62"/>
                </a:cxn>
                <a:cxn ang="0">
                  <a:pos x="3" y="60"/>
                </a:cxn>
                <a:cxn ang="0">
                  <a:pos x="4" y="0"/>
                </a:cxn>
                <a:cxn ang="0">
                  <a:pos x="1" y="0"/>
                </a:cxn>
                <a:cxn ang="0">
                  <a:pos x="0" y="0"/>
                </a:cxn>
                <a:cxn ang="0">
                  <a:pos x="0" y="114"/>
                </a:cxn>
                <a:cxn ang="0">
                  <a:pos x="15" y="114"/>
                </a:cxn>
              </a:cxnLst>
              <a:rect l="0" t="0" r="r" b="b"/>
              <a:pathLst>
                <a:path w="20" h="114">
                  <a:moveTo>
                    <a:pt x="15" y="114"/>
                  </a:moveTo>
                  <a:lnTo>
                    <a:pt x="17" y="78"/>
                  </a:lnTo>
                  <a:lnTo>
                    <a:pt x="17" y="78"/>
                  </a:lnTo>
                  <a:lnTo>
                    <a:pt x="19" y="75"/>
                  </a:lnTo>
                  <a:lnTo>
                    <a:pt x="20" y="72"/>
                  </a:lnTo>
                  <a:lnTo>
                    <a:pt x="20" y="72"/>
                  </a:lnTo>
                  <a:lnTo>
                    <a:pt x="19" y="70"/>
                  </a:lnTo>
                  <a:lnTo>
                    <a:pt x="18" y="68"/>
                  </a:lnTo>
                  <a:lnTo>
                    <a:pt x="15" y="67"/>
                  </a:lnTo>
                  <a:lnTo>
                    <a:pt x="13" y="67"/>
                  </a:lnTo>
                  <a:lnTo>
                    <a:pt x="12" y="67"/>
                  </a:lnTo>
                  <a:lnTo>
                    <a:pt x="12" y="67"/>
                  </a:lnTo>
                  <a:lnTo>
                    <a:pt x="9" y="62"/>
                  </a:lnTo>
                  <a:lnTo>
                    <a:pt x="3" y="60"/>
                  </a:lnTo>
                  <a:lnTo>
                    <a:pt x="4" y="0"/>
                  </a:lnTo>
                  <a:lnTo>
                    <a:pt x="1" y="0"/>
                  </a:lnTo>
                  <a:lnTo>
                    <a:pt x="0" y="0"/>
                  </a:lnTo>
                  <a:lnTo>
                    <a:pt x="0" y="114"/>
                  </a:lnTo>
                  <a:lnTo>
                    <a:pt x="15" y="114"/>
                  </a:lnTo>
                  <a:close/>
                </a:path>
              </a:pathLst>
            </a:custGeom>
            <a:solidFill>
              <a:schemeClr val="tx2">
                <a:lumMod val="75000"/>
              </a:schemeClr>
            </a:solidFill>
            <a:ln w="9525">
              <a:noFill/>
              <a:round/>
            </a:ln>
          </p:spPr>
          <p:txBody>
            <a:bodyPr vert="horz" wrap="square" lIns="121920" tIns="60960" rIns="121920" bIns="60960" numCol="1" anchor="t" anchorCtr="0" compatLnSpc="1"/>
            <a:lstStyle/>
            <a:p>
              <a:endParaRPr lang="en-US" sz="2500"/>
            </a:p>
          </p:txBody>
        </p:sp>
        <p:sp>
          <p:nvSpPr>
            <p:cNvPr id="64" name="Freeform 145"/>
            <p:cNvSpPr/>
            <p:nvPr/>
          </p:nvSpPr>
          <p:spPr bwMode="auto">
            <a:xfrm>
              <a:off x="3173413" y="2405063"/>
              <a:ext cx="42863" cy="33338"/>
            </a:xfrm>
            <a:custGeom>
              <a:avLst/>
              <a:gdLst/>
              <a:ahLst/>
              <a:cxnLst>
                <a:cxn ang="0">
                  <a:pos x="27" y="16"/>
                </a:cxn>
                <a:cxn ang="0">
                  <a:pos x="27" y="16"/>
                </a:cxn>
                <a:cxn ang="0">
                  <a:pos x="27" y="14"/>
                </a:cxn>
                <a:cxn ang="0">
                  <a:pos x="26" y="11"/>
                </a:cxn>
                <a:cxn ang="0">
                  <a:pos x="24" y="10"/>
                </a:cxn>
                <a:cxn ang="0">
                  <a:pos x="22" y="9"/>
                </a:cxn>
                <a:cxn ang="0">
                  <a:pos x="22" y="1"/>
                </a:cxn>
                <a:cxn ang="0">
                  <a:pos x="15" y="1"/>
                </a:cxn>
                <a:cxn ang="0">
                  <a:pos x="15" y="0"/>
                </a:cxn>
                <a:cxn ang="0">
                  <a:pos x="0" y="0"/>
                </a:cxn>
                <a:cxn ang="0">
                  <a:pos x="0" y="21"/>
                </a:cxn>
                <a:cxn ang="0">
                  <a:pos x="26" y="21"/>
                </a:cxn>
                <a:cxn ang="0">
                  <a:pos x="26" y="21"/>
                </a:cxn>
                <a:cxn ang="0">
                  <a:pos x="27" y="18"/>
                </a:cxn>
                <a:cxn ang="0">
                  <a:pos x="27" y="16"/>
                </a:cxn>
                <a:cxn ang="0">
                  <a:pos x="27" y="16"/>
                </a:cxn>
              </a:cxnLst>
              <a:rect l="0" t="0" r="r" b="b"/>
              <a:pathLst>
                <a:path w="27" h="21">
                  <a:moveTo>
                    <a:pt x="27" y="16"/>
                  </a:moveTo>
                  <a:lnTo>
                    <a:pt x="27" y="16"/>
                  </a:lnTo>
                  <a:lnTo>
                    <a:pt x="27" y="14"/>
                  </a:lnTo>
                  <a:lnTo>
                    <a:pt x="26" y="11"/>
                  </a:lnTo>
                  <a:lnTo>
                    <a:pt x="24" y="10"/>
                  </a:lnTo>
                  <a:lnTo>
                    <a:pt x="22" y="9"/>
                  </a:lnTo>
                  <a:lnTo>
                    <a:pt x="22" y="1"/>
                  </a:lnTo>
                  <a:lnTo>
                    <a:pt x="15" y="1"/>
                  </a:lnTo>
                  <a:lnTo>
                    <a:pt x="15" y="0"/>
                  </a:lnTo>
                  <a:lnTo>
                    <a:pt x="0" y="0"/>
                  </a:lnTo>
                  <a:lnTo>
                    <a:pt x="0" y="21"/>
                  </a:lnTo>
                  <a:lnTo>
                    <a:pt x="26" y="21"/>
                  </a:lnTo>
                  <a:lnTo>
                    <a:pt x="26" y="21"/>
                  </a:lnTo>
                  <a:lnTo>
                    <a:pt x="27" y="18"/>
                  </a:lnTo>
                  <a:lnTo>
                    <a:pt x="27" y="16"/>
                  </a:lnTo>
                  <a:lnTo>
                    <a:pt x="27" y="16"/>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2500"/>
            </a:p>
          </p:txBody>
        </p:sp>
        <p:sp>
          <p:nvSpPr>
            <p:cNvPr id="65" name="Freeform 146"/>
            <p:cNvSpPr>
              <a:spLocks noEditPoints="1"/>
            </p:cNvSpPr>
            <p:nvPr/>
          </p:nvSpPr>
          <p:spPr bwMode="auto">
            <a:xfrm>
              <a:off x="3171825" y="2438401"/>
              <a:ext cx="168275" cy="242888"/>
            </a:xfrm>
            <a:custGeom>
              <a:avLst/>
              <a:gdLst/>
              <a:ahLst/>
              <a:cxnLst>
                <a:cxn ang="0">
                  <a:pos x="87" y="152"/>
                </a:cxn>
                <a:cxn ang="0">
                  <a:pos x="103" y="108"/>
                </a:cxn>
                <a:cxn ang="0">
                  <a:pos x="105" y="105"/>
                </a:cxn>
                <a:cxn ang="0">
                  <a:pos x="106" y="101"/>
                </a:cxn>
                <a:cxn ang="0">
                  <a:pos x="104" y="94"/>
                </a:cxn>
                <a:cxn ang="0">
                  <a:pos x="98" y="92"/>
                </a:cxn>
                <a:cxn ang="0">
                  <a:pos x="87" y="92"/>
                </a:cxn>
                <a:cxn ang="0">
                  <a:pos x="82" y="65"/>
                </a:cxn>
                <a:cxn ang="0">
                  <a:pos x="73" y="42"/>
                </a:cxn>
                <a:cxn ang="0">
                  <a:pos x="70" y="36"/>
                </a:cxn>
                <a:cxn ang="0">
                  <a:pos x="49" y="14"/>
                </a:cxn>
                <a:cxn ang="0">
                  <a:pos x="27" y="0"/>
                </a:cxn>
                <a:cxn ang="0">
                  <a:pos x="27" y="0"/>
                </a:cxn>
                <a:cxn ang="0">
                  <a:pos x="0" y="103"/>
                </a:cxn>
                <a:cxn ang="0">
                  <a:pos x="3" y="104"/>
                </a:cxn>
                <a:cxn ang="0">
                  <a:pos x="5" y="109"/>
                </a:cxn>
                <a:cxn ang="0">
                  <a:pos x="0" y="152"/>
                </a:cxn>
                <a:cxn ang="0">
                  <a:pos x="47" y="152"/>
                </a:cxn>
                <a:cxn ang="0">
                  <a:pos x="47" y="109"/>
                </a:cxn>
                <a:cxn ang="0">
                  <a:pos x="50" y="104"/>
                </a:cxn>
                <a:cxn ang="0">
                  <a:pos x="54" y="104"/>
                </a:cxn>
                <a:cxn ang="0">
                  <a:pos x="59" y="106"/>
                </a:cxn>
                <a:cxn ang="0">
                  <a:pos x="59" y="152"/>
                </a:cxn>
                <a:cxn ang="0">
                  <a:pos x="75" y="109"/>
                </a:cxn>
                <a:cxn ang="0">
                  <a:pos x="76" y="107"/>
                </a:cxn>
                <a:cxn ang="0">
                  <a:pos x="81" y="104"/>
                </a:cxn>
                <a:cxn ang="0">
                  <a:pos x="84" y="105"/>
                </a:cxn>
                <a:cxn ang="0">
                  <a:pos x="87" y="109"/>
                </a:cxn>
                <a:cxn ang="0">
                  <a:pos x="32" y="152"/>
                </a:cxn>
                <a:cxn ang="0">
                  <a:pos x="21" y="109"/>
                </a:cxn>
                <a:cxn ang="0">
                  <a:pos x="21" y="106"/>
                </a:cxn>
                <a:cxn ang="0">
                  <a:pos x="26" y="103"/>
                </a:cxn>
                <a:cxn ang="0">
                  <a:pos x="30" y="104"/>
                </a:cxn>
                <a:cxn ang="0">
                  <a:pos x="33" y="109"/>
                </a:cxn>
              </a:cxnLst>
              <a:rect l="0" t="0" r="r" b="b"/>
              <a:pathLst>
                <a:path w="106" h="153">
                  <a:moveTo>
                    <a:pt x="87" y="109"/>
                  </a:moveTo>
                  <a:lnTo>
                    <a:pt x="87" y="152"/>
                  </a:lnTo>
                  <a:lnTo>
                    <a:pt x="102" y="153"/>
                  </a:lnTo>
                  <a:lnTo>
                    <a:pt x="103" y="108"/>
                  </a:lnTo>
                  <a:lnTo>
                    <a:pt x="103" y="108"/>
                  </a:lnTo>
                  <a:lnTo>
                    <a:pt x="105" y="105"/>
                  </a:lnTo>
                  <a:lnTo>
                    <a:pt x="106" y="101"/>
                  </a:lnTo>
                  <a:lnTo>
                    <a:pt x="106" y="101"/>
                  </a:lnTo>
                  <a:lnTo>
                    <a:pt x="106" y="97"/>
                  </a:lnTo>
                  <a:lnTo>
                    <a:pt x="104" y="94"/>
                  </a:lnTo>
                  <a:lnTo>
                    <a:pt x="101" y="93"/>
                  </a:lnTo>
                  <a:lnTo>
                    <a:pt x="98" y="92"/>
                  </a:lnTo>
                  <a:lnTo>
                    <a:pt x="87" y="92"/>
                  </a:lnTo>
                  <a:lnTo>
                    <a:pt x="87" y="92"/>
                  </a:lnTo>
                  <a:lnTo>
                    <a:pt x="84" y="80"/>
                  </a:lnTo>
                  <a:lnTo>
                    <a:pt x="82" y="65"/>
                  </a:lnTo>
                  <a:lnTo>
                    <a:pt x="77" y="50"/>
                  </a:lnTo>
                  <a:lnTo>
                    <a:pt x="73" y="42"/>
                  </a:lnTo>
                  <a:lnTo>
                    <a:pt x="70" y="36"/>
                  </a:lnTo>
                  <a:lnTo>
                    <a:pt x="70" y="36"/>
                  </a:lnTo>
                  <a:lnTo>
                    <a:pt x="60" y="24"/>
                  </a:lnTo>
                  <a:lnTo>
                    <a:pt x="49" y="14"/>
                  </a:lnTo>
                  <a:lnTo>
                    <a:pt x="38" y="6"/>
                  </a:lnTo>
                  <a:lnTo>
                    <a:pt x="27" y="0"/>
                  </a:lnTo>
                  <a:lnTo>
                    <a:pt x="27" y="0"/>
                  </a:lnTo>
                  <a:lnTo>
                    <a:pt x="27" y="0"/>
                  </a:lnTo>
                  <a:lnTo>
                    <a:pt x="1" y="0"/>
                  </a:lnTo>
                  <a:lnTo>
                    <a:pt x="0" y="103"/>
                  </a:lnTo>
                  <a:lnTo>
                    <a:pt x="0" y="103"/>
                  </a:lnTo>
                  <a:lnTo>
                    <a:pt x="3" y="104"/>
                  </a:lnTo>
                  <a:lnTo>
                    <a:pt x="4" y="106"/>
                  </a:lnTo>
                  <a:lnTo>
                    <a:pt x="5" y="109"/>
                  </a:lnTo>
                  <a:lnTo>
                    <a:pt x="4" y="152"/>
                  </a:lnTo>
                  <a:lnTo>
                    <a:pt x="0" y="152"/>
                  </a:lnTo>
                  <a:lnTo>
                    <a:pt x="0" y="152"/>
                  </a:lnTo>
                  <a:lnTo>
                    <a:pt x="47" y="152"/>
                  </a:lnTo>
                  <a:lnTo>
                    <a:pt x="47" y="109"/>
                  </a:lnTo>
                  <a:lnTo>
                    <a:pt x="47" y="109"/>
                  </a:lnTo>
                  <a:lnTo>
                    <a:pt x="48" y="106"/>
                  </a:lnTo>
                  <a:lnTo>
                    <a:pt x="50" y="104"/>
                  </a:lnTo>
                  <a:lnTo>
                    <a:pt x="54" y="104"/>
                  </a:lnTo>
                  <a:lnTo>
                    <a:pt x="54" y="104"/>
                  </a:lnTo>
                  <a:lnTo>
                    <a:pt x="57" y="105"/>
                  </a:lnTo>
                  <a:lnTo>
                    <a:pt x="59" y="106"/>
                  </a:lnTo>
                  <a:lnTo>
                    <a:pt x="59" y="109"/>
                  </a:lnTo>
                  <a:lnTo>
                    <a:pt x="59" y="152"/>
                  </a:lnTo>
                  <a:lnTo>
                    <a:pt x="75" y="152"/>
                  </a:lnTo>
                  <a:lnTo>
                    <a:pt x="75" y="109"/>
                  </a:lnTo>
                  <a:lnTo>
                    <a:pt x="75" y="109"/>
                  </a:lnTo>
                  <a:lnTo>
                    <a:pt x="76" y="107"/>
                  </a:lnTo>
                  <a:lnTo>
                    <a:pt x="77" y="105"/>
                  </a:lnTo>
                  <a:lnTo>
                    <a:pt x="81" y="104"/>
                  </a:lnTo>
                  <a:lnTo>
                    <a:pt x="81" y="104"/>
                  </a:lnTo>
                  <a:lnTo>
                    <a:pt x="84" y="105"/>
                  </a:lnTo>
                  <a:lnTo>
                    <a:pt x="87" y="107"/>
                  </a:lnTo>
                  <a:lnTo>
                    <a:pt x="87" y="109"/>
                  </a:lnTo>
                  <a:lnTo>
                    <a:pt x="87" y="109"/>
                  </a:lnTo>
                  <a:close/>
                  <a:moveTo>
                    <a:pt x="32" y="152"/>
                  </a:moveTo>
                  <a:lnTo>
                    <a:pt x="20" y="152"/>
                  </a:lnTo>
                  <a:lnTo>
                    <a:pt x="21" y="109"/>
                  </a:lnTo>
                  <a:lnTo>
                    <a:pt x="21" y="109"/>
                  </a:lnTo>
                  <a:lnTo>
                    <a:pt x="21" y="106"/>
                  </a:lnTo>
                  <a:lnTo>
                    <a:pt x="23" y="104"/>
                  </a:lnTo>
                  <a:lnTo>
                    <a:pt x="26" y="103"/>
                  </a:lnTo>
                  <a:lnTo>
                    <a:pt x="26" y="103"/>
                  </a:lnTo>
                  <a:lnTo>
                    <a:pt x="30" y="104"/>
                  </a:lnTo>
                  <a:lnTo>
                    <a:pt x="32" y="106"/>
                  </a:lnTo>
                  <a:lnTo>
                    <a:pt x="33" y="109"/>
                  </a:lnTo>
                  <a:lnTo>
                    <a:pt x="32" y="152"/>
                  </a:lnTo>
                  <a:close/>
                </a:path>
              </a:pathLst>
            </a:custGeom>
            <a:solidFill>
              <a:srgbClr val="002D80"/>
            </a:solidFill>
            <a:ln w="9525">
              <a:noFill/>
              <a:round/>
            </a:ln>
          </p:spPr>
          <p:txBody>
            <a:bodyPr vert="horz" wrap="square" lIns="121920" tIns="60960" rIns="121920" bIns="60960" numCol="1" anchor="t" anchorCtr="0" compatLnSpc="1"/>
            <a:lstStyle/>
            <a:p>
              <a:endParaRPr lang="en-US" sz="2500"/>
            </a:p>
          </p:txBody>
        </p:sp>
        <p:sp>
          <p:nvSpPr>
            <p:cNvPr id="66" name="Freeform 147"/>
            <p:cNvSpPr>
              <a:spLocks noEditPoints="1"/>
            </p:cNvSpPr>
            <p:nvPr/>
          </p:nvSpPr>
          <p:spPr bwMode="auto">
            <a:xfrm>
              <a:off x="3167063" y="2900363"/>
              <a:ext cx="558800" cy="244475"/>
            </a:xfrm>
            <a:custGeom>
              <a:avLst/>
              <a:gdLst/>
              <a:ahLst/>
              <a:cxnLst>
                <a:cxn ang="0">
                  <a:pos x="352" y="5"/>
                </a:cxn>
                <a:cxn ang="0">
                  <a:pos x="1" y="0"/>
                </a:cxn>
                <a:cxn ang="0">
                  <a:pos x="1" y="41"/>
                </a:cxn>
                <a:cxn ang="0">
                  <a:pos x="1" y="41"/>
                </a:cxn>
                <a:cxn ang="0">
                  <a:pos x="4" y="42"/>
                </a:cxn>
                <a:cxn ang="0">
                  <a:pos x="6" y="43"/>
                </a:cxn>
                <a:cxn ang="0">
                  <a:pos x="10" y="45"/>
                </a:cxn>
                <a:cxn ang="0">
                  <a:pos x="12" y="49"/>
                </a:cxn>
                <a:cxn ang="0">
                  <a:pos x="12" y="50"/>
                </a:cxn>
                <a:cxn ang="0">
                  <a:pos x="12" y="94"/>
                </a:cxn>
                <a:cxn ang="0">
                  <a:pos x="1" y="94"/>
                </a:cxn>
                <a:cxn ang="0">
                  <a:pos x="0" y="154"/>
                </a:cxn>
                <a:cxn ang="0">
                  <a:pos x="350" y="154"/>
                </a:cxn>
                <a:cxn ang="0">
                  <a:pos x="352" y="5"/>
                </a:cxn>
                <a:cxn ang="0">
                  <a:pos x="50" y="95"/>
                </a:cxn>
                <a:cxn ang="0">
                  <a:pos x="27" y="94"/>
                </a:cxn>
                <a:cxn ang="0">
                  <a:pos x="28" y="10"/>
                </a:cxn>
                <a:cxn ang="0">
                  <a:pos x="51" y="10"/>
                </a:cxn>
                <a:cxn ang="0">
                  <a:pos x="50" y="95"/>
                </a:cxn>
                <a:cxn ang="0">
                  <a:pos x="95" y="95"/>
                </a:cxn>
                <a:cxn ang="0">
                  <a:pos x="72" y="95"/>
                </a:cxn>
                <a:cxn ang="0">
                  <a:pos x="72" y="11"/>
                </a:cxn>
                <a:cxn ang="0">
                  <a:pos x="96" y="11"/>
                </a:cxn>
                <a:cxn ang="0">
                  <a:pos x="95" y="95"/>
                </a:cxn>
                <a:cxn ang="0">
                  <a:pos x="139" y="96"/>
                </a:cxn>
                <a:cxn ang="0">
                  <a:pos x="116" y="95"/>
                </a:cxn>
                <a:cxn ang="0">
                  <a:pos x="117" y="11"/>
                </a:cxn>
                <a:cxn ang="0">
                  <a:pos x="140" y="11"/>
                </a:cxn>
                <a:cxn ang="0">
                  <a:pos x="139" y="96"/>
                </a:cxn>
                <a:cxn ang="0">
                  <a:pos x="184" y="96"/>
                </a:cxn>
                <a:cxn ang="0">
                  <a:pos x="161" y="96"/>
                </a:cxn>
                <a:cxn ang="0">
                  <a:pos x="161" y="12"/>
                </a:cxn>
                <a:cxn ang="0">
                  <a:pos x="185" y="12"/>
                </a:cxn>
                <a:cxn ang="0">
                  <a:pos x="184" y="96"/>
                </a:cxn>
                <a:cxn ang="0">
                  <a:pos x="260" y="120"/>
                </a:cxn>
                <a:cxn ang="0">
                  <a:pos x="236" y="120"/>
                </a:cxn>
                <a:cxn ang="0">
                  <a:pos x="236" y="85"/>
                </a:cxn>
                <a:cxn ang="0">
                  <a:pos x="261" y="85"/>
                </a:cxn>
                <a:cxn ang="0">
                  <a:pos x="260" y="120"/>
                </a:cxn>
                <a:cxn ang="0">
                  <a:pos x="261" y="65"/>
                </a:cxn>
                <a:cxn ang="0">
                  <a:pos x="237" y="64"/>
                </a:cxn>
                <a:cxn ang="0">
                  <a:pos x="237" y="30"/>
                </a:cxn>
                <a:cxn ang="0">
                  <a:pos x="261" y="30"/>
                </a:cxn>
                <a:cxn ang="0">
                  <a:pos x="261" y="65"/>
                </a:cxn>
                <a:cxn ang="0">
                  <a:pos x="314" y="120"/>
                </a:cxn>
                <a:cxn ang="0">
                  <a:pos x="288" y="120"/>
                </a:cxn>
                <a:cxn ang="0">
                  <a:pos x="289" y="85"/>
                </a:cxn>
                <a:cxn ang="0">
                  <a:pos x="314" y="86"/>
                </a:cxn>
                <a:cxn ang="0">
                  <a:pos x="314" y="120"/>
                </a:cxn>
                <a:cxn ang="0">
                  <a:pos x="289" y="65"/>
                </a:cxn>
                <a:cxn ang="0">
                  <a:pos x="289" y="30"/>
                </a:cxn>
                <a:cxn ang="0">
                  <a:pos x="314" y="30"/>
                </a:cxn>
                <a:cxn ang="0">
                  <a:pos x="314" y="65"/>
                </a:cxn>
                <a:cxn ang="0">
                  <a:pos x="289" y="65"/>
                </a:cxn>
              </a:cxnLst>
              <a:rect l="0" t="0" r="r" b="b"/>
              <a:pathLst>
                <a:path w="352" h="154">
                  <a:moveTo>
                    <a:pt x="352" y="5"/>
                  </a:moveTo>
                  <a:lnTo>
                    <a:pt x="1" y="0"/>
                  </a:lnTo>
                  <a:lnTo>
                    <a:pt x="1" y="41"/>
                  </a:lnTo>
                  <a:lnTo>
                    <a:pt x="1" y="41"/>
                  </a:lnTo>
                  <a:lnTo>
                    <a:pt x="4" y="42"/>
                  </a:lnTo>
                  <a:lnTo>
                    <a:pt x="6" y="43"/>
                  </a:lnTo>
                  <a:lnTo>
                    <a:pt x="10" y="45"/>
                  </a:lnTo>
                  <a:lnTo>
                    <a:pt x="12" y="49"/>
                  </a:lnTo>
                  <a:lnTo>
                    <a:pt x="12" y="50"/>
                  </a:lnTo>
                  <a:lnTo>
                    <a:pt x="12" y="94"/>
                  </a:lnTo>
                  <a:lnTo>
                    <a:pt x="1" y="94"/>
                  </a:lnTo>
                  <a:lnTo>
                    <a:pt x="0" y="154"/>
                  </a:lnTo>
                  <a:lnTo>
                    <a:pt x="350" y="154"/>
                  </a:lnTo>
                  <a:lnTo>
                    <a:pt x="352" y="5"/>
                  </a:lnTo>
                  <a:close/>
                  <a:moveTo>
                    <a:pt x="50" y="95"/>
                  </a:moveTo>
                  <a:lnTo>
                    <a:pt x="27" y="94"/>
                  </a:lnTo>
                  <a:lnTo>
                    <a:pt x="28" y="10"/>
                  </a:lnTo>
                  <a:lnTo>
                    <a:pt x="51" y="10"/>
                  </a:lnTo>
                  <a:lnTo>
                    <a:pt x="50" y="95"/>
                  </a:lnTo>
                  <a:close/>
                  <a:moveTo>
                    <a:pt x="95" y="95"/>
                  </a:moveTo>
                  <a:lnTo>
                    <a:pt x="72" y="95"/>
                  </a:lnTo>
                  <a:lnTo>
                    <a:pt x="72" y="11"/>
                  </a:lnTo>
                  <a:lnTo>
                    <a:pt x="96" y="11"/>
                  </a:lnTo>
                  <a:lnTo>
                    <a:pt x="95" y="95"/>
                  </a:lnTo>
                  <a:close/>
                  <a:moveTo>
                    <a:pt x="139" y="96"/>
                  </a:moveTo>
                  <a:lnTo>
                    <a:pt x="116" y="95"/>
                  </a:lnTo>
                  <a:lnTo>
                    <a:pt x="117" y="11"/>
                  </a:lnTo>
                  <a:lnTo>
                    <a:pt x="140" y="11"/>
                  </a:lnTo>
                  <a:lnTo>
                    <a:pt x="139" y="96"/>
                  </a:lnTo>
                  <a:close/>
                  <a:moveTo>
                    <a:pt x="184" y="96"/>
                  </a:moveTo>
                  <a:lnTo>
                    <a:pt x="161" y="96"/>
                  </a:lnTo>
                  <a:lnTo>
                    <a:pt x="161" y="12"/>
                  </a:lnTo>
                  <a:lnTo>
                    <a:pt x="185" y="12"/>
                  </a:lnTo>
                  <a:lnTo>
                    <a:pt x="184" y="96"/>
                  </a:lnTo>
                  <a:close/>
                  <a:moveTo>
                    <a:pt x="260" y="120"/>
                  </a:moveTo>
                  <a:lnTo>
                    <a:pt x="236" y="120"/>
                  </a:lnTo>
                  <a:lnTo>
                    <a:pt x="236" y="85"/>
                  </a:lnTo>
                  <a:lnTo>
                    <a:pt x="261" y="85"/>
                  </a:lnTo>
                  <a:lnTo>
                    <a:pt x="260" y="120"/>
                  </a:lnTo>
                  <a:close/>
                  <a:moveTo>
                    <a:pt x="261" y="65"/>
                  </a:moveTo>
                  <a:lnTo>
                    <a:pt x="237" y="64"/>
                  </a:lnTo>
                  <a:lnTo>
                    <a:pt x="237" y="30"/>
                  </a:lnTo>
                  <a:lnTo>
                    <a:pt x="261" y="30"/>
                  </a:lnTo>
                  <a:lnTo>
                    <a:pt x="261" y="65"/>
                  </a:lnTo>
                  <a:close/>
                  <a:moveTo>
                    <a:pt x="314" y="120"/>
                  </a:moveTo>
                  <a:lnTo>
                    <a:pt x="288" y="120"/>
                  </a:lnTo>
                  <a:lnTo>
                    <a:pt x="289" y="85"/>
                  </a:lnTo>
                  <a:lnTo>
                    <a:pt x="314" y="86"/>
                  </a:lnTo>
                  <a:lnTo>
                    <a:pt x="314" y="120"/>
                  </a:lnTo>
                  <a:close/>
                  <a:moveTo>
                    <a:pt x="289" y="65"/>
                  </a:moveTo>
                  <a:lnTo>
                    <a:pt x="289" y="30"/>
                  </a:lnTo>
                  <a:lnTo>
                    <a:pt x="314" y="30"/>
                  </a:lnTo>
                  <a:lnTo>
                    <a:pt x="314" y="65"/>
                  </a:lnTo>
                  <a:lnTo>
                    <a:pt x="289" y="65"/>
                  </a:lnTo>
                  <a:close/>
                </a:path>
              </a:pathLst>
            </a:custGeom>
            <a:solidFill>
              <a:srgbClr val="002D80"/>
            </a:solidFill>
            <a:ln w="9525">
              <a:noFill/>
              <a:round/>
            </a:ln>
          </p:spPr>
          <p:txBody>
            <a:bodyPr vert="horz" wrap="square" lIns="121920" tIns="60960" rIns="121920" bIns="60960" numCol="1" anchor="t" anchorCtr="0" compatLnSpc="1"/>
            <a:lstStyle/>
            <a:p>
              <a:endParaRPr lang="en-US" sz="2500"/>
            </a:p>
          </p:txBody>
        </p:sp>
        <p:sp>
          <p:nvSpPr>
            <p:cNvPr id="67" name="Freeform 148"/>
            <p:cNvSpPr/>
            <p:nvPr/>
          </p:nvSpPr>
          <p:spPr bwMode="auto">
            <a:xfrm>
              <a:off x="3168650" y="2824163"/>
              <a:ext cx="557213" cy="84138"/>
            </a:xfrm>
            <a:custGeom>
              <a:avLst/>
              <a:gdLst/>
              <a:ahLst/>
              <a:cxnLst>
                <a:cxn ang="0">
                  <a:pos x="351" y="52"/>
                </a:cxn>
                <a:cxn ang="0">
                  <a:pos x="208" y="51"/>
                </a:cxn>
                <a:cxn ang="0">
                  <a:pos x="209" y="21"/>
                </a:cxn>
                <a:cxn ang="0">
                  <a:pos x="142" y="20"/>
                </a:cxn>
                <a:cxn ang="0">
                  <a:pos x="144" y="1"/>
                </a:cxn>
                <a:cxn ang="0">
                  <a:pos x="120" y="1"/>
                </a:cxn>
                <a:cxn ang="0">
                  <a:pos x="120" y="0"/>
                </a:cxn>
                <a:cxn ang="0">
                  <a:pos x="107" y="0"/>
                </a:cxn>
                <a:cxn ang="0">
                  <a:pos x="107" y="1"/>
                </a:cxn>
                <a:cxn ang="0">
                  <a:pos x="92" y="0"/>
                </a:cxn>
                <a:cxn ang="0">
                  <a:pos x="92" y="0"/>
                </a:cxn>
                <a:cxn ang="0">
                  <a:pos x="73" y="0"/>
                </a:cxn>
                <a:cxn ang="0">
                  <a:pos x="73" y="0"/>
                </a:cxn>
                <a:cxn ang="0">
                  <a:pos x="59" y="0"/>
                </a:cxn>
                <a:cxn ang="0">
                  <a:pos x="59" y="0"/>
                </a:cxn>
                <a:cxn ang="0">
                  <a:pos x="40" y="0"/>
                </a:cxn>
                <a:cxn ang="0">
                  <a:pos x="40" y="0"/>
                </a:cxn>
                <a:cxn ang="0">
                  <a:pos x="26" y="0"/>
                </a:cxn>
                <a:cxn ang="0">
                  <a:pos x="26" y="0"/>
                </a:cxn>
                <a:cxn ang="0">
                  <a:pos x="7" y="0"/>
                </a:cxn>
                <a:cxn ang="0">
                  <a:pos x="7" y="0"/>
                </a:cxn>
                <a:cxn ang="0">
                  <a:pos x="1" y="0"/>
                </a:cxn>
                <a:cxn ang="0">
                  <a:pos x="0" y="48"/>
                </a:cxn>
                <a:cxn ang="0">
                  <a:pos x="351" y="53"/>
                </a:cxn>
                <a:cxn ang="0">
                  <a:pos x="351" y="52"/>
                </a:cxn>
              </a:cxnLst>
              <a:rect l="0" t="0" r="r" b="b"/>
              <a:pathLst>
                <a:path w="351" h="53">
                  <a:moveTo>
                    <a:pt x="351" y="52"/>
                  </a:moveTo>
                  <a:lnTo>
                    <a:pt x="208" y="51"/>
                  </a:lnTo>
                  <a:lnTo>
                    <a:pt x="209" y="21"/>
                  </a:lnTo>
                  <a:lnTo>
                    <a:pt x="142" y="20"/>
                  </a:lnTo>
                  <a:lnTo>
                    <a:pt x="144" y="1"/>
                  </a:lnTo>
                  <a:lnTo>
                    <a:pt x="120" y="1"/>
                  </a:lnTo>
                  <a:lnTo>
                    <a:pt x="120" y="0"/>
                  </a:lnTo>
                  <a:lnTo>
                    <a:pt x="107" y="0"/>
                  </a:lnTo>
                  <a:lnTo>
                    <a:pt x="107" y="1"/>
                  </a:lnTo>
                  <a:lnTo>
                    <a:pt x="92" y="0"/>
                  </a:lnTo>
                  <a:lnTo>
                    <a:pt x="92" y="0"/>
                  </a:lnTo>
                  <a:lnTo>
                    <a:pt x="73" y="0"/>
                  </a:lnTo>
                  <a:lnTo>
                    <a:pt x="73" y="0"/>
                  </a:lnTo>
                  <a:lnTo>
                    <a:pt x="59" y="0"/>
                  </a:lnTo>
                  <a:lnTo>
                    <a:pt x="59" y="0"/>
                  </a:lnTo>
                  <a:lnTo>
                    <a:pt x="40" y="0"/>
                  </a:lnTo>
                  <a:lnTo>
                    <a:pt x="40" y="0"/>
                  </a:lnTo>
                  <a:lnTo>
                    <a:pt x="26" y="0"/>
                  </a:lnTo>
                  <a:lnTo>
                    <a:pt x="26" y="0"/>
                  </a:lnTo>
                  <a:lnTo>
                    <a:pt x="7" y="0"/>
                  </a:lnTo>
                  <a:lnTo>
                    <a:pt x="7" y="0"/>
                  </a:lnTo>
                  <a:lnTo>
                    <a:pt x="1" y="0"/>
                  </a:lnTo>
                  <a:lnTo>
                    <a:pt x="0" y="48"/>
                  </a:lnTo>
                  <a:lnTo>
                    <a:pt x="351" y="53"/>
                  </a:lnTo>
                  <a:lnTo>
                    <a:pt x="351" y="52"/>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2500"/>
            </a:p>
          </p:txBody>
        </p:sp>
        <p:sp>
          <p:nvSpPr>
            <p:cNvPr id="68" name="Freeform 149"/>
            <p:cNvSpPr/>
            <p:nvPr/>
          </p:nvSpPr>
          <p:spPr bwMode="auto">
            <a:xfrm>
              <a:off x="2835275" y="2820988"/>
              <a:ext cx="334963" cy="79375"/>
            </a:xfrm>
            <a:custGeom>
              <a:avLst/>
              <a:gdLst/>
              <a:ahLst/>
              <a:cxnLst>
                <a:cxn ang="0">
                  <a:pos x="211" y="1"/>
                </a:cxn>
                <a:cxn ang="0">
                  <a:pos x="143" y="1"/>
                </a:cxn>
                <a:cxn ang="0">
                  <a:pos x="136" y="1"/>
                </a:cxn>
                <a:cxn ang="0">
                  <a:pos x="136" y="1"/>
                </a:cxn>
                <a:cxn ang="0">
                  <a:pos x="118" y="0"/>
                </a:cxn>
                <a:cxn ang="0">
                  <a:pos x="118" y="0"/>
                </a:cxn>
                <a:cxn ang="0">
                  <a:pos x="102" y="0"/>
                </a:cxn>
                <a:cxn ang="0">
                  <a:pos x="102" y="0"/>
                </a:cxn>
                <a:cxn ang="0">
                  <a:pos x="89" y="0"/>
                </a:cxn>
                <a:cxn ang="0">
                  <a:pos x="89" y="1"/>
                </a:cxn>
                <a:cxn ang="0">
                  <a:pos x="66" y="0"/>
                </a:cxn>
                <a:cxn ang="0">
                  <a:pos x="66" y="19"/>
                </a:cxn>
                <a:cxn ang="0">
                  <a:pos x="0" y="19"/>
                </a:cxn>
                <a:cxn ang="0">
                  <a:pos x="0" y="47"/>
                </a:cxn>
                <a:cxn ang="0">
                  <a:pos x="211" y="50"/>
                </a:cxn>
                <a:cxn ang="0">
                  <a:pos x="211" y="1"/>
                </a:cxn>
              </a:cxnLst>
              <a:rect l="0" t="0" r="r" b="b"/>
              <a:pathLst>
                <a:path w="211" h="50">
                  <a:moveTo>
                    <a:pt x="211" y="1"/>
                  </a:moveTo>
                  <a:lnTo>
                    <a:pt x="143" y="1"/>
                  </a:lnTo>
                  <a:lnTo>
                    <a:pt x="136" y="1"/>
                  </a:lnTo>
                  <a:lnTo>
                    <a:pt x="136" y="1"/>
                  </a:lnTo>
                  <a:lnTo>
                    <a:pt x="118" y="0"/>
                  </a:lnTo>
                  <a:lnTo>
                    <a:pt x="118" y="0"/>
                  </a:lnTo>
                  <a:lnTo>
                    <a:pt x="102" y="0"/>
                  </a:lnTo>
                  <a:lnTo>
                    <a:pt x="102" y="0"/>
                  </a:lnTo>
                  <a:lnTo>
                    <a:pt x="89" y="0"/>
                  </a:lnTo>
                  <a:lnTo>
                    <a:pt x="89" y="1"/>
                  </a:lnTo>
                  <a:lnTo>
                    <a:pt x="66" y="0"/>
                  </a:lnTo>
                  <a:lnTo>
                    <a:pt x="66" y="19"/>
                  </a:lnTo>
                  <a:lnTo>
                    <a:pt x="0" y="19"/>
                  </a:lnTo>
                  <a:lnTo>
                    <a:pt x="0" y="47"/>
                  </a:lnTo>
                  <a:lnTo>
                    <a:pt x="211" y="50"/>
                  </a:lnTo>
                  <a:lnTo>
                    <a:pt x="211" y="1"/>
                  </a:lnTo>
                  <a:close/>
                </a:path>
              </a:pathLst>
            </a:custGeom>
            <a:solidFill>
              <a:schemeClr val="accent1"/>
            </a:solidFill>
            <a:ln w="9525">
              <a:noFill/>
              <a:round/>
            </a:ln>
          </p:spPr>
          <p:txBody>
            <a:bodyPr vert="horz" wrap="square" lIns="121920" tIns="60960" rIns="121920" bIns="60960" numCol="1" anchor="t" anchorCtr="0" compatLnSpc="1"/>
            <a:lstStyle/>
            <a:p>
              <a:endParaRPr lang="en-US" sz="2500"/>
            </a:p>
          </p:txBody>
        </p:sp>
        <p:sp>
          <p:nvSpPr>
            <p:cNvPr id="69" name="Freeform 150"/>
            <p:cNvSpPr/>
            <p:nvPr/>
          </p:nvSpPr>
          <p:spPr bwMode="auto">
            <a:xfrm>
              <a:off x="2963863" y="2676526"/>
              <a:ext cx="207963" cy="36513"/>
            </a:xfrm>
            <a:custGeom>
              <a:avLst/>
              <a:gdLst/>
              <a:ahLst/>
              <a:cxnLst>
                <a:cxn ang="0">
                  <a:pos x="131" y="1"/>
                </a:cxn>
                <a:cxn ang="0">
                  <a:pos x="9" y="0"/>
                </a:cxn>
                <a:cxn ang="0">
                  <a:pos x="9" y="0"/>
                </a:cxn>
                <a:cxn ang="0">
                  <a:pos x="6" y="1"/>
                </a:cxn>
                <a:cxn ang="0">
                  <a:pos x="3" y="4"/>
                </a:cxn>
                <a:cxn ang="0">
                  <a:pos x="1" y="8"/>
                </a:cxn>
                <a:cxn ang="0">
                  <a:pos x="0" y="11"/>
                </a:cxn>
                <a:cxn ang="0">
                  <a:pos x="0" y="11"/>
                </a:cxn>
                <a:cxn ang="0">
                  <a:pos x="0" y="15"/>
                </a:cxn>
                <a:cxn ang="0">
                  <a:pos x="3" y="17"/>
                </a:cxn>
                <a:cxn ang="0">
                  <a:pos x="5" y="21"/>
                </a:cxn>
                <a:cxn ang="0">
                  <a:pos x="8" y="22"/>
                </a:cxn>
                <a:cxn ang="0">
                  <a:pos x="8" y="22"/>
                </a:cxn>
                <a:cxn ang="0">
                  <a:pos x="130" y="23"/>
                </a:cxn>
                <a:cxn ang="0">
                  <a:pos x="131" y="1"/>
                </a:cxn>
              </a:cxnLst>
              <a:rect l="0" t="0" r="r" b="b"/>
              <a:pathLst>
                <a:path w="131" h="23">
                  <a:moveTo>
                    <a:pt x="131" y="1"/>
                  </a:moveTo>
                  <a:lnTo>
                    <a:pt x="9" y="0"/>
                  </a:lnTo>
                  <a:lnTo>
                    <a:pt x="9" y="0"/>
                  </a:lnTo>
                  <a:lnTo>
                    <a:pt x="6" y="1"/>
                  </a:lnTo>
                  <a:lnTo>
                    <a:pt x="3" y="4"/>
                  </a:lnTo>
                  <a:lnTo>
                    <a:pt x="1" y="8"/>
                  </a:lnTo>
                  <a:lnTo>
                    <a:pt x="0" y="11"/>
                  </a:lnTo>
                  <a:lnTo>
                    <a:pt x="0" y="11"/>
                  </a:lnTo>
                  <a:lnTo>
                    <a:pt x="0" y="15"/>
                  </a:lnTo>
                  <a:lnTo>
                    <a:pt x="3" y="17"/>
                  </a:lnTo>
                  <a:lnTo>
                    <a:pt x="5" y="21"/>
                  </a:lnTo>
                  <a:lnTo>
                    <a:pt x="8" y="22"/>
                  </a:lnTo>
                  <a:lnTo>
                    <a:pt x="8" y="22"/>
                  </a:lnTo>
                  <a:lnTo>
                    <a:pt x="130" y="23"/>
                  </a:lnTo>
                  <a:lnTo>
                    <a:pt x="131" y="1"/>
                  </a:lnTo>
                  <a:close/>
                </a:path>
              </a:pathLst>
            </a:custGeom>
            <a:solidFill>
              <a:schemeClr val="accent1"/>
            </a:solidFill>
            <a:ln w="9525">
              <a:noFill/>
              <a:round/>
            </a:ln>
          </p:spPr>
          <p:txBody>
            <a:bodyPr vert="horz" wrap="square" lIns="121920" tIns="60960" rIns="121920" bIns="60960" numCol="1" anchor="t" anchorCtr="0" compatLnSpc="1"/>
            <a:lstStyle/>
            <a:p>
              <a:endParaRPr lang="en-US" sz="2500"/>
            </a:p>
          </p:txBody>
        </p:sp>
        <p:sp>
          <p:nvSpPr>
            <p:cNvPr id="70" name="Freeform 151"/>
            <p:cNvSpPr/>
            <p:nvPr/>
          </p:nvSpPr>
          <p:spPr bwMode="auto">
            <a:xfrm>
              <a:off x="3170238" y="2678113"/>
              <a:ext cx="203200" cy="36513"/>
            </a:xfrm>
            <a:custGeom>
              <a:avLst/>
              <a:gdLst/>
              <a:ahLst/>
              <a:cxnLst>
                <a:cxn ang="0">
                  <a:pos x="128" y="13"/>
                </a:cxn>
                <a:cxn ang="0">
                  <a:pos x="128" y="13"/>
                </a:cxn>
                <a:cxn ang="0">
                  <a:pos x="128" y="9"/>
                </a:cxn>
                <a:cxn ang="0">
                  <a:pos x="126" y="5"/>
                </a:cxn>
                <a:cxn ang="0">
                  <a:pos x="122" y="3"/>
                </a:cxn>
                <a:cxn ang="0">
                  <a:pos x="118" y="2"/>
                </a:cxn>
                <a:cxn ang="0">
                  <a:pos x="103" y="2"/>
                </a:cxn>
                <a:cxn ang="0">
                  <a:pos x="103" y="2"/>
                </a:cxn>
                <a:cxn ang="0">
                  <a:pos x="88" y="1"/>
                </a:cxn>
                <a:cxn ang="0">
                  <a:pos x="88" y="2"/>
                </a:cxn>
                <a:cxn ang="0">
                  <a:pos x="76" y="1"/>
                </a:cxn>
                <a:cxn ang="0">
                  <a:pos x="76" y="1"/>
                </a:cxn>
                <a:cxn ang="0">
                  <a:pos x="60" y="1"/>
                </a:cxn>
                <a:cxn ang="0">
                  <a:pos x="60" y="1"/>
                </a:cxn>
                <a:cxn ang="0">
                  <a:pos x="48" y="1"/>
                </a:cxn>
                <a:cxn ang="0">
                  <a:pos x="48" y="1"/>
                </a:cxn>
                <a:cxn ang="0">
                  <a:pos x="0" y="0"/>
                </a:cxn>
                <a:cxn ang="0">
                  <a:pos x="0" y="22"/>
                </a:cxn>
                <a:cxn ang="0">
                  <a:pos x="122" y="23"/>
                </a:cxn>
                <a:cxn ang="0">
                  <a:pos x="122" y="23"/>
                </a:cxn>
                <a:cxn ang="0">
                  <a:pos x="124" y="22"/>
                </a:cxn>
                <a:cxn ang="0">
                  <a:pos x="127" y="20"/>
                </a:cxn>
                <a:cxn ang="0">
                  <a:pos x="128" y="16"/>
                </a:cxn>
                <a:cxn ang="0">
                  <a:pos x="128" y="13"/>
                </a:cxn>
                <a:cxn ang="0">
                  <a:pos x="128" y="13"/>
                </a:cxn>
              </a:cxnLst>
              <a:rect l="0" t="0" r="r" b="b"/>
              <a:pathLst>
                <a:path w="128" h="23">
                  <a:moveTo>
                    <a:pt x="128" y="13"/>
                  </a:moveTo>
                  <a:lnTo>
                    <a:pt x="128" y="13"/>
                  </a:lnTo>
                  <a:lnTo>
                    <a:pt x="128" y="9"/>
                  </a:lnTo>
                  <a:lnTo>
                    <a:pt x="126" y="5"/>
                  </a:lnTo>
                  <a:lnTo>
                    <a:pt x="122" y="3"/>
                  </a:lnTo>
                  <a:lnTo>
                    <a:pt x="118" y="2"/>
                  </a:lnTo>
                  <a:lnTo>
                    <a:pt x="103" y="2"/>
                  </a:lnTo>
                  <a:lnTo>
                    <a:pt x="103" y="2"/>
                  </a:lnTo>
                  <a:lnTo>
                    <a:pt x="88" y="1"/>
                  </a:lnTo>
                  <a:lnTo>
                    <a:pt x="88" y="2"/>
                  </a:lnTo>
                  <a:lnTo>
                    <a:pt x="76" y="1"/>
                  </a:lnTo>
                  <a:lnTo>
                    <a:pt x="76" y="1"/>
                  </a:lnTo>
                  <a:lnTo>
                    <a:pt x="60" y="1"/>
                  </a:lnTo>
                  <a:lnTo>
                    <a:pt x="60" y="1"/>
                  </a:lnTo>
                  <a:lnTo>
                    <a:pt x="48" y="1"/>
                  </a:lnTo>
                  <a:lnTo>
                    <a:pt x="48" y="1"/>
                  </a:lnTo>
                  <a:lnTo>
                    <a:pt x="0" y="0"/>
                  </a:lnTo>
                  <a:lnTo>
                    <a:pt x="0" y="22"/>
                  </a:lnTo>
                  <a:lnTo>
                    <a:pt x="122" y="23"/>
                  </a:lnTo>
                  <a:lnTo>
                    <a:pt x="122" y="23"/>
                  </a:lnTo>
                  <a:lnTo>
                    <a:pt x="124" y="22"/>
                  </a:lnTo>
                  <a:lnTo>
                    <a:pt x="127" y="20"/>
                  </a:lnTo>
                  <a:lnTo>
                    <a:pt x="128" y="16"/>
                  </a:lnTo>
                  <a:lnTo>
                    <a:pt x="128" y="13"/>
                  </a:lnTo>
                  <a:lnTo>
                    <a:pt x="128" y="13"/>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2500"/>
            </a:p>
          </p:txBody>
        </p:sp>
        <p:sp>
          <p:nvSpPr>
            <p:cNvPr id="71" name="Freeform 316"/>
            <p:cNvSpPr/>
            <p:nvPr/>
          </p:nvSpPr>
          <p:spPr bwMode="auto">
            <a:xfrm>
              <a:off x="2654300" y="2501901"/>
              <a:ext cx="141288" cy="68263"/>
            </a:xfrm>
            <a:custGeom>
              <a:avLst/>
              <a:gdLst/>
              <a:ahLst/>
              <a:cxnLst>
                <a:cxn ang="0">
                  <a:pos x="89" y="30"/>
                </a:cxn>
                <a:cxn ang="0">
                  <a:pos x="89" y="30"/>
                </a:cxn>
                <a:cxn ang="0">
                  <a:pos x="88" y="25"/>
                </a:cxn>
                <a:cxn ang="0">
                  <a:pos x="85" y="21"/>
                </a:cxn>
                <a:cxn ang="0">
                  <a:pos x="80" y="18"/>
                </a:cxn>
                <a:cxn ang="0">
                  <a:pos x="75" y="17"/>
                </a:cxn>
                <a:cxn ang="0">
                  <a:pos x="75" y="17"/>
                </a:cxn>
                <a:cxn ang="0">
                  <a:pos x="72" y="12"/>
                </a:cxn>
                <a:cxn ang="0">
                  <a:pos x="69" y="8"/>
                </a:cxn>
                <a:cxn ang="0">
                  <a:pos x="64" y="6"/>
                </a:cxn>
                <a:cxn ang="0">
                  <a:pos x="57" y="5"/>
                </a:cxn>
                <a:cxn ang="0">
                  <a:pos x="57" y="5"/>
                </a:cxn>
                <a:cxn ang="0">
                  <a:pos x="52" y="6"/>
                </a:cxn>
                <a:cxn ang="0">
                  <a:pos x="46" y="8"/>
                </a:cxn>
                <a:cxn ang="0">
                  <a:pos x="46" y="8"/>
                </a:cxn>
                <a:cxn ang="0">
                  <a:pos x="44" y="5"/>
                </a:cxn>
                <a:cxn ang="0">
                  <a:pos x="41" y="2"/>
                </a:cxn>
                <a:cxn ang="0">
                  <a:pos x="36" y="1"/>
                </a:cxn>
                <a:cxn ang="0">
                  <a:pos x="32" y="0"/>
                </a:cxn>
                <a:cxn ang="0">
                  <a:pos x="32" y="0"/>
                </a:cxn>
                <a:cxn ang="0">
                  <a:pos x="25" y="1"/>
                </a:cxn>
                <a:cxn ang="0">
                  <a:pos x="20" y="5"/>
                </a:cxn>
                <a:cxn ang="0">
                  <a:pos x="15" y="8"/>
                </a:cxn>
                <a:cxn ang="0">
                  <a:pos x="14" y="11"/>
                </a:cxn>
                <a:cxn ang="0">
                  <a:pos x="14" y="13"/>
                </a:cxn>
                <a:cxn ang="0">
                  <a:pos x="14" y="13"/>
                </a:cxn>
                <a:cxn ang="0">
                  <a:pos x="15" y="17"/>
                </a:cxn>
                <a:cxn ang="0">
                  <a:pos x="15" y="17"/>
                </a:cxn>
                <a:cxn ang="0">
                  <a:pos x="9" y="18"/>
                </a:cxn>
                <a:cxn ang="0">
                  <a:pos x="4" y="21"/>
                </a:cxn>
                <a:cxn ang="0">
                  <a:pos x="1" y="25"/>
                </a:cxn>
                <a:cxn ang="0">
                  <a:pos x="0" y="30"/>
                </a:cxn>
                <a:cxn ang="0">
                  <a:pos x="0" y="30"/>
                </a:cxn>
                <a:cxn ang="0">
                  <a:pos x="1" y="35"/>
                </a:cxn>
                <a:cxn ang="0">
                  <a:pos x="3" y="39"/>
                </a:cxn>
                <a:cxn ang="0">
                  <a:pos x="9" y="42"/>
                </a:cxn>
                <a:cxn ang="0">
                  <a:pos x="14" y="43"/>
                </a:cxn>
                <a:cxn ang="0">
                  <a:pos x="14" y="43"/>
                </a:cxn>
                <a:cxn ang="0">
                  <a:pos x="15" y="43"/>
                </a:cxn>
                <a:cxn ang="0">
                  <a:pos x="15" y="43"/>
                </a:cxn>
                <a:cxn ang="0">
                  <a:pos x="17" y="43"/>
                </a:cxn>
                <a:cxn ang="0">
                  <a:pos x="17" y="43"/>
                </a:cxn>
                <a:cxn ang="0">
                  <a:pos x="18" y="43"/>
                </a:cxn>
                <a:cxn ang="0">
                  <a:pos x="74" y="43"/>
                </a:cxn>
                <a:cxn ang="0">
                  <a:pos x="74" y="43"/>
                </a:cxn>
                <a:cxn ang="0">
                  <a:pos x="74" y="43"/>
                </a:cxn>
                <a:cxn ang="0">
                  <a:pos x="80" y="42"/>
                </a:cxn>
                <a:cxn ang="0">
                  <a:pos x="85" y="39"/>
                </a:cxn>
                <a:cxn ang="0">
                  <a:pos x="88" y="35"/>
                </a:cxn>
                <a:cxn ang="0">
                  <a:pos x="89" y="30"/>
                </a:cxn>
                <a:cxn ang="0">
                  <a:pos x="89" y="30"/>
                </a:cxn>
              </a:cxnLst>
              <a:rect l="0" t="0" r="r" b="b"/>
              <a:pathLst>
                <a:path w="89" h="43">
                  <a:moveTo>
                    <a:pt x="89" y="30"/>
                  </a:moveTo>
                  <a:lnTo>
                    <a:pt x="89" y="30"/>
                  </a:lnTo>
                  <a:lnTo>
                    <a:pt x="88" y="25"/>
                  </a:lnTo>
                  <a:lnTo>
                    <a:pt x="85" y="21"/>
                  </a:lnTo>
                  <a:lnTo>
                    <a:pt x="80" y="18"/>
                  </a:lnTo>
                  <a:lnTo>
                    <a:pt x="75" y="17"/>
                  </a:lnTo>
                  <a:lnTo>
                    <a:pt x="75" y="17"/>
                  </a:lnTo>
                  <a:lnTo>
                    <a:pt x="72" y="12"/>
                  </a:lnTo>
                  <a:lnTo>
                    <a:pt x="69" y="8"/>
                  </a:lnTo>
                  <a:lnTo>
                    <a:pt x="64" y="6"/>
                  </a:lnTo>
                  <a:lnTo>
                    <a:pt x="57" y="5"/>
                  </a:lnTo>
                  <a:lnTo>
                    <a:pt x="57" y="5"/>
                  </a:lnTo>
                  <a:lnTo>
                    <a:pt x="52" y="6"/>
                  </a:lnTo>
                  <a:lnTo>
                    <a:pt x="46" y="8"/>
                  </a:lnTo>
                  <a:lnTo>
                    <a:pt x="46" y="8"/>
                  </a:lnTo>
                  <a:lnTo>
                    <a:pt x="44" y="5"/>
                  </a:lnTo>
                  <a:lnTo>
                    <a:pt x="41" y="2"/>
                  </a:lnTo>
                  <a:lnTo>
                    <a:pt x="36" y="1"/>
                  </a:lnTo>
                  <a:lnTo>
                    <a:pt x="32" y="0"/>
                  </a:lnTo>
                  <a:lnTo>
                    <a:pt x="32" y="0"/>
                  </a:lnTo>
                  <a:lnTo>
                    <a:pt x="25" y="1"/>
                  </a:lnTo>
                  <a:lnTo>
                    <a:pt x="20" y="5"/>
                  </a:lnTo>
                  <a:lnTo>
                    <a:pt x="15" y="8"/>
                  </a:lnTo>
                  <a:lnTo>
                    <a:pt x="14" y="11"/>
                  </a:lnTo>
                  <a:lnTo>
                    <a:pt x="14" y="13"/>
                  </a:lnTo>
                  <a:lnTo>
                    <a:pt x="14" y="13"/>
                  </a:lnTo>
                  <a:lnTo>
                    <a:pt x="15" y="17"/>
                  </a:lnTo>
                  <a:lnTo>
                    <a:pt x="15" y="17"/>
                  </a:lnTo>
                  <a:lnTo>
                    <a:pt x="9" y="18"/>
                  </a:lnTo>
                  <a:lnTo>
                    <a:pt x="4" y="21"/>
                  </a:lnTo>
                  <a:lnTo>
                    <a:pt x="1" y="25"/>
                  </a:lnTo>
                  <a:lnTo>
                    <a:pt x="0" y="30"/>
                  </a:lnTo>
                  <a:lnTo>
                    <a:pt x="0" y="30"/>
                  </a:lnTo>
                  <a:lnTo>
                    <a:pt x="1" y="35"/>
                  </a:lnTo>
                  <a:lnTo>
                    <a:pt x="3" y="39"/>
                  </a:lnTo>
                  <a:lnTo>
                    <a:pt x="9" y="42"/>
                  </a:lnTo>
                  <a:lnTo>
                    <a:pt x="14" y="43"/>
                  </a:lnTo>
                  <a:lnTo>
                    <a:pt x="14" y="43"/>
                  </a:lnTo>
                  <a:lnTo>
                    <a:pt x="15" y="43"/>
                  </a:lnTo>
                  <a:lnTo>
                    <a:pt x="15" y="43"/>
                  </a:lnTo>
                  <a:lnTo>
                    <a:pt x="17" y="43"/>
                  </a:lnTo>
                  <a:lnTo>
                    <a:pt x="17" y="43"/>
                  </a:lnTo>
                  <a:lnTo>
                    <a:pt x="18" y="43"/>
                  </a:lnTo>
                  <a:lnTo>
                    <a:pt x="74" y="43"/>
                  </a:lnTo>
                  <a:lnTo>
                    <a:pt x="74" y="43"/>
                  </a:lnTo>
                  <a:lnTo>
                    <a:pt x="74" y="43"/>
                  </a:lnTo>
                  <a:lnTo>
                    <a:pt x="80" y="42"/>
                  </a:lnTo>
                  <a:lnTo>
                    <a:pt x="85" y="39"/>
                  </a:lnTo>
                  <a:lnTo>
                    <a:pt x="88" y="35"/>
                  </a:lnTo>
                  <a:lnTo>
                    <a:pt x="89" y="30"/>
                  </a:lnTo>
                  <a:lnTo>
                    <a:pt x="89" y="30"/>
                  </a:lnTo>
                  <a:close/>
                </a:path>
              </a:pathLst>
            </a:custGeom>
            <a:solidFill>
              <a:schemeClr val="tx2"/>
            </a:solidFill>
            <a:ln w="9525">
              <a:noFill/>
              <a:round/>
            </a:ln>
          </p:spPr>
          <p:txBody>
            <a:bodyPr vert="horz" wrap="square" lIns="121920" tIns="60960" rIns="121920" bIns="60960" numCol="1" anchor="t" anchorCtr="0" compatLnSpc="1"/>
            <a:lstStyle/>
            <a:p>
              <a:endParaRPr lang="en-US" sz="2500"/>
            </a:p>
          </p:txBody>
        </p:sp>
        <p:sp>
          <p:nvSpPr>
            <p:cNvPr id="72" name="Freeform 317"/>
            <p:cNvSpPr/>
            <p:nvPr/>
          </p:nvSpPr>
          <p:spPr bwMode="auto">
            <a:xfrm>
              <a:off x="3459163" y="2374901"/>
              <a:ext cx="284163" cy="136525"/>
            </a:xfrm>
            <a:custGeom>
              <a:avLst/>
              <a:gdLst/>
              <a:ahLst/>
              <a:cxnLst>
                <a:cxn ang="0">
                  <a:pos x="179" y="59"/>
                </a:cxn>
                <a:cxn ang="0">
                  <a:pos x="177" y="49"/>
                </a:cxn>
                <a:cxn ang="0">
                  <a:pos x="170" y="42"/>
                </a:cxn>
                <a:cxn ang="0">
                  <a:pos x="160" y="36"/>
                </a:cxn>
                <a:cxn ang="0">
                  <a:pos x="148" y="33"/>
                </a:cxn>
                <a:cxn ang="0">
                  <a:pos x="147" y="29"/>
                </a:cxn>
                <a:cxn ang="0">
                  <a:pos x="143" y="20"/>
                </a:cxn>
                <a:cxn ang="0">
                  <a:pos x="133" y="13"/>
                </a:cxn>
                <a:cxn ang="0">
                  <a:pos x="122" y="9"/>
                </a:cxn>
                <a:cxn ang="0">
                  <a:pos x="115" y="9"/>
                </a:cxn>
                <a:cxn ang="0">
                  <a:pos x="103" y="10"/>
                </a:cxn>
                <a:cxn ang="0">
                  <a:pos x="93" y="14"/>
                </a:cxn>
                <a:cxn ang="0">
                  <a:pos x="88" y="9"/>
                </a:cxn>
                <a:cxn ang="0">
                  <a:pos x="72" y="1"/>
                </a:cxn>
                <a:cxn ang="0">
                  <a:pos x="64" y="0"/>
                </a:cxn>
                <a:cxn ang="0">
                  <a:pos x="51" y="2"/>
                </a:cxn>
                <a:cxn ang="0">
                  <a:pos x="40" y="8"/>
                </a:cxn>
                <a:cxn ang="0">
                  <a:pos x="33" y="17"/>
                </a:cxn>
                <a:cxn ang="0">
                  <a:pos x="30" y="26"/>
                </a:cxn>
                <a:cxn ang="0">
                  <a:pos x="31" y="33"/>
                </a:cxn>
                <a:cxn ang="0">
                  <a:pos x="24" y="34"/>
                </a:cxn>
                <a:cxn ang="0">
                  <a:pos x="13" y="39"/>
                </a:cxn>
                <a:cxn ang="0">
                  <a:pos x="6" y="45"/>
                </a:cxn>
                <a:cxn ang="0">
                  <a:pos x="1" y="54"/>
                </a:cxn>
                <a:cxn ang="0">
                  <a:pos x="0" y="59"/>
                </a:cxn>
                <a:cxn ang="0">
                  <a:pos x="2" y="69"/>
                </a:cxn>
                <a:cxn ang="0">
                  <a:pos x="9" y="77"/>
                </a:cxn>
                <a:cxn ang="0">
                  <a:pos x="19" y="82"/>
                </a:cxn>
                <a:cxn ang="0">
                  <a:pos x="30" y="86"/>
                </a:cxn>
                <a:cxn ang="0">
                  <a:pos x="32" y="86"/>
                </a:cxn>
                <a:cxn ang="0">
                  <a:pos x="34" y="86"/>
                </a:cxn>
                <a:cxn ang="0">
                  <a:pos x="35" y="86"/>
                </a:cxn>
                <a:cxn ang="0">
                  <a:pos x="147" y="86"/>
                </a:cxn>
                <a:cxn ang="0">
                  <a:pos x="154" y="85"/>
                </a:cxn>
                <a:cxn ang="0">
                  <a:pos x="165" y="80"/>
                </a:cxn>
                <a:cxn ang="0">
                  <a:pos x="173" y="74"/>
                </a:cxn>
                <a:cxn ang="0">
                  <a:pos x="178" y="65"/>
                </a:cxn>
                <a:cxn ang="0">
                  <a:pos x="179" y="59"/>
                </a:cxn>
              </a:cxnLst>
              <a:rect l="0" t="0" r="r" b="b"/>
              <a:pathLst>
                <a:path w="179" h="86">
                  <a:moveTo>
                    <a:pt x="179" y="59"/>
                  </a:moveTo>
                  <a:lnTo>
                    <a:pt x="179" y="59"/>
                  </a:lnTo>
                  <a:lnTo>
                    <a:pt x="178" y="54"/>
                  </a:lnTo>
                  <a:lnTo>
                    <a:pt x="177" y="49"/>
                  </a:lnTo>
                  <a:lnTo>
                    <a:pt x="173" y="45"/>
                  </a:lnTo>
                  <a:lnTo>
                    <a:pt x="170" y="42"/>
                  </a:lnTo>
                  <a:lnTo>
                    <a:pt x="166" y="39"/>
                  </a:lnTo>
                  <a:lnTo>
                    <a:pt x="160" y="36"/>
                  </a:lnTo>
                  <a:lnTo>
                    <a:pt x="155" y="34"/>
                  </a:lnTo>
                  <a:lnTo>
                    <a:pt x="148" y="33"/>
                  </a:lnTo>
                  <a:lnTo>
                    <a:pt x="148" y="33"/>
                  </a:lnTo>
                  <a:lnTo>
                    <a:pt x="147" y="29"/>
                  </a:lnTo>
                  <a:lnTo>
                    <a:pt x="145" y="23"/>
                  </a:lnTo>
                  <a:lnTo>
                    <a:pt x="143" y="20"/>
                  </a:lnTo>
                  <a:lnTo>
                    <a:pt x="138" y="15"/>
                  </a:lnTo>
                  <a:lnTo>
                    <a:pt x="133" y="13"/>
                  </a:lnTo>
                  <a:lnTo>
                    <a:pt x="127" y="10"/>
                  </a:lnTo>
                  <a:lnTo>
                    <a:pt x="122" y="9"/>
                  </a:lnTo>
                  <a:lnTo>
                    <a:pt x="115" y="9"/>
                  </a:lnTo>
                  <a:lnTo>
                    <a:pt x="115" y="9"/>
                  </a:lnTo>
                  <a:lnTo>
                    <a:pt x="109" y="9"/>
                  </a:lnTo>
                  <a:lnTo>
                    <a:pt x="103" y="10"/>
                  </a:lnTo>
                  <a:lnTo>
                    <a:pt x="98" y="12"/>
                  </a:lnTo>
                  <a:lnTo>
                    <a:pt x="93" y="14"/>
                  </a:lnTo>
                  <a:lnTo>
                    <a:pt x="93" y="14"/>
                  </a:lnTo>
                  <a:lnTo>
                    <a:pt x="88" y="9"/>
                  </a:lnTo>
                  <a:lnTo>
                    <a:pt x="81" y="5"/>
                  </a:lnTo>
                  <a:lnTo>
                    <a:pt x="72" y="1"/>
                  </a:lnTo>
                  <a:lnTo>
                    <a:pt x="64" y="0"/>
                  </a:lnTo>
                  <a:lnTo>
                    <a:pt x="64" y="0"/>
                  </a:lnTo>
                  <a:lnTo>
                    <a:pt x="57" y="1"/>
                  </a:lnTo>
                  <a:lnTo>
                    <a:pt x="51" y="2"/>
                  </a:lnTo>
                  <a:lnTo>
                    <a:pt x="45" y="5"/>
                  </a:lnTo>
                  <a:lnTo>
                    <a:pt x="40" y="8"/>
                  </a:lnTo>
                  <a:lnTo>
                    <a:pt x="35" y="12"/>
                  </a:lnTo>
                  <a:lnTo>
                    <a:pt x="33" y="17"/>
                  </a:lnTo>
                  <a:lnTo>
                    <a:pt x="31" y="21"/>
                  </a:lnTo>
                  <a:lnTo>
                    <a:pt x="30" y="26"/>
                  </a:lnTo>
                  <a:lnTo>
                    <a:pt x="30" y="26"/>
                  </a:lnTo>
                  <a:lnTo>
                    <a:pt x="31" y="33"/>
                  </a:lnTo>
                  <a:lnTo>
                    <a:pt x="31" y="33"/>
                  </a:lnTo>
                  <a:lnTo>
                    <a:pt x="24" y="34"/>
                  </a:lnTo>
                  <a:lnTo>
                    <a:pt x="19" y="36"/>
                  </a:lnTo>
                  <a:lnTo>
                    <a:pt x="13" y="39"/>
                  </a:lnTo>
                  <a:lnTo>
                    <a:pt x="9" y="42"/>
                  </a:lnTo>
                  <a:lnTo>
                    <a:pt x="6" y="45"/>
                  </a:lnTo>
                  <a:lnTo>
                    <a:pt x="2" y="49"/>
                  </a:lnTo>
                  <a:lnTo>
                    <a:pt x="1" y="54"/>
                  </a:lnTo>
                  <a:lnTo>
                    <a:pt x="0" y="59"/>
                  </a:lnTo>
                  <a:lnTo>
                    <a:pt x="0" y="59"/>
                  </a:lnTo>
                  <a:lnTo>
                    <a:pt x="1" y="65"/>
                  </a:lnTo>
                  <a:lnTo>
                    <a:pt x="2" y="69"/>
                  </a:lnTo>
                  <a:lnTo>
                    <a:pt x="6" y="74"/>
                  </a:lnTo>
                  <a:lnTo>
                    <a:pt x="9" y="77"/>
                  </a:lnTo>
                  <a:lnTo>
                    <a:pt x="13" y="80"/>
                  </a:lnTo>
                  <a:lnTo>
                    <a:pt x="19" y="82"/>
                  </a:lnTo>
                  <a:lnTo>
                    <a:pt x="24"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60" y="82"/>
                  </a:lnTo>
                  <a:lnTo>
                    <a:pt x="165" y="80"/>
                  </a:lnTo>
                  <a:lnTo>
                    <a:pt x="170" y="77"/>
                  </a:lnTo>
                  <a:lnTo>
                    <a:pt x="173" y="74"/>
                  </a:lnTo>
                  <a:lnTo>
                    <a:pt x="177" y="69"/>
                  </a:lnTo>
                  <a:lnTo>
                    <a:pt x="178" y="65"/>
                  </a:lnTo>
                  <a:lnTo>
                    <a:pt x="179" y="59"/>
                  </a:lnTo>
                  <a:lnTo>
                    <a:pt x="179" y="59"/>
                  </a:lnTo>
                  <a:close/>
                </a:path>
              </a:pathLst>
            </a:custGeom>
            <a:solidFill>
              <a:srgbClr val="002D80"/>
            </a:solidFill>
            <a:ln w="9525">
              <a:noFill/>
              <a:round/>
            </a:ln>
          </p:spPr>
          <p:txBody>
            <a:bodyPr vert="horz" wrap="square" lIns="121920" tIns="60960" rIns="121920" bIns="60960" numCol="1" anchor="t" anchorCtr="0" compatLnSpc="1"/>
            <a:lstStyle/>
            <a:p>
              <a:endParaRPr lang="en-US" sz="2500"/>
            </a:p>
          </p:txBody>
        </p:sp>
        <p:sp>
          <p:nvSpPr>
            <p:cNvPr id="73" name="Freeform 318"/>
            <p:cNvSpPr/>
            <p:nvPr/>
          </p:nvSpPr>
          <p:spPr bwMode="auto">
            <a:xfrm>
              <a:off x="3227388" y="2208213"/>
              <a:ext cx="157163" cy="74613"/>
            </a:xfrm>
            <a:custGeom>
              <a:avLst/>
              <a:gdLst/>
              <a:ahLst/>
              <a:cxnLst>
                <a:cxn ang="0">
                  <a:pos x="99" y="33"/>
                </a:cxn>
                <a:cxn ang="0">
                  <a:pos x="99" y="33"/>
                </a:cxn>
                <a:cxn ang="0">
                  <a:pos x="99" y="29"/>
                </a:cxn>
                <a:cxn ang="0">
                  <a:pos x="98" y="27"/>
                </a:cxn>
                <a:cxn ang="0">
                  <a:pos x="93" y="23"/>
                </a:cxn>
                <a:cxn ang="0">
                  <a:pos x="89" y="20"/>
                </a:cxn>
                <a:cxn ang="0">
                  <a:pos x="82" y="18"/>
                </a:cxn>
                <a:cxn ang="0">
                  <a:pos x="82" y="18"/>
                </a:cxn>
                <a:cxn ang="0">
                  <a:pos x="81" y="15"/>
                </a:cxn>
                <a:cxn ang="0">
                  <a:pos x="80" y="13"/>
                </a:cxn>
                <a:cxn ang="0">
                  <a:pos x="76" y="9"/>
                </a:cxn>
                <a:cxn ang="0">
                  <a:pos x="70" y="5"/>
                </a:cxn>
                <a:cxn ang="0">
                  <a:pos x="64" y="4"/>
                </a:cxn>
                <a:cxn ang="0">
                  <a:pos x="64" y="4"/>
                </a:cxn>
                <a:cxn ang="0">
                  <a:pos x="57" y="5"/>
                </a:cxn>
                <a:cxn ang="0">
                  <a:pos x="52" y="7"/>
                </a:cxn>
                <a:cxn ang="0">
                  <a:pos x="52" y="7"/>
                </a:cxn>
                <a:cxn ang="0">
                  <a:pos x="48" y="4"/>
                </a:cxn>
                <a:cxn ang="0">
                  <a:pos x="45" y="2"/>
                </a:cxn>
                <a:cxn ang="0">
                  <a:pos x="40" y="1"/>
                </a:cxn>
                <a:cxn ang="0">
                  <a:pos x="35" y="0"/>
                </a:cxn>
                <a:cxn ang="0">
                  <a:pos x="35" y="0"/>
                </a:cxn>
                <a:cxn ang="0">
                  <a:pos x="28" y="1"/>
                </a:cxn>
                <a:cxn ang="0">
                  <a:pos x="22" y="4"/>
                </a:cxn>
                <a:cxn ang="0">
                  <a:pos x="18" y="9"/>
                </a:cxn>
                <a:cxn ang="0">
                  <a:pos x="17" y="12"/>
                </a:cxn>
                <a:cxn ang="0">
                  <a:pos x="17" y="14"/>
                </a:cxn>
                <a:cxn ang="0">
                  <a:pos x="17" y="14"/>
                </a:cxn>
                <a:cxn ang="0">
                  <a:pos x="17" y="18"/>
                </a:cxn>
                <a:cxn ang="0">
                  <a:pos x="17" y="18"/>
                </a:cxn>
                <a:cxn ang="0">
                  <a:pos x="10" y="20"/>
                </a:cxn>
                <a:cxn ang="0">
                  <a:pos x="4" y="23"/>
                </a:cxn>
                <a:cxn ang="0">
                  <a:pos x="1" y="27"/>
                </a:cxn>
                <a:cxn ang="0">
                  <a:pos x="0" y="29"/>
                </a:cxn>
                <a:cxn ang="0">
                  <a:pos x="0" y="33"/>
                </a:cxn>
                <a:cxn ang="0">
                  <a:pos x="0" y="33"/>
                </a:cxn>
                <a:cxn ang="0">
                  <a:pos x="1" y="38"/>
                </a:cxn>
                <a:cxn ang="0">
                  <a:pos x="4" y="43"/>
                </a:cxn>
                <a:cxn ang="0">
                  <a:pos x="10" y="46"/>
                </a:cxn>
                <a:cxn ang="0">
                  <a:pos x="17" y="47"/>
                </a:cxn>
                <a:cxn ang="0">
                  <a:pos x="17" y="47"/>
                </a:cxn>
                <a:cxn ang="0">
                  <a:pos x="18" y="47"/>
                </a:cxn>
                <a:cxn ang="0">
                  <a:pos x="18" y="47"/>
                </a:cxn>
                <a:cxn ang="0">
                  <a:pos x="19" y="47"/>
                </a:cxn>
                <a:cxn ang="0">
                  <a:pos x="19" y="47"/>
                </a:cxn>
                <a:cxn ang="0">
                  <a:pos x="20" y="47"/>
                </a:cxn>
                <a:cxn ang="0">
                  <a:pos x="81" y="47"/>
                </a:cxn>
                <a:cxn ang="0">
                  <a:pos x="81" y="47"/>
                </a:cxn>
                <a:cxn ang="0">
                  <a:pos x="81" y="47"/>
                </a:cxn>
                <a:cxn ang="0">
                  <a:pos x="88" y="46"/>
                </a:cxn>
                <a:cxn ang="0">
                  <a:pos x="93" y="43"/>
                </a:cxn>
                <a:cxn ang="0">
                  <a:pos x="98" y="38"/>
                </a:cxn>
                <a:cxn ang="0">
                  <a:pos x="98" y="35"/>
                </a:cxn>
                <a:cxn ang="0">
                  <a:pos x="99" y="33"/>
                </a:cxn>
                <a:cxn ang="0">
                  <a:pos x="99" y="33"/>
                </a:cxn>
              </a:cxnLst>
              <a:rect l="0" t="0" r="r" b="b"/>
              <a:pathLst>
                <a:path w="99" h="47">
                  <a:moveTo>
                    <a:pt x="99" y="33"/>
                  </a:moveTo>
                  <a:lnTo>
                    <a:pt x="99" y="33"/>
                  </a:lnTo>
                  <a:lnTo>
                    <a:pt x="99" y="29"/>
                  </a:lnTo>
                  <a:lnTo>
                    <a:pt x="98" y="27"/>
                  </a:lnTo>
                  <a:lnTo>
                    <a:pt x="93" y="23"/>
                  </a:lnTo>
                  <a:lnTo>
                    <a:pt x="89" y="20"/>
                  </a:lnTo>
                  <a:lnTo>
                    <a:pt x="82" y="18"/>
                  </a:lnTo>
                  <a:lnTo>
                    <a:pt x="82" y="18"/>
                  </a:lnTo>
                  <a:lnTo>
                    <a:pt x="81" y="15"/>
                  </a:lnTo>
                  <a:lnTo>
                    <a:pt x="80" y="13"/>
                  </a:lnTo>
                  <a:lnTo>
                    <a:pt x="76" y="9"/>
                  </a:lnTo>
                  <a:lnTo>
                    <a:pt x="70" y="5"/>
                  </a:lnTo>
                  <a:lnTo>
                    <a:pt x="64" y="4"/>
                  </a:lnTo>
                  <a:lnTo>
                    <a:pt x="64" y="4"/>
                  </a:lnTo>
                  <a:lnTo>
                    <a:pt x="57" y="5"/>
                  </a:lnTo>
                  <a:lnTo>
                    <a:pt x="52" y="7"/>
                  </a:lnTo>
                  <a:lnTo>
                    <a:pt x="52" y="7"/>
                  </a:lnTo>
                  <a:lnTo>
                    <a:pt x="48" y="4"/>
                  </a:lnTo>
                  <a:lnTo>
                    <a:pt x="45" y="2"/>
                  </a:lnTo>
                  <a:lnTo>
                    <a:pt x="40" y="1"/>
                  </a:lnTo>
                  <a:lnTo>
                    <a:pt x="35" y="0"/>
                  </a:lnTo>
                  <a:lnTo>
                    <a:pt x="35" y="0"/>
                  </a:lnTo>
                  <a:lnTo>
                    <a:pt x="28" y="1"/>
                  </a:lnTo>
                  <a:lnTo>
                    <a:pt x="22" y="4"/>
                  </a:lnTo>
                  <a:lnTo>
                    <a:pt x="18" y="9"/>
                  </a:lnTo>
                  <a:lnTo>
                    <a:pt x="17" y="12"/>
                  </a:lnTo>
                  <a:lnTo>
                    <a:pt x="17" y="14"/>
                  </a:lnTo>
                  <a:lnTo>
                    <a:pt x="17" y="14"/>
                  </a:lnTo>
                  <a:lnTo>
                    <a:pt x="17" y="18"/>
                  </a:lnTo>
                  <a:lnTo>
                    <a:pt x="17" y="18"/>
                  </a:lnTo>
                  <a:lnTo>
                    <a:pt x="10" y="20"/>
                  </a:lnTo>
                  <a:lnTo>
                    <a:pt x="4" y="23"/>
                  </a:lnTo>
                  <a:lnTo>
                    <a:pt x="1" y="27"/>
                  </a:lnTo>
                  <a:lnTo>
                    <a:pt x="0" y="29"/>
                  </a:lnTo>
                  <a:lnTo>
                    <a:pt x="0" y="33"/>
                  </a:lnTo>
                  <a:lnTo>
                    <a:pt x="0" y="33"/>
                  </a:lnTo>
                  <a:lnTo>
                    <a:pt x="1" y="38"/>
                  </a:lnTo>
                  <a:lnTo>
                    <a:pt x="4" y="43"/>
                  </a:lnTo>
                  <a:lnTo>
                    <a:pt x="10" y="46"/>
                  </a:lnTo>
                  <a:lnTo>
                    <a:pt x="17" y="47"/>
                  </a:lnTo>
                  <a:lnTo>
                    <a:pt x="17" y="47"/>
                  </a:lnTo>
                  <a:lnTo>
                    <a:pt x="18" y="47"/>
                  </a:lnTo>
                  <a:lnTo>
                    <a:pt x="18" y="47"/>
                  </a:lnTo>
                  <a:lnTo>
                    <a:pt x="19" y="47"/>
                  </a:lnTo>
                  <a:lnTo>
                    <a:pt x="19" y="47"/>
                  </a:lnTo>
                  <a:lnTo>
                    <a:pt x="20" y="47"/>
                  </a:lnTo>
                  <a:lnTo>
                    <a:pt x="81" y="47"/>
                  </a:lnTo>
                  <a:lnTo>
                    <a:pt x="81" y="47"/>
                  </a:lnTo>
                  <a:lnTo>
                    <a:pt x="81" y="47"/>
                  </a:lnTo>
                  <a:lnTo>
                    <a:pt x="88" y="46"/>
                  </a:lnTo>
                  <a:lnTo>
                    <a:pt x="93" y="43"/>
                  </a:lnTo>
                  <a:lnTo>
                    <a:pt x="98" y="38"/>
                  </a:lnTo>
                  <a:lnTo>
                    <a:pt x="98" y="35"/>
                  </a:lnTo>
                  <a:lnTo>
                    <a:pt x="99" y="33"/>
                  </a:lnTo>
                  <a:lnTo>
                    <a:pt x="99" y="33"/>
                  </a:lnTo>
                  <a:close/>
                </a:path>
              </a:pathLst>
            </a:custGeom>
            <a:solidFill>
              <a:schemeClr val="accent1"/>
            </a:solidFill>
            <a:ln w="9525">
              <a:noFill/>
              <a:round/>
            </a:ln>
          </p:spPr>
          <p:txBody>
            <a:bodyPr vert="horz" wrap="square" lIns="121920" tIns="60960" rIns="121920" bIns="60960" numCol="1" anchor="t" anchorCtr="0" compatLnSpc="1"/>
            <a:lstStyle/>
            <a:p>
              <a:endParaRPr lang="en-US" sz="2500"/>
            </a:p>
          </p:txBody>
        </p:sp>
      </p:grpSp>
      <p:sp>
        <p:nvSpPr>
          <p:cNvPr id="5" name="Rectangle 32"/>
          <p:cNvSpPr/>
          <p:nvPr/>
        </p:nvSpPr>
        <p:spPr>
          <a:xfrm>
            <a:off x="0" y="4369435"/>
            <a:ext cx="9144000" cy="817245"/>
          </a:xfrm>
          <a:prstGeom prst="rect">
            <a:avLst/>
          </a:prstGeom>
          <a:solidFill>
            <a:srgbClr val="9EBCDB"/>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sz="2500"/>
          </a:p>
        </p:txBody>
      </p:sp>
      <p:sp>
        <p:nvSpPr>
          <p:cNvPr id="8" name="矩形 7"/>
          <p:cNvSpPr/>
          <p:nvPr/>
        </p:nvSpPr>
        <p:spPr>
          <a:xfrm>
            <a:off x="2990850" y="915035"/>
            <a:ext cx="5688965" cy="3145155"/>
          </a:xfrm>
          <a:prstGeom prst="rect">
            <a:avLst/>
          </a:prstGeom>
        </p:spPr>
        <p:txBody>
          <a:bodyPr wrap="square" lIns="67612" tIns="33806" rIns="67612" bIns="33806">
            <a:spAutoFit/>
          </a:bodyPr>
          <a:lstStyle/>
          <a:p>
            <a:pPr algn="just">
              <a:lnSpc>
                <a:spcPts val="3000"/>
              </a:lnSpc>
            </a:pPr>
            <a:r>
              <a:rPr lang="zh-CN" altLang="en-US" sz="1600" b="1" dirty="0">
                <a:solidFill>
                  <a:schemeClr val="tx1">
                    <a:lumMod val="75000"/>
                    <a:lumOff val="25000"/>
                  </a:schemeClr>
                </a:solidFill>
                <a:latin typeface="+mj-ea"/>
                <a:ea typeface="+mj-ea"/>
              </a:rPr>
              <a:t>　</a:t>
            </a:r>
            <a:r>
              <a:rPr lang="en-US" altLang="zh-CN" sz="1600" b="1" dirty="0">
                <a:solidFill>
                  <a:schemeClr val="tx1">
                    <a:lumMod val="75000"/>
                    <a:lumOff val="25000"/>
                  </a:schemeClr>
                </a:solidFill>
                <a:latin typeface="+mj-ea"/>
                <a:ea typeface="+mj-ea"/>
              </a:rPr>
              <a:t> </a:t>
            </a:r>
            <a:r>
              <a:rPr lang="zh-CN" altLang="en-US" sz="1600" b="1" dirty="0">
                <a:solidFill>
                  <a:schemeClr val="tx1">
                    <a:lumMod val="75000"/>
                    <a:lumOff val="25000"/>
                  </a:schemeClr>
                </a:solidFill>
                <a:latin typeface="+mj-ea"/>
                <a:ea typeface="+mj-ea"/>
              </a:rPr>
              <a:t>　</a:t>
            </a:r>
            <a:r>
              <a:rPr lang="zh-CN"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在</a:t>
            </a:r>
            <a:r>
              <a:rPr lang="zh-CN" altLang="zh-CN" sz="18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sym typeface="+mn-ea"/>
              </a:rPr>
              <a:t>政府间气候变化专门委员会（IPCC）</a:t>
            </a:r>
            <a:r>
              <a:rPr lang="zh-CN"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的使用中，是指气候随时间的任何变化，无论其原因是自然变率，还是人类活动的结果。</a:t>
            </a:r>
            <a:endParaRPr lang="zh-CN"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ts val="3000"/>
              </a:lnSpc>
            </a:pPr>
            <a:endParaRPr lang="zh-CN"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ts val="3000"/>
              </a:lnSpc>
            </a:pPr>
            <a:r>
              <a:rPr lang="zh-CN" altLang="zh-CN" sz="1800" b="1" dirty="0">
                <a:gradFill>
                  <a:gsLst>
                    <a:gs pos="50000">
                      <a:schemeClr val="accent6"/>
                    </a:gs>
                    <a:gs pos="0">
                      <a:schemeClr val="accent6">
                        <a:lumMod val="25000"/>
                        <a:lumOff val="75000"/>
                      </a:schemeClr>
                    </a:gs>
                    <a:gs pos="100000">
                      <a:schemeClr val="accent6">
                        <a:lumMod val="85000"/>
                      </a:schemeClr>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8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8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8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sym typeface="+mn-ea"/>
              </a:rPr>
              <a:t>《联合国气候变化框架公约》</a:t>
            </a:r>
            <a:r>
              <a:rPr lang="zh-CN"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中，气候变化是指“经过相当一段时间的观察，在</a:t>
            </a:r>
            <a:r>
              <a:rPr lang="zh-CN" altLang="zh-CN" sz="1800" b="1" dirty="0">
                <a:solidFill>
                  <a:srgbClr val="C0504D"/>
                </a:solidFill>
                <a:latin typeface="微软雅黑" panose="020B0503020204020204" pitchFamily="34" charset="-122"/>
                <a:ea typeface="微软雅黑" panose="020B0503020204020204" pitchFamily="34" charset="-122"/>
                <a:cs typeface="微软雅黑" panose="020B0503020204020204" pitchFamily="34" charset="-122"/>
                <a:sym typeface="+mn-ea"/>
              </a:rPr>
              <a:t>自然气候变化之外由人类活动直接或间接地改变</a:t>
            </a:r>
            <a:r>
              <a:rPr lang="zh-CN"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全球大气组成所导致的气候改变。</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1116330" y="195580"/>
            <a:ext cx="454088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3000" b="1" dirty="0" smtClean="0">
                <a:latin typeface="微软雅黑" panose="020B0503020204020204" pitchFamily="34" charset="-122"/>
                <a:ea typeface="微软雅黑" panose="020B0503020204020204" pitchFamily="34" charset="-122"/>
              </a:rPr>
              <a:t>气候变化的自然成因</a:t>
            </a:r>
          </a:p>
        </p:txBody>
      </p:sp>
      <p:graphicFrame>
        <p:nvGraphicFramePr>
          <p:cNvPr id="6" name="图示 5"/>
          <p:cNvGraphicFramePr/>
          <p:nvPr/>
        </p:nvGraphicFramePr>
        <p:xfrm>
          <a:off x="1691640" y="852805"/>
          <a:ext cx="5878830" cy="4055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4" name="Picture 10" descr="https://tukuimg.bdstatic.com/scrop/4c0ba7c4bbec36e02646c53024a4a221.gif"/>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055" y="1347262"/>
            <a:ext cx="2052000" cy="1260000"/>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2050" name="Picture 2" descr="https://nimg.ws.126.net/?url=http%3A%2F%2Fdingyue.ws.126.net%2F2022%2F0609%2Fcfb4e67dj00rd6sc7001od000sg00ksp.jpg&amp;thumbnail=660x2147483647&amp;quality=80&amp;type=jp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7355" y="2788285"/>
            <a:ext cx="2052000" cy="1260000"/>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1026" name="Picture 2" descr="https://q2.itc.cn/images01/20240201/4cd07e4040f3450bb0ddd05091477af5.jpeg"/>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8660" y="3859709"/>
            <a:ext cx="1980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t10.baidu.com/it/u=1475530878,190929787&amp;fm=30&amp;app=106&amp;f=JPEG?w=640&amp;h=422&amp;s=371619C602F3A3D25CD851090100A0C3"/>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2270" y="2639695"/>
            <a:ext cx="1980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k.sinaimg.cn/n/sinakd20211007ac/281/w640h441/20211007/c28c-a9277aa0f8c3e99c9b26b684c2688e3c.jpg/w700d1q75cms.jpg"/>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48170" y="1419860"/>
            <a:ext cx="1980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s0.baidu.com/-Po3dSag_xI4khGko9WTAnF6hhy/zhidao/pic/item/f636afc379310a55c0bb691fb24543a9832610b9.jpg"/>
          <p:cNvPicPr>
            <a:picLocks noChangeArrowheads="1"/>
          </p:cNvPicPr>
          <p:nvPr/>
        </p:nvPicPr>
        <p:blipFill>
          <a:blip r:embed="rId13" cstate="print">
            <a:extLst>
              <a:ext uri="{28A0092B-C50C-407E-A947-70E740481C1C}">
                <a14:useLocalDpi xmlns:a14="http://schemas.microsoft.com/office/drawing/2010/main" val="0"/>
              </a:ext>
            </a:extLst>
          </a:blip>
          <a:srcRect t="8855" b="11524"/>
          <a:stretch>
            <a:fillRect/>
          </a:stretch>
        </p:blipFill>
        <p:spPr bwMode="auto">
          <a:xfrm>
            <a:off x="5220335" y="195580"/>
            <a:ext cx="1980000" cy="1152000"/>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128395" y="278130"/>
            <a:ext cx="5074285" cy="857250"/>
          </a:xfrm>
          <a:prstGeom prst="rect">
            <a:avLst/>
          </a:prstGeom>
        </p:spPr>
        <p:txBody>
          <a:bodyPr/>
          <a:lstStyle>
            <a:lvl1pPr algn="l" rtl="0" eaLnBrk="0" fontAlgn="base" hangingPunct="0">
              <a:spcBef>
                <a:spcPct val="0"/>
              </a:spcBef>
              <a:spcAft>
                <a:spcPct val="0"/>
              </a:spcAft>
              <a:defRPr sz="3200" kern="1200">
                <a:solidFill>
                  <a:schemeClr val="tx1"/>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3000" b="1" dirty="0" smtClean="0">
                <a:solidFill>
                  <a:srgbClr val="002D80"/>
                </a:solidFill>
                <a:latin typeface="微软雅黑" panose="020B0503020204020204" pitchFamily="34" charset="-122"/>
                <a:ea typeface="微软雅黑" panose="020B0503020204020204" pitchFamily="34" charset="-122"/>
              </a:rPr>
              <a:t>气候变化的人为成因（一）</a:t>
            </a:r>
          </a:p>
        </p:txBody>
      </p:sp>
      <p:sp>
        <p:nvSpPr>
          <p:cNvPr id="91" name="平行四边形 90"/>
          <p:cNvSpPr/>
          <p:nvPr>
            <p:custDataLst>
              <p:tags r:id="rId1"/>
            </p:custDataLst>
          </p:nvPr>
        </p:nvSpPr>
        <p:spPr>
          <a:xfrm>
            <a:off x="6354445" y="1877695"/>
            <a:ext cx="2930525" cy="3264535"/>
          </a:xfrm>
          <a:prstGeom prst="parallelogram">
            <a:avLst>
              <a:gd name="adj" fmla="val 58133"/>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795">
              <a:solidFill>
                <a:schemeClr val="lt1"/>
              </a:solidFill>
              <a:cs typeface="微软雅黑" panose="020B0503020204020204" pitchFamily="34" charset="-122"/>
              <a:sym typeface="+mn-ea"/>
            </a:endParaRPr>
          </a:p>
        </p:txBody>
      </p:sp>
      <p:sp>
        <p:nvSpPr>
          <p:cNvPr id="92" name="任意多边形 91"/>
          <p:cNvSpPr/>
          <p:nvPr>
            <p:custDataLst>
              <p:tags r:id="rId2"/>
            </p:custDataLst>
          </p:nvPr>
        </p:nvSpPr>
        <p:spPr>
          <a:xfrm flipH="1">
            <a:off x="5928995" y="736600"/>
            <a:ext cx="3232785" cy="1475105"/>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solidFill>
            <a:srgbClr val="B4CBE3"/>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3914" tIns="251536" rIns="538553" bIns="251536" numCol="1" spcCol="0" rtlCol="0" fromWordArt="0" anchor="ctr" anchorCtr="0" forceAA="0" compatLnSpc="1">
            <a:noAutofit/>
          </a:bodyPr>
          <a:lstStyle/>
          <a:p>
            <a:pPr lvl="0" algn="l">
              <a:spcBef>
                <a:spcPct val="0"/>
              </a:spcBef>
              <a:spcAft>
                <a:spcPct val="0"/>
              </a:spcAft>
              <a:buClrTx/>
              <a:buSzTx/>
              <a:buFontTx/>
            </a:pPr>
            <a:r>
              <a:rPr lang="en-US" altLang="zh-CN" sz="1595" b="1">
                <a:solidFill>
                  <a:srgbClr val="FFFFFF"/>
                </a:solidFill>
                <a:latin typeface="+mn-ea"/>
                <a:cs typeface="+mn-ea"/>
                <a:sym typeface="+mn-ea"/>
              </a:rPr>
              <a:t>   </a:t>
            </a:r>
          </a:p>
        </p:txBody>
      </p:sp>
      <p:sp>
        <p:nvSpPr>
          <p:cNvPr id="94" name="平行四边形 93"/>
          <p:cNvSpPr/>
          <p:nvPr>
            <p:custDataLst>
              <p:tags r:id="rId3"/>
            </p:custDataLst>
          </p:nvPr>
        </p:nvSpPr>
        <p:spPr>
          <a:xfrm>
            <a:off x="6086475" y="3215640"/>
            <a:ext cx="2176145" cy="1926590"/>
          </a:xfrm>
          <a:prstGeom prst="parallelogram">
            <a:avLst>
              <a:gd name="adj" fmla="val 53069"/>
            </a:avLst>
          </a:prstGeom>
          <a:solidFill>
            <a:srgbClr val="D2E4F5"/>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795">
              <a:solidFill>
                <a:schemeClr val="lt1"/>
              </a:solidFill>
              <a:cs typeface="微软雅黑" panose="020B0503020204020204" pitchFamily="34" charset="-122"/>
              <a:sym typeface="+mn-ea"/>
            </a:endParaRPr>
          </a:p>
        </p:txBody>
      </p:sp>
      <p:sp>
        <p:nvSpPr>
          <p:cNvPr id="96" name="任意多边形 95"/>
          <p:cNvSpPr/>
          <p:nvPr>
            <p:custDataLst>
              <p:tags r:id="rId4"/>
            </p:custDataLst>
          </p:nvPr>
        </p:nvSpPr>
        <p:spPr>
          <a:xfrm flipH="1">
            <a:off x="5006975" y="2070735"/>
            <a:ext cx="3232785" cy="1475105"/>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solidFill>
            <a:srgbClr val="96B7D8"/>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3914" tIns="251536" rIns="538553" bIns="251536" numCol="1" spcCol="0" rtlCol="0" fromWordArt="0" anchor="ctr" anchorCtr="0" forceAA="0" compatLnSpc="1">
            <a:noAutofit/>
          </a:bodyPr>
          <a:lstStyle/>
          <a:p>
            <a:pPr lvl="0" algn="l">
              <a:spcBef>
                <a:spcPct val="0"/>
              </a:spcBef>
              <a:spcAft>
                <a:spcPct val="0"/>
              </a:spcAft>
              <a:buClrTx/>
              <a:buSzTx/>
              <a:buFontTx/>
            </a:pPr>
            <a:r>
              <a:rPr lang="en-US" altLang="zh-CN" sz="1595" b="1">
                <a:solidFill>
                  <a:srgbClr val="FFFFFF"/>
                </a:solidFill>
                <a:latin typeface="+mn-ea"/>
                <a:cs typeface="+mn-ea"/>
                <a:sym typeface="+mn-ea"/>
              </a:rPr>
              <a:t>    </a:t>
            </a:r>
          </a:p>
        </p:txBody>
      </p:sp>
      <p:sp>
        <p:nvSpPr>
          <p:cNvPr id="97" name="平行四边形 96"/>
          <p:cNvSpPr/>
          <p:nvPr>
            <p:custDataLst>
              <p:tags r:id="rId5"/>
            </p:custDataLst>
          </p:nvPr>
        </p:nvSpPr>
        <p:spPr>
          <a:xfrm>
            <a:off x="5836285" y="4543425"/>
            <a:ext cx="1430655" cy="598805"/>
          </a:xfrm>
          <a:prstGeom prst="parallelogram">
            <a:avLst>
              <a:gd name="adj" fmla="val 50771"/>
            </a:avLst>
          </a:prstGeom>
          <a:solidFill>
            <a:srgbClr val="94BAE5"/>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795">
              <a:solidFill>
                <a:schemeClr val="lt1"/>
              </a:solidFill>
              <a:cs typeface="微软雅黑" panose="020B0503020204020204" pitchFamily="34" charset="-122"/>
              <a:sym typeface="+mn-ea"/>
            </a:endParaRPr>
          </a:p>
        </p:txBody>
      </p:sp>
      <p:sp>
        <p:nvSpPr>
          <p:cNvPr id="11" name="标题 1"/>
          <p:cNvSpPr>
            <a:spLocks noGrp="1"/>
          </p:cNvSpPr>
          <p:nvPr/>
        </p:nvSpPr>
        <p:spPr>
          <a:xfrm>
            <a:off x="6130925" y="1020445"/>
            <a:ext cx="273177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2000" b="1" dirty="0" smtClean="0">
                <a:solidFill>
                  <a:schemeClr val="bg1"/>
                </a:solidFill>
                <a:latin typeface="微软雅黑" panose="020B0503020204020204" pitchFamily="34" charset="-122"/>
                <a:ea typeface="微软雅黑" panose="020B0503020204020204" pitchFamily="34" charset="-122"/>
              </a:rPr>
              <a:t>土地利用方式的改变</a:t>
            </a:r>
          </a:p>
        </p:txBody>
      </p:sp>
      <p:sp>
        <p:nvSpPr>
          <p:cNvPr id="12" name="标题 1"/>
          <p:cNvSpPr>
            <a:spLocks noGrp="1"/>
          </p:cNvSpPr>
          <p:nvPr/>
        </p:nvSpPr>
        <p:spPr>
          <a:xfrm>
            <a:off x="5147945" y="2356485"/>
            <a:ext cx="3093085" cy="864235"/>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700" b="1" dirty="0" smtClean="0">
                <a:solidFill>
                  <a:schemeClr val="bg1"/>
                </a:solidFill>
                <a:latin typeface="微软雅黑" panose="020B0503020204020204" pitchFamily="34" charset="-122"/>
                <a:ea typeface="微软雅黑" panose="020B0503020204020204" pitchFamily="34" charset="-122"/>
              </a:rPr>
              <a:t>改变了地表反照率</a:t>
            </a:r>
          </a:p>
          <a:p>
            <a:r>
              <a:rPr lang="zh-CN" altLang="en-US" sz="1700" b="1" dirty="0" smtClean="0">
                <a:solidFill>
                  <a:schemeClr val="bg1"/>
                </a:solidFill>
                <a:latin typeface="微软雅黑" panose="020B0503020204020204" pitchFamily="34" charset="-122"/>
                <a:ea typeface="微软雅黑" panose="020B0503020204020204" pitchFamily="34" charset="-122"/>
              </a:rPr>
              <a:t>改变了植被表面的蒸腾作用</a:t>
            </a:r>
            <a:endParaRPr lang="zh-CN" altLang="en-US" sz="1800" b="1" dirty="0" smtClean="0">
              <a:solidFill>
                <a:schemeClr val="bg1"/>
              </a:solidFill>
              <a:latin typeface="微软雅黑" panose="020B0503020204020204" pitchFamily="34" charset="-122"/>
              <a:ea typeface="微软雅黑" panose="020B0503020204020204" pitchFamily="34" charset="-122"/>
            </a:endParaRPr>
          </a:p>
        </p:txBody>
      </p:sp>
      <p:sp>
        <p:nvSpPr>
          <p:cNvPr id="14" name="标题 1"/>
          <p:cNvSpPr>
            <a:spLocks noGrp="1"/>
          </p:cNvSpPr>
          <p:nvPr/>
        </p:nvSpPr>
        <p:spPr>
          <a:xfrm>
            <a:off x="4212590" y="3723640"/>
            <a:ext cx="2579370"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lvl="0">
              <a:lnSpc>
                <a:spcPct val="100000"/>
              </a:lnSpc>
              <a:spcBef>
                <a:spcPct val="0"/>
              </a:spcBef>
              <a:spcAft>
                <a:spcPct val="35000"/>
              </a:spcAft>
            </a:pPr>
            <a:r>
              <a:rPr lang="zh-CN" altLang="en-US" sz="1700" b="1" dirty="0" smtClean="0">
                <a:solidFill>
                  <a:schemeClr val="bg1"/>
                </a:solidFill>
                <a:latin typeface="微软雅黑" panose="020B0503020204020204" pitchFamily="34" charset="-122"/>
                <a:ea typeface="微软雅黑" panose="020B0503020204020204" pitchFamily="34" charset="-122"/>
                <a:sym typeface="+mn-ea"/>
              </a:rPr>
              <a:t>直接或间接影响区域乃至全球的气候</a:t>
            </a:r>
            <a:endParaRPr lang="zh-CN" altLang="en-US" sz="1700" b="1" dirty="0" smtClean="0">
              <a:solidFill>
                <a:schemeClr val="bg1"/>
              </a:solidFill>
              <a:latin typeface="微软雅黑" panose="020B0503020204020204" pitchFamily="34" charset="-122"/>
              <a:ea typeface="微软雅黑" panose="020B0503020204020204" pitchFamily="34" charset="-122"/>
            </a:endParaRPr>
          </a:p>
        </p:txBody>
      </p:sp>
      <p:pic>
        <p:nvPicPr>
          <p:cNvPr id="18" name="Picture 6" descr="https://inews.gtimg.com/newsapp_bt/0/11670391104/1000"/>
          <p:cNvPicPr>
            <a:picLocks noChangeAspect="1" noChangeArrowheads="1"/>
          </p:cNvPicPr>
          <p:nvPr/>
        </p:nvPicPr>
        <p:blipFill>
          <a:blip r:embed="rId8"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2120265" y="1602105"/>
            <a:ext cx="2875280" cy="19678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p4.itc.cn/q_70/images03/20220823/573046e0459b42a992a7a58ef9518762.png"/>
          <p:cNvPicPr>
            <a:picLocks noChangeAspect="1" noChangeArrowheads="1"/>
          </p:cNvPicPr>
          <p:nvPr/>
        </p:nvPicPr>
        <p:blipFill>
          <a:blip r:embed="rId9"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t="3952"/>
          <a:stretch>
            <a:fillRect/>
          </a:stretch>
        </p:blipFill>
        <p:spPr bwMode="auto">
          <a:xfrm>
            <a:off x="612140" y="3075940"/>
            <a:ext cx="3015615" cy="1758950"/>
          </a:xfrm>
          <a:prstGeom prst="rect">
            <a:avLst/>
          </a:prstGeom>
          <a:noFill/>
          <a:extLst>
            <a:ext uri="{909E8E84-426E-40DD-AFC4-6F175D3DCCD1}">
              <a14:hiddenFill xmlns:a14="http://schemas.microsoft.com/office/drawing/2010/main">
                <a:solidFill>
                  <a:srgbClr val="FFFFFF"/>
                </a:solidFill>
              </a14:hiddenFill>
            </a:ext>
          </a:extLst>
        </p:spPr>
      </p:pic>
      <p:sp>
        <p:nvSpPr>
          <p:cNvPr id="95" name="任意多边形 94"/>
          <p:cNvSpPr/>
          <p:nvPr>
            <p:custDataLst>
              <p:tags r:id="rId6"/>
            </p:custDataLst>
          </p:nvPr>
        </p:nvSpPr>
        <p:spPr>
          <a:xfrm flipH="1">
            <a:off x="4032885" y="3397885"/>
            <a:ext cx="3232785" cy="1475105"/>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solidFill>
            <a:srgbClr val="7098C9"/>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3914" tIns="251536" rIns="538553" bIns="251536" numCol="1" spcCol="0" rtlCol="0" fromWordArt="0" anchor="ctr" anchorCtr="0" forceAA="0" compatLnSpc="1">
            <a:noAutofit/>
          </a:bodyPr>
          <a:lstStyle/>
          <a:p>
            <a:pPr lvl="0" algn="l">
              <a:spcBef>
                <a:spcPct val="0"/>
              </a:spcBef>
              <a:spcAft>
                <a:spcPct val="0"/>
              </a:spcAft>
              <a:buClrTx/>
              <a:buSzTx/>
              <a:buFontTx/>
            </a:pPr>
            <a:r>
              <a:rPr lang="en-US" altLang="zh-CN" sz="1595" b="1">
                <a:solidFill>
                  <a:srgbClr val="FFFFFF"/>
                </a:solidFill>
                <a:latin typeface="+mn-ea"/>
                <a:cs typeface="+mn-ea"/>
                <a:sym typeface="+mn-ea"/>
              </a:rPr>
              <a:t>    </a:t>
            </a:r>
          </a:p>
        </p:txBody>
      </p:sp>
      <p:sp>
        <p:nvSpPr>
          <p:cNvPr id="20" name="文本框 19"/>
          <p:cNvSpPr txBox="1"/>
          <p:nvPr/>
        </p:nvSpPr>
        <p:spPr>
          <a:xfrm>
            <a:off x="600710" y="1275715"/>
            <a:ext cx="5965825" cy="306705"/>
          </a:xfrm>
          <a:prstGeom prst="rect">
            <a:avLst/>
          </a:prstGeom>
          <a:noFill/>
        </p:spPr>
        <p:txBody>
          <a:bodyPr wrap="square" rtlCol="0" anchor="t">
            <a:spAutoFit/>
          </a:bodyPr>
          <a:lstStyle/>
          <a:p>
            <a:pPr lvl="1" indent="0">
              <a:lnSpc>
                <a:spcPct val="100000"/>
              </a:lnSpc>
              <a:spcBef>
                <a:spcPct val="0"/>
              </a:spcBef>
              <a:spcAft>
                <a:spcPct val="15000"/>
              </a:spcAft>
              <a:buNone/>
            </a:pPr>
            <a:r>
              <a:rPr lang="zh-CN" altLang="en-US" sz="1400" b="1" dirty="0" smtClean="0">
                <a:latin typeface="微软雅黑" panose="020B0503020204020204" pitchFamily="34" charset="-122"/>
                <a:ea typeface="微软雅黑" panose="020B0503020204020204" pitchFamily="34" charset="-122"/>
                <a:sym typeface="+mn-ea"/>
              </a:rPr>
              <a:t>如砍伐森林、开垦草原、围湖造田、修建水库、灌溉土地等。</a:t>
            </a:r>
          </a:p>
        </p:txBody>
      </p:sp>
      <p:sp>
        <p:nvSpPr>
          <p:cNvPr id="21" name="标题 1"/>
          <p:cNvSpPr>
            <a:spLocks noGrp="1"/>
          </p:cNvSpPr>
          <p:nvPr/>
        </p:nvSpPr>
        <p:spPr>
          <a:xfrm>
            <a:off x="4428490" y="3723640"/>
            <a:ext cx="2138045" cy="857250"/>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sz="3200" kern="1200">
                <a:solidFill>
                  <a:srgbClr val="002D80"/>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1700" b="1" dirty="0" smtClean="0">
                <a:solidFill>
                  <a:schemeClr val="bg1"/>
                </a:solidFill>
                <a:latin typeface="微软雅黑" panose="020B0503020204020204" pitchFamily="34" charset="-122"/>
                <a:ea typeface="微软雅黑" panose="020B0503020204020204" pitchFamily="34" charset="-122"/>
              </a:rPr>
              <a:t>直接或间接影响区域乃至全球的气候</a:t>
            </a:r>
          </a:p>
        </p:txBody>
      </p:sp>
      <p:sp>
        <p:nvSpPr>
          <p:cNvPr id="2" name="文本框 1"/>
          <p:cNvSpPr txBox="1"/>
          <p:nvPr/>
        </p:nvSpPr>
        <p:spPr>
          <a:xfrm>
            <a:off x="-394970" y="4734560"/>
            <a:ext cx="5112385" cy="306705"/>
          </a:xfrm>
          <a:prstGeom prst="rect">
            <a:avLst/>
          </a:prstGeom>
          <a:noFill/>
        </p:spPr>
        <p:txBody>
          <a:bodyPr wrap="square" rtlCol="0" anchor="t">
            <a:spAutoFit/>
          </a:bodyPr>
          <a:lstStyle/>
          <a:p>
            <a:pPr lvl="1" algn="l">
              <a:spcAft>
                <a:spcPct val="15000"/>
              </a:spcAft>
              <a:buClrTx/>
              <a:buSzTx/>
              <a:buFontTx/>
            </a:pPr>
            <a:r>
              <a:rPr lang="zh-CN" altLang="en-US" sz="1400" b="1" dirty="0" smtClean="0">
                <a:latin typeface="微软雅黑" panose="020B0503020204020204" pitchFamily="34" charset="-122"/>
                <a:ea typeface="微软雅黑" panose="020B0503020204020204" pitchFamily="34" charset="-122"/>
                <a:sym typeface="+mn-ea"/>
              </a:rPr>
              <a:t>尤其是城市下垫面产生了热岛效应，形成特殊的城市气候。</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128537" y="278130"/>
            <a:ext cx="7571184" cy="857250"/>
          </a:xfrm>
          <a:prstGeom prst="rect">
            <a:avLst/>
          </a:prstGeom>
        </p:spPr>
        <p:txBody>
          <a:bodyPr/>
          <a:lstStyle>
            <a:lvl1pPr algn="l" rtl="0" eaLnBrk="0" fontAlgn="base" hangingPunct="0">
              <a:spcBef>
                <a:spcPct val="0"/>
              </a:spcBef>
              <a:spcAft>
                <a:spcPct val="0"/>
              </a:spcAft>
              <a:defRPr sz="3200" kern="1200">
                <a:solidFill>
                  <a:schemeClr val="tx1"/>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3000" b="1" dirty="0" smtClean="0">
                <a:solidFill>
                  <a:srgbClr val="002D80"/>
                </a:solidFill>
                <a:latin typeface="微软雅黑" panose="020B0503020204020204" pitchFamily="34" charset="-122"/>
                <a:ea typeface="微软雅黑" panose="020B0503020204020204" pitchFamily="34" charset="-122"/>
              </a:rPr>
              <a:t>气候变化的人为成因（二）</a:t>
            </a:r>
          </a:p>
        </p:txBody>
      </p:sp>
      <p:sp>
        <p:nvSpPr>
          <p:cNvPr id="23" name="任意多边形 22"/>
          <p:cNvSpPr/>
          <p:nvPr>
            <p:custDataLst>
              <p:tags r:id="rId2"/>
            </p:custDataLst>
          </p:nvPr>
        </p:nvSpPr>
        <p:spPr bwMode="auto">
          <a:xfrm>
            <a:off x="622190" y="1471523"/>
            <a:ext cx="2147006" cy="2776107"/>
          </a:xfrm>
          <a:custGeom>
            <a:avLst/>
            <a:gdLst>
              <a:gd name="adj" fmla="val 5384"/>
              <a:gd name="a" fmla="pin 0 adj 50000"/>
              <a:gd name="x1" fmla="*/ ss a 100000"/>
              <a:gd name="x2" fmla="+- r 0 x1"/>
              <a:gd name="y2" fmla="+- b 0 x1"/>
              <a:gd name="il" fmla="*/ x1 29289 100000"/>
              <a:gd name="ir" fmla="+- r 0 il"/>
              <a:gd name="ib" fmla="+- b 0 il"/>
              <a:gd name="connsiteX0" fmla="*/ 538 w 10000"/>
              <a:gd name="connsiteY0" fmla="*/ 0 h 10000"/>
              <a:gd name="connsiteX1" fmla="*/ 7032 w 10000"/>
              <a:gd name="connsiteY1" fmla="*/ 0 h 10000"/>
              <a:gd name="connsiteX2" fmla="*/ 7195 w 10000"/>
              <a:gd name="connsiteY2" fmla="*/ 122 h 10000"/>
              <a:gd name="connsiteX3" fmla="*/ 7242 w 10000"/>
              <a:gd name="connsiteY3" fmla="*/ 2118 h 10000"/>
              <a:gd name="connsiteX4" fmla="*/ 9920 w 10000"/>
              <a:gd name="connsiteY4" fmla="*/ 2169 h 10000"/>
              <a:gd name="connsiteX5" fmla="*/ 10000 w 10000"/>
              <a:gd name="connsiteY5" fmla="*/ 2229 h 10000"/>
              <a:gd name="connsiteX6" fmla="*/ 10000 w 10000"/>
              <a:gd name="connsiteY6" fmla="*/ 9584 h 10000"/>
              <a:gd name="connsiteX7" fmla="*/ 9462 w 10000"/>
              <a:gd name="connsiteY7" fmla="*/ 10000 h 10000"/>
              <a:gd name="connsiteX8" fmla="*/ 538 w 10000"/>
              <a:gd name="connsiteY8" fmla="*/ 10000 h 10000"/>
              <a:gd name="connsiteX9" fmla="*/ 0 w 10000"/>
              <a:gd name="connsiteY9" fmla="*/ 9584 h 10000"/>
              <a:gd name="connsiteX10" fmla="*/ 0 w 10000"/>
              <a:gd name="connsiteY10" fmla="*/ 416 h 10000"/>
              <a:gd name="connsiteX11" fmla="*/ 538 w 10000"/>
              <a:gd name="connsiteY1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538" y="0"/>
                </a:moveTo>
                <a:lnTo>
                  <a:pt x="7032" y="0"/>
                </a:lnTo>
                <a:cubicBezTo>
                  <a:pt x="7086" y="41"/>
                  <a:pt x="7141" y="81"/>
                  <a:pt x="7195" y="122"/>
                </a:cubicBezTo>
                <a:cubicBezTo>
                  <a:pt x="7211" y="787"/>
                  <a:pt x="7226" y="1453"/>
                  <a:pt x="7242" y="2118"/>
                </a:cubicBezTo>
                <a:lnTo>
                  <a:pt x="9920" y="2169"/>
                </a:lnTo>
                <a:lnTo>
                  <a:pt x="10000" y="2229"/>
                </a:lnTo>
                <a:lnTo>
                  <a:pt x="10000" y="9584"/>
                </a:lnTo>
                <a:cubicBezTo>
                  <a:pt x="10000" y="9814"/>
                  <a:pt x="9760" y="10000"/>
                  <a:pt x="9462" y="10000"/>
                </a:cubicBezTo>
                <a:lnTo>
                  <a:pt x="538" y="10000"/>
                </a:lnTo>
                <a:cubicBezTo>
                  <a:pt x="240" y="10000"/>
                  <a:pt x="0" y="9814"/>
                  <a:pt x="0" y="9584"/>
                </a:cubicBezTo>
                <a:lnTo>
                  <a:pt x="0" y="416"/>
                </a:lnTo>
                <a:cubicBezTo>
                  <a:pt x="0" y="186"/>
                  <a:pt x="240" y="0"/>
                  <a:pt x="538" y="0"/>
                </a:cubicBezTo>
                <a:close/>
              </a:path>
            </a:pathLst>
          </a:custGeom>
          <a:gradFill>
            <a:gsLst>
              <a:gs pos="60000">
                <a:schemeClr val="accent1">
                  <a:lumMod val="9000"/>
                  <a:lumOff val="91000"/>
                  <a:alpha val="100000"/>
                </a:schemeClr>
              </a:gs>
              <a:gs pos="100000">
                <a:schemeClr val="accent1">
                  <a:lumMod val="30000"/>
                  <a:lumOff val="70000"/>
                  <a:alpha val="100000"/>
                </a:schemeClr>
              </a:gs>
            </a:gsLst>
            <a:lin ang="5400000" scaled="1"/>
          </a:gradFill>
          <a:ln>
            <a:noFill/>
          </a:ln>
        </p:spPr>
        <p:txBody>
          <a:bodyPr vert="horz" wrap="square" lIns="77427" tIns="38713" rIns="77427" bIns="38713" numCol="1" rtlCol="0" anchor="t" anchorCtr="0" compatLnSpc="1">
            <a:noAutofit/>
          </a:bodyPr>
          <a:lstStyle/>
          <a:p>
            <a:pPr lvl="0" algn="l">
              <a:spcBef>
                <a:spcPts val="0"/>
              </a:spcBef>
              <a:spcAft>
                <a:spcPts val="0"/>
              </a:spcAft>
              <a:buClrTx/>
              <a:buSzTx/>
              <a:buFontTx/>
            </a:pPr>
            <a:endParaRPr lang="en-US" sz="1525" b="1" noProof="0" dirty="0">
              <a:ln>
                <a:noFill/>
              </a:ln>
              <a:solidFill>
                <a:schemeClr val="tx1"/>
              </a:solidFill>
              <a:effectLst/>
              <a:uLnTx/>
              <a:uFillTx/>
              <a:sym typeface="+mn-ea"/>
            </a:endParaRPr>
          </a:p>
        </p:txBody>
      </p:sp>
      <p:sp>
        <p:nvSpPr>
          <p:cNvPr id="24" name="任意多边形 23"/>
          <p:cNvSpPr/>
          <p:nvPr>
            <p:custDataLst>
              <p:tags r:id="rId3"/>
            </p:custDataLst>
          </p:nvPr>
        </p:nvSpPr>
        <p:spPr bwMode="auto">
          <a:xfrm>
            <a:off x="2132031" y="1471523"/>
            <a:ext cx="637703" cy="617809"/>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54" h="1493">
                <a:moveTo>
                  <a:pt x="0" y="0"/>
                </a:moveTo>
                <a:lnTo>
                  <a:pt x="1429" y="1372"/>
                </a:lnTo>
                <a:lnTo>
                  <a:pt x="1467" y="1410"/>
                </a:lnTo>
                <a:lnTo>
                  <a:pt x="1466" y="1410"/>
                </a:lnTo>
                <a:lnTo>
                  <a:pt x="1554" y="1493"/>
                </a:lnTo>
                <a:lnTo>
                  <a:pt x="1130" y="1493"/>
                </a:lnTo>
                <a:lnTo>
                  <a:pt x="234" y="1493"/>
                </a:lnTo>
                <a:lnTo>
                  <a:pt x="234" y="1492"/>
                </a:lnTo>
                <a:lnTo>
                  <a:pt x="226" y="1493"/>
                </a:lnTo>
                <a:cubicBezTo>
                  <a:pt x="222" y="1493"/>
                  <a:pt x="218" y="1493"/>
                  <a:pt x="214" y="1493"/>
                </a:cubicBezTo>
                <a:cubicBezTo>
                  <a:pt x="96" y="1493"/>
                  <a:pt x="0" y="1397"/>
                  <a:pt x="0" y="1280"/>
                </a:cubicBezTo>
                <a:lnTo>
                  <a:pt x="0" y="1271"/>
                </a:lnTo>
                <a:lnTo>
                  <a:pt x="0" y="1271"/>
                </a:lnTo>
                <a:lnTo>
                  <a:pt x="0" y="0"/>
                </a:lnTo>
                <a:close/>
              </a:path>
            </a:pathLst>
          </a:custGeom>
          <a:gradFill>
            <a:gsLst>
              <a:gs pos="60000">
                <a:schemeClr val="accent1">
                  <a:lumMod val="13000"/>
                  <a:lumOff val="87000"/>
                  <a:alpha val="100000"/>
                </a:schemeClr>
              </a:gs>
              <a:gs pos="100000">
                <a:schemeClr val="accent1">
                  <a:lumMod val="17000"/>
                  <a:lumOff val="83000"/>
                  <a:alpha val="100000"/>
                </a:schemeClr>
              </a:gs>
            </a:gsLst>
            <a:lin ang="5400000" scaled="1"/>
          </a:gradFill>
          <a:ln>
            <a:noFill/>
          </a:ln>
          <a:effectLst>
            <a:outerShdw blurRad="190500" dist="38100" dir="8100000" algn="tr" rotWithShape="0">
              <a:schemeClr val="accent1">
                <a:lumMod val="60000"/>
                <a:lumOff val="40000"/>
                <a:alpha val="35000"/>
              </a:schemeClr>
            </a:outerShdw>
          </a:effectLst>
        </p:spPr>
        <p:txBody>
          <a:bodyPr vert="horz" wrap="square" lIns="77427" tIns="38713" rIns="77427" bIns="38713" numCol="1" rtlCol="0" anchor="t" anchorCtr="0" compatLnSpc="1">
            <a:noAutofit/>
          </a:bodyPr>
          <a:lstStyle/>
          <a:p>
            <a:pPr lvl="0" algn="l">
              <a:spcBef>
                <a:spcPts val="0"/>
              </a:spcBef>
              <a:spcAft>
                <a:spcPts val="0"/>
              </a:spcAft>
              <a:buClrTx/>
              <a:buSzTx/>
              <a:buFontTx/>
            </a:pPr>
            <a:endParaRPr lang="en-US" sz="1525" b="1" noProof="0" dirty="0">
              <a:ln>
                <a:noFill/>
              </a:ln>
              <a:solidFill>
                <a:schemeClr val="tx1"/>
              </a:solidFill>
              <a:effectLst/>
              <a:uLnTx/>
              <a:uFillTx/>
              <a:sym typeface="+mn-ea"/>
            </a:endParaRPr>
          </a:p>
        </p:txBody>
      </p:sp>
      <p:sp>
        <p:nvSpPr>
          <p:cNvPr id="25" name="Right Triangle 11"/>
          <p:cNvSpPr/>
          <p:nvPr>
            <p:custDataLst>
              <p:tags r:id="rId4"/>
            </p:custDataLst>
          </p:nvPr>
        </p:nvSpPr>
        <p:spPr>
          <a:xfrm>
            <a:off x="2769735" y="3448081"/>
            <a:ext cx="118830" cy="163996"/>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427" tIns="38713" rIns="77427" bIns="3871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525" b="1" i="0" u="none" strike="noStrike" kern="1200" cap="none" spc="0" normalizeH="0" baseline="0" noProof="0" dirty="0">
              <a:ln>
                <a:noFill/>
              </a:ln>
              <a:solidFill>
                <a:schemeClr val="lt1"/>
              </a:solidFill>
              <a:effectLst/>
              <a:uLnTx/>
              <a:uFillTx/>
              <a:latin typeface="+mn-lt"/>
              <a:ea typeface="+mn-ea"/>
              <a:cs typeface="+mn-cs"/>
            </a:endParaRPr>
          </a:p>
        </p:txBody>
      </p:sp>
      <p:sp>
        <p:nvSpPr>
          <p:cNvPr id="26" name="Right Triangle 11"/>
          <p:cNvSpPr/>
          <p:nvPr>
            <p:custDataLst>
              <p:tags r:id="rId5"/>
            </p:custDataLst>
          </p:nvPr>
        </p:nvSpPr>
        <p:spPr>
          <a:xfrm flipH="1">
            <a:off x="502823" y="3447543"/>
            <a:ext cx="118830" cy="16453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427" tIns="38713" rIns="77427" bIns="3871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525" b="1" i="0" u="none" strike="noStrike" kern="1200" cap="none" spc="0" normalizeH="0" baseline="0" noProof="0" dirty="0">
              <a:ln>
                <a:noFill/>
              </a:ln>
              <a:solidFill>
                <a:schemeClr val="lt1"/>
              </a:solidFill>
              <a:effectLst/>
              <a:uLnTx/>
              <a:uFillTx/>
              <a:latin typeface="+mn-lt"/>
              <a:ea typeface="+mn-ea"/>
              <a:cs typeface="+mn-cs"/>
            </a:endParaRPr>
          </a:p>
        </p:txBody>
      </p:sp>
      <p:sp>
        <p:nvSpPr>
          <p:cNvPr id="28" name="圆角矩形 27"/>
          <p:cNvSpPr/>
          <p:nvPr>
            <p:custDataLst>
              <p:tags r:id="rId6"/>
            </p:custDataLst>
          </p:nvPr>
        </p:nvSpPr>
        <p:spPr>
          <a:xfrm>
            <a:off x="502823" y="3540026"/>
            <a:ext cx="2385742" cy="471556"/>
          </a:xfrm>
          <a:prstGeom prst="roundRect">
            <a:avLst>
              <a:gd name="adj" fmla="val 17445"/>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lstStyle/>
          <a:p>
            <a:pPr algn="ctr"/>
            <a:r>
              <a:rPr lang="en-US" altLang="zh-CN" sz="1800" b="1">
                <a:solidFill>
                  <a:schemeClr val="lt1">
                    <a:lumMod val="100000"/>
                  </a:schemeClr>
                </a:solidFill>
                <a:latin typeface="微软雅黑" panose="020B0503020204020204" pitchFamily="34" charset="-122"/>
                <a:ea typeface="微软雅黑" panose="020B0503020204020204" pitchFamily="34" charset="-122"/>
              </a:rPr>
              <a:t>温室气体排放</a:t>
            </a:r>
          </a:p>
        </p:txBody>
      </p:sp>
      <p:pic>
        <p:nvPicPr>
          <p:cNvPr id="29" name="图片 28" descr="343439383331313b343532303032303bb8f6c8cbd0c5cfa2"/>
          <p:cNvPicPr>
            <a:picLocks noChangeAspect="1"/>
          </p:cNvPicPr>
          <p:nvPr>
            <p:custDataLst>
              <p:tags r:id="rId7"/>
            </p:custDataLst>
          </p:nvPr>
        </p:nvPicPr>
        <p:blipFill>
          <a:blip r:embed="rId24">
            <a:extLst>
              <a:ext uri="{96DAC541-7B7A-43D3-8B79-37D633B846F1}">
                <asvg:svgBlip xmlns:asvg="http://schemas.microsoft.com/office/drawing/2016/SVG/main" xmlns="" r:embed="rId25"/>
              </a:ext>
            </a:extLst>
          </a:blip>
          <a:stretch>
            <a:fillRect/>
          </a:stretch>
        </p:blipFill>
        <p:spPr>
          <a:xfrm>
            <a:off x="869529" y="1703269"/>
            <a:ext cx="388214" cy="388214"/>
          </a:xfrm>
          <a:prstGeom prst="rect">
            <a:avLst/>
          </a:prstGeom>
          <a:effectLst/>
        </p:spPr>
      </p:pic>
      <p:sp>
        <p:nvSpPr>
          <p:cNvPr id="30" name="矩形 29"/>
          <p:cNvSpPr/>
          <p:nvPr>
            <p:custDataLst>
              <p:tags r:id="rId8"/>
            </p:custDataLst>
          </p:nvPr>
        </p:nvSpPr>
        <p:spPr>
          <a:xfrm>
            <a:off x="813071" y="2311399"/>
            <a:ext cx="1765245" cy="997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lgn="ctr">
              <a:lnSpc>
                <a:spcPct val="150000"/>
              </a:lnSpc>
            </a:pPr>
            <a:r>
              <a:rPr lang="zh-CN" altLang="en-US" sz="1800" b="1" dirty="0">
                <a:solidFill>
                  <a:srgbClr val="000000"/>
                </a:solidFill>
                <a:uFillTx/>
                <a:latin typeface="微软雅黑" panose="020B0503020204020204" pitchFamily="34" charset="-122"/>
                <a:ea typeface="微软雅黑" panose="020B0503020204020204" pitchFamily="34" charset="-122"/>
                <a:sym typeface="+mn-ea"/>
              </a:rPr>
              <a:t>人类生产、生活</a:t>
            </a:r>
          </a:p>
        </p:txBody>
      </p:sp>
      <p:sp>
        <p:nvSpPr>
          <p:cNvPr id="38" name="任意多边形 37"/>
          <p:cNvSpPr/>
          <p:nvPr>
            <p:custDataLst>
              <p:tags r:id="rId9"/>
            </p:custDataLst>
          </p:nvPr>
        </p:nvSpPr>
        <p:spPr bwMode="auto">
          <a:xfrm>
            <a:off x="6375878" y="1471523"/>
            <a:ext cx="2147006" cy="2776107"/>
          </a:xfrm>
          <a:custGeom>
            <a:avLst/>
            <a:gdLst>
              <a:gd name="adj" fmla="val 5384"/>
              <a:gd name="a" fmla="pin 0 adj 50000"/>
              <a:gd name="x1" fmla="*/ ss a 100000"/>
              <a:gd name="x2" fmla="+- r 0 x1"/>
              <a:gd name="y2" fmla="+- b 0 x1"/>
              <a:gd name="il" fmla="*/ x1 29289 100000"/>
              <a:gd name="ir" fmla="+- r 0 il"/>
              <a:gd name="ib" fmla="+- b 0 il"/>
              <a:gd name="connsiteX0" fmla="*/ 538 w 10000"/>
              <a:gd name="connsiteY0" fmla="*/ 0 h 10000"/>
              <a:gd name="connsiteX1" fmla="*/ 7032 w 10000"/>
              <a:gd name="connsiteY1" fmla="*/ 0 h 10000"/>
              <a:gd name="connsiteX2" fmla="*/ 7195 w 10000"/>
              <a:gd name="connsiteY2" fmla="*/ 122 h 10000"/>
              <a:gd name="connsiteX3" fmla="*/ 7214 w 10000"/>
              <a:gd name="connsiteY3" fmla="*/ 2125 h 10000"/>
              <a:gd name="connsiteX4" fmla="*/ 9920 w 10000"/>
              <a:gd name="connsiteY4" fmla="*/ 2169 h 10000"/>
              <a:gd name="connsiteX5" fmla="*/ 10000 w 10000"/>
              <a:gd name="connsiteY5" fmla="*/ 2229 h 10000"/>
              <a:gd name="connsiteX6" fmla="*/ 10000 w 10000"/>
              <a:gd name="connsiteY6" fmla="*/ 9584 h 10000"/>
              <a:gd name="connsiteX7" fmla="*/ 9462 w 10000"/>
              <a:gd name="connsiteY7" fmla="*/ 10000 h 10000"/>
              <a:gd name="connsiteX8" fmla="*/ 538 w 10000"/>
              <a:gd name="connsiteY8" fmla="*/ 10000 h 10000"/>
              <a:gd name="connsiteX9" fmla="*/ 0 w 10000"/>
              <a:gd name="connsiteY9" fmla="*/ 9584 h 10000"/>
              <a:gd name="connsiteX10" fmla="*/ 0 w 10000"/>
              <a:gd name="connsiteY10" fmla="*/ 416 h 10000"/>
              <a:gd name="connsiteX11" fmla="*/ 538 w 10000"/>
              <a:gd name="connsiteY1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538" y="0"/>
                </a:moveTo>
                <a:lnTo>
                  <a:pt x="7032" y="0"/>
                </a:lnTo>
                <a:cubicBezTo>
                  <a:pt x="7086" y="41"/>
                  <a:pt x="7141" y="81"/>
                  <a:pt x="7195" y="122"/>
                </a:cubicBezTo>
                <a:cubicBezTo>
                  <a:pt x="7201" y="790"/>
                  <a:pt x="7208" y="1457"/>
                  <a:pt x="7214" y="2125"/>
                </a:cubicBezTo>
                <a:lnTo>
                  <a:pt x="9920" y="2169"/>
                </a:lnTo>
                <a:lnTo>
                  <a:pt x="10000" y="2229"/>
                </a:lnTo>
                <a:lnTo>
                  <a:pt x="10000" y="9584"/>
                </a:lnTo>
                <a:cubicBezTo>
                  <a:pt x="10000" y="9814"/>
                  <a:pt x="9760" y="10000"/>
                  <a:pt x="9462" y="10000"/>
                </a:cubicBezTo>
                <a:lnTo>
                  <a:pt x="538" y="10000"/>
                </a:lnTo>
                <a:cubicBezTo>
                  <a:pt x="240" y="10000"/>
                  <a:pt x="0" y="9814"/>
                  <a:pt x="0" y="9584"/>
                </a:cubicBezTo>
                <a:lnTo>
                  <a:pt x="0" y="416"/>
                </a:lnTo>
                <a:cubicBezTo>
                  <a:pt x="0" y="186"/>
                  <a:pt x="240" y="0"/>
                  <a:pt x="538" y="0"/>
                </a:cubicBezTo>
                <a:close/>
              </a:path>
            </a:pathLst>
          </a:custGeom>
          <a:gradFill>
            <a:gsLst>
              <a:gs pos="60000">
                <a:schemeClr val="accent1">
                  <a:lumMod val="9000"/>
                  <a:lumOff val="91000"/>
                  <a:alpha val="100000"/>
                </a:schemeClr>
              </a:gs>
              <a:gs pos="100000">
                <a:schemeClr val="accent1">
                  <a:lumMod val="30000"/>
                  <a:lumOff val="70000"/>
                  <a:alpha val="100000"/>
                </a:schemeClr>
              </a:gs>
            </a:gsLst>
            <a:lin ang="5400000" scaled="1"/>
          </a:gradFill>
          <a:ln>
            <a:noFill/>
          </a:ln>
        </p:spPr>
        <p:txBody>
          <a:bodyPr vert="horz" wrap="square" lIns="77427" tIns="38713" rIns="77427" bIns="38713" numCol="1" rtlCol="0" anchor="t" anchorCtr="0" compatLnSpc="1">
            <a:noAutofit/>
          </a:bodyPr>
          <a:lstStyle/>
          <a:p>
            <a:pPr lvl="0" algn="l">
              <a:spcBef>
                <a:spcPts val="0"/>
              </a:spcBef>
              <a:spcAft>
                <a:spcPts val="0"/>
              </a:spcAft>
              <a:buClrTx/>
              <a:buSzTx/>
              <a:buFontTx/>
            </a:pPr>
            <a:endParaRPr lang="en-US" sz="1525" b="1" noProof="0" dirty="0">
              <a:ln>
                <a:noFill/>
              </a:ln>
              <a:solidFill>
                <a:schemeClr val="tx1"/>
              </a:solidFill>
              <a:effectLst/>
              <a:uLnTx/>
              <a:uFillTx/>
              <a:sym typeface="+mn-ea"/>
            </a:endParaRPr>
          </a:p>
        </p:txBody>
      </p:sp>
      <p:sp>
        <p:nvSpPr>
          <p:cNvPr id="41" name="任意多边形 40"/>
          <p:cNvSpPr/>
          <p:nvPr>
            <p:custDataLst>
              <p:tags r:id="rId10"/>
            </p:custDataLst>
          </p:nvPr>
        </p:nvSpPr>
        <p:spPr bwMode="auto">
          <a:xfrm>
            <a:off x="7886257" y="1471523"/>
            <a:ext cx="637703" cy="617809"/>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54" h="1493">
                <a:moveTo>
                  <a:pt x="0" y="0"/>
                </a:moveTo>
                <a:lnTo>
                  <a:pt x="1429" y="1372"/>
                </a:lnTo>
                <a:lnTo>
                  <a:pt x="1467" y="1410"/>
                </a:lnTo>
                <a:lnTo>
                  <a:pt x="1466" y="1410"/>
                </a:lnTo>
                <a:lnTo>
                  <a:pt x="1554" y="1493"/>
                </a:lnTo>
                <a:lnTo>
                  <a:pt x="1130" y="1493"/>
                </a:lnTo>
                <a:lnTo>
                  <a:pt x="234" y="1493"/>
                </a:lnTo>
                <a:lnTo>
                  <a:pt x="234" y="1492"/>
                </a:lnTo>
                <a:lnTo>
                  <a:pt x="226" y="1493"/>
                </a:lnTo>
                <a:cubicBezTo>
                  <a:pt x="222" y="1493"/>
                  <a:pt x="218" y="1493"/>
                  <a:pt x="214" y="1493"/>
                </a:cubicBezTo>
                <a:cubicBezTo>
                  <a:pt x="96" y="1493"/>
                  <a:pt x="0" y="1397"/>
                  <a:pt x="0" y="1280"/>
                </a:cubicBezTo>
                <a:lnTo>
                  <a:pt x="0" y="1271"/>
                </a:lnTo>
                <a:lnTo>
                  <a:pt x="0" y="1271"/>
                </a:lnTo>
                <a:lnTo>
                  <a:pt x="0" y="0"/>
                </a:lnTo>
                <a:close/>
              </a:path>
            </a:pathLst>
          </a:custGeom>
          <a:gradFill>
            <a:gsLst>
              <a:gs pos="60000">
                <a:schemeClr val="accent1">
                  <a:lumMod val="13000"/>
                  <a:lumOff val="87000"/>
                  <a:alpha val="100000"/>
                </a:schemeClr>
              </a:gs>
              <a:gs pos="100000">
                <a:schemeClr val="accent1">
                  <a:lumMod val="17000"/>
                  <a:lumOff val="83000"/>
                  <a:alpha val="100000"/>
                </a:schemeClr>
              </a:gs>
            </a:gsLst>
            <a:lin ang="5400000" scaled="1"/>
          </a:gradFill>
          <a:ln>
            <a:noFill/>
          </a:ln>
          <a:effectLst>
            <a:outerShdw blurRad="190500" dist="38100" dir="8100000" algn="tr" rotWithShape="0">
              <a:schemeClr val="accent1">
                <a:lumMod val="60000"/>
                <a:lumOff val="40000"/>
                <a:alpha val="35000"/>
              </a:schemeClr>
            </a:outerShdw>
          </a:effectLst>
        </p:spPr>
        <p:txBody>
          <a:bodyPr vert="horz" wrap="square" lIns="77427" tIns="38713" rIns="77427" bIns="38713" numCol="1" rtlCol="0" anchor="t" anchorCtr="0" compatLnSpc="1">
            <a:noAutofit/>
          </a:bodyPr>
          <a:lstStyle/>
          <a:p>
            <a:pPr lvl="0" algn="l">
              <a:spcBef>
                <a:spcPts val="0"/>
              </a:spcBef>
              <a:spcAft>
                <a:spcPts val="0"/>
              </a:spcAft>
              <a:buClrTx/>
              <a:buSzTx/>
              <a:buFontTx/>
            </a:pPr>
            <a:endParaRPr lang="en-US" sz="1525" b="1" noProof="0" dirty="0">
              <a:ln>
                <a:noFill/>
              </a:ln>
              <a:solidFill>
                <a:schemeClr val="tx1"/>
              </a:solidFill>
              <a:effectLst/>
              <a:uLnTx/>
              <a:uFillTx/>
              <a:sym typeface="+mn-ea"/>
            </a:endParaRPr>
          </a:p>
        </p:txBody>
      </p:sp>
      <p:sp>
        <p:nvSpPr>
          <p:cNvPr id="44" name="Right Triangle 11"/>
          <p:cNvSpPr/>
          <p:nvPr>
            <p:custDataLst>
              <p:tags r:id="rId11"/>
            </p:custDataLst>
          </p:nvPr>
        </p:nvSpPr>
        <p:spPr>
          <a:xfrm>
            <a:off x="8523423" y="3448081"/>
            <a:ext cx="118830" cy="163996"/>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427" tIns="38713" rIns="77427" bIns="3871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525" b="1" i="0" u="none" strike="noStrike" kern="1200" cap="none" spc="0" normalizeH="0" baseline="0" noProof="0" dirty="0">
              <a:ln>
                <a:noFill/>
              </a:ln>
              <a:solidFill>
                <a:schemeClr val="lt1"/>
              </a:solidFill>
              <a:effectLst/>
              <a:uLnTx/>
              <a:uFillTx/>
              <a:latin typeface="+mn-lt"/>
              <a:ea typeface="+mn-ea"/>
              <a:cs typeface="+mn-cs"/>
            </a:endParaRPr>
          </a:p>
        </p:txBody>
      </p:sp>
      <p:sp>
        <p:nvSpPr>
          <p:cNvPr id="45" name="Right Triangle 11"/>
          <p:cNvSpPr/>
          <p:nvPr>
            <p:custDataLst>
              <p:tags r:id="rId12"/>
            </p:custDataLst>
          </p:nvPr>
        </p:nvSpPr>
        <p:spPr>
          <a:xfrm flipH="1">
            <a:off x="6256511" y="3447543"/>
            <a:ext cx="118830" cy="16453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427" tIns="38713" rIns="77427" bIns="3871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525" b="1" i="0" u="none" strike="noStrike" kern="1200" cap="none" spc="0" normalizeH="0" baseline="0" noProof="0" dirty="0">
              <a:ln>
                <a:noFill/>
              </a:ln>
              <a:solidFill>
                <a:schemeClr val="lt1"/>
              </a:solidFill>
              <a:effectLst/>
              <a:uLnTx/>
              <a:uFillTx/>
              <a:latin typeface="+mn-lt"/>
              <a:ea typeface="+mn-ea"/>
              <a:cs typeface="+mn-cs"/>
            </a:endParaRPr>
          </a:p>
        </p:txBody>
      </p:sp>
      <p:sp>
        <p:nvSpPr>
          <p:cNvPr id="46" name="圆角矩形 45"/>
          <p:cNvSpPr/>
          <p:nvPr>
            <p:custDataLst>
              <p:tags r:id="rId13"/>
            </p:custDataLst>
          </p:nvPr>
        </p:nvSpPr>
        <p:spPr>
          <a:xfrm>
            <a:off x="6256511" y="3540026"/>
            <a:ext cx="2385742" cy="471556"/>
          </a:xfrm>
          <a:prstGeom prst="roundRect">
            <a:avLst>
              <a:gd name="adj" fmla="val 17445"/>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lstStyle/>
          <a:p>
            <a:pPr algn="ctr"/>
            <a:r>
              <a:rPr lang="en-US" altLang="zh-CN" sz="1800" b="1">
                <a:solidFill>
                  <a:schemeClr val="lt1">
                    <a:lumMod val="100000"/>
                  </a:schemeClr>
                </a:solidFill>
                <a:latin typeface="微软雅黑" panose="020B0503020204020204" pitchFamily="34" charset="-122"/>
                <a:ea typeface="微软雅黑" panose="020B0503020204020204" pitchFamily="34" charset="-122"/>
              </a:rPr>
              <a:t>影响气候和气候变化</a:t>
            </a:r>
          </a:p>
        </p:txBody>
      </p:sp>
      <p:sp>
        <p:nvSpPr>
          <p:cNvPr id="47" name="矩形 46"/>
          <p:cNvSpPr/>
          <p:nvPr>
            <p:custDataLst>
              <p:tags r:id="rId14"/>
            </p:custDataLst>
          </p:nvPr>
        </p:nvSpPr>
        <p:spPr>
          <a:xfrm>
            <a:off x="6566535" y="2311400"/>
            <a:ext cx="1600835" cy="9975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zh-CN" altLang="en-US" sz="1800" b="1" dirty="0">
                <a:solidFill>
                  <a:srgbClr val="000000"/>
                </a:solidFill>
                <a:uFillTx/>
                <a:latin typeface="微软雅黑" panose="020B0503020204020204" pitchFamily="34" charset="-122"/>
                <a:ea typeface="微软雅黑" panose="020B0503020204020204" pitchFamily="34" charset="-122"/>
                <a:sym typeface="+mn-ea"/>
              </a:rPr>
              <a:t>扰动地球大气顶的辐射能量</a:t>
            </a:r>
          </a:p>
          <a:p>
            <a:pPr algn="ctr">
              <a:lnSpc>
                <a:spcPct val="150000"/>
              </a:lnSpc>
            </a:pPr>
            <a:r>
              <a:rPr lang="zh-CN" altLang="en-US" sz="1800" b="1" dirty="0">
                <a:solidFill>
                  <a:srgbClr val="000000"/>
                </a:solidFill>
                <a:uFillTx/>
                <a:latin typeface="微软雅黑" panose="020B0503020204020204" pitchFamily="34" charset="-122"/>
                <a:ea typeface="微软雅黑" panose="020B0503020204020204" pitchFamily="34" charset="-122"/>
                <a:sym typeface="+mn-ea"/>
              </a:rPr>
              <a:t>收支平衡</a:t>
            </a:r>
          </a:p>
        </p:txBody>
      </p:sp>
      <p:pic>
        <p:nvPicPr>
          <p:cNvPr id="49" name="图片 48" descr="343439383331313b343532303033303bd2d1b9bad3a6d3c3"/>
          <p:cNvPicPr>
            <a:picLocks noChangeAspect="1"/>
          </p:cNvPicPr>
          <p:nvPr>
            <p:custDataLst>
              <p:tags r:id="rId15"/>
            </p:custDataLst>
          </p:nvPr>
        </p:nvPicPr>
        <p:blipFill>
          <a:blip r:embed="rId26">
            <a:extLst>
              <a:ext uri="{96DAC541-7B7A-43D3-8B79-37D633B846F1}">
                <asvg:svgBlip xmlns:asvg="http://schemas.microsoft.com/office/drawing/2016/SVG/main" xmlns="" r:embed="rId27"/>
              </a:ext>
            </a:extLst>
          </a:blip>
          <a:stretch>
            <a:fillRect/>
          </a:stretch>
        </p:blipFill>
        <p:spPr>
          <a:xfrm>
            <a:off x="6615152" y="1703269"/>
            <a:ext cx="388214" cy="388214"/>
          </a:xfrm>
          <a:prstGeom prst="rect">
            <a:avLst/>
          </a:prstGeom>
          <a:effectLst/>
        </p:spPr>
      </p:pic>
      <p:sp>
        <p:nvSpPr>
          <p:cNvPr id="51" name="任意多边形 50"/>
          <p:cNvSpPr/>
          <p:nvPr>
            <p:custDataLst>
              <p:tags r:id="rId16"/>
            </p:custDataLst>
          </p:nvPr>
        </p:nvSpPr>
        <p:spPr bwMode="auto">
          <a:xfrm>
            <a:off x="3286377" y="1196225"/>
            <a:ext cx="2572321" cy="3326166"/>
          </a:xfrm>
          <a:custGeom>
            <a:avLst/>
            <a:gdLst>
              <a:gd name="adj" fmla="val 5384"/>
              <a:gd name="a" fmla="pin 0 adj 50000"/>
              <a:gd name="x1" fmla="*/ ss a 100000"/>
              <a:gd name="x2" fmla="+- r 0 x1"/>
              <a:gd name="y2" fmla="+- b 0 x1"/>
              <a:gd name="il" fmla="*/ x1 29289 100000"/>
              <a:gd name="ir" fmla="+- r 0 il"/>
              <a:gd name="ib" fmla="+- b 0 il"/>
              <a:gd name="connsiteX0" fmla="*/ 538 w 10000"/>
              <a:gd name="connsiteY0" fmla="*/ 0 h 10000"/>
              <a:gd name="connsiteX1" fmla="*/ 7032 w 10000"/>
              <a:gd name="connsiteY1" fmla="*/ 0 h 10000"/>
              <a:gd name="connsiteX2" fmla="*/ 7195 w 10000"/>
              <a:gd name="connsiteY2" fmla="*/ 122 h 10000"/>
              <a:gd name="connsiteX3" fmla="*/ 7250 w 10000"/>
              <a:gd name="connsiteY3" fmla="*/ 2133 h 10000"/>
              <a:gd name="connsiteX4" fmla="*/ 9920 w 10000"/>
              <a:gd name="connsiteY4" fmla="*/ 2169 h 10000"/>
              <a:gd name="connsiteX5" fmla="*/ 10000 w 10000"/>
              <a:gd name="connsiteY5" fmla="*/ 2229 h 10000"/>
              <a:gd name="connsiteX6" fmla="*/ 10000 w 10000"/>
              <a:gd name="connsiteY6" fmla="*/ 9584 h 10000"/>
              <a:gd name="connsiteX7" fmla="*/ 9462 w 10000"/>
              <a:gd name="connsiteY7" fmla="*/ 10000 h 10000"/>
              <a:gd name="connsiteX8" fmla="*/ 538 w 10000"/>
              <a:gd name="connsiteY8" fmla="*/ 10000 h 10000"/>
              <a:gd name="connsiteX9" fmla="*/ 0 w 10000"/>
              <a:gd name="connsiteY9" fmla="*/ 9584 h 10000"/>
              <a:gd name="connsiteX10" fmla="*/ 0 w 10000"/>
              <a:gd name="connsiteY10" fmla="*/ 416 h 10000"/>
              <a:gd name="connsiteX11" fmla="*/ 538 w 10000"/>
              <a:gd name="connsiteY1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538" y="0"/>
                </a:moveTo>
                <a:lnTo>
                  <a:pt x="7032" y="0"/>
                </a:lnTo>
                <a:cubicBezTo>
                  <a:pt x="7086" y="41"/>
                  <a:pt x="7141" y="81"/>
                  <a:pt x="7195" y="122"/>
                </a:cubicBezTo>
                <a:cubicBezTo>
                  <a:pt x="7213" y="792"/>
                  <a:pt x="7232" y="1463"/>
                  <a:pt x="7250" y="2133"/>
                </a:cubicBezTo>
                <a:lnTo>
                  <a:pt x="9920" y="2169"/>
                </a:lnTo>
                <a:lnTo>
                  <a:pt x="10000" y="2229"/>
                </a:lnTo>
                <a:lnTo>
                  <a:pt x="10000" y="9584"/>
                </a:lnTo>
                <a:cubicBezTo>
                  <a:pt x="10000" y="9814"/>
                  <a:pt x="9760" y="10000"/>
                  <a:pt x="9462" y="10000"/>
                </a:cubicBezTo>
                <a:lnTo>
                  <a:pt x="538" y="10000"/>
                </a:lnTo>
                <a:cubicBezTo>
                  <a:pt x="240" y="10000"/>
                  <a:pt x="0" y="9814"/>
                  <a:pt x="0" y="9584"/>
                </a:cubicBezTo>
                <a:lnTo>
                  <a:pt x="0" y="416"/>
                </a:lnTo>
                <a:cubicBezTo>
                  <a:pt x="0" y="186"/>
                  <a:pt x="240" y="0"/>
                  <a:pt x="538" y="0"/>
                </a:cubicBezTo>
                <a:close/>
              </a:path>
            </a:pathLst>
          </a:custGeom>
          <a:gradFill>
            <a:gsLst>
              <a:gs pos="60000">
                <a:schemeClr val="accent2">
                  <a:lumMod val="9000"/>
                  <a:lumOff val="91000"/>
                  <a:alpha val="100000"/>
                </a:schemeClr>
              </a:gs>
              <a:gs pos="100000">
                <a:schemeClr val="accent2">
                  <a:lumMod val="30000"/>
                  <a:lumOff val="70000"/>
                  <a:alpha val="100000"/>
                </a:schemeClr>
              </a:gs>
            </a:gsLst>
            <a:lin ang="5400000" scaled="1"/>
          </a:gradFill>
          <a:ln>
            <a:noFill/>
          </a:ln>
        </p:spPr>
        <p:txBody>
          <a:bodyPr vert="horz" wrap="square" lIns="77427" tIns="38713" rIns="77427" bIns="38713" numCol="1" rtlCol="0" anchor="t" anchorCtr="0" compatLnSpc="1">
            <a:noAutofit/>
          </a:bodyPr>
          <a:lstStyle/>
          <a:p>
            <a:pPr lvl="0" algn="l">
              <a:spcBef>
                <a:spcPts val="0"/>
              </a:spcBef>
              <a:spcAft>
                <a:spcPts val="0"/>
              </a:spcAft>
              <a:buClrTx/>
              <a:buSzTx/>
              <a:buFontTx/>
            </a:pPr>
            <a:endParaRPr lang="en-US" sz="1525" noProof="0" dirty="0">
              <a:ln>
                <a:noFill/>
              </a:ln>
              <a:solidFill>
                <a:schemeClr val="tx1"/>
              </a:solidFill>
              <a:effectLst/>
              <a:uLnTx/>
              <a:uFillTx/>
              <a:sym typeface="+mn-ea"/>
            </a:endParaRPr>
          </a:p>
        </p:txBody>
      </p:sp>
      <p:sp>
        <p:nvSpPr>
          <p:cNvPr id="55" name="任意多边形 54"/>
          <p:cNvSpPr/>
          <p:nvPr>
            <p:custDataLst>
              <p:tags r:id="rId17"/>
            </p:custDataLst>
          </p:nvPr>
        </p:nvSpPr>
        <p:spPr bwMode="auto">
          <a:xfrm>
            <a:off x="5094637" y="1196225"/>
            <a:ext cx="764061" cy="740403"/>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54" h="1493">
                <a:moveTo>
                  <a:pt x="0" y="0"/>
                </a:moveTo>
                <a:lnTo>
                  <a:pt x="1429" y="1372"/>
                </a:lnTo>
                <a:lnTo>
                  <a:pt x="1467" y="1410"/>
                </a:lnTo>
                <a:lnTo>
                  <a:pt x="1466" y="1410"/>
                </a:lnTo>
                <a:lnTo>
                  <a:pt x="1554" y="1493"/>
                </a:lnTo>
                <a:lnTo>
                  <a:pt x="1130" y="1493"/>
                </a:lnTo>
                <a:lnTo>
                  <a:pt x="234" y="1493"/>
                </a:lnTo>
                <a:lnTo>
                  <a:pt x="234" y="1492"/>
                </a:lnTo>
                <a:lnTo>
                  <a:pt x="226" y="1493"/>
                </a:lnTo>
                <a:cubicBezTo>
                  <a:pt x="222" y="1493"/>
                  <a:pt x="218" y="1493"/>
                  <a:pt x="214" y="1493"/>
                </a:cubicBezTo>
                <a:cubicBezTo>
                  <a:pt x="96" y="1493"/>
                  <a:pt x="0" y="1397"/>
                  <a:pt x="0" y="1280"/>
                </a:cubicBezTo>
                <a:lnTo>
                  <a:pt x="0" y="1271"/>
                </a:lnTo>
                <a:lnTo>
                  <a:pt x="0" y="1271"/>
                </a:lnTo>
                <a:lnTo>
                  <a:pt x="0" y="0"/>
                </a:lnTo>
                <a:close/>
              </a:path>
            </a:pathLst>
          </a:custGeom>
          <a:gradFill>
            <a:gsLst>
              <a:gs pos="60000">
                <a:schemeClr val="accent2">
                  <a:lumMod val="13000"/>
                  <a:lumOff val="87000"/>
                  <a:alpha val="100000"/>
                </a:schemeClr>
              </a:gs>
              <a:gs pos="100000">
                <a:schemeClr val="accent2">
                  <a:lumMod val="17000"/>
                  <a:lumOff val="83000"/>
                  <a:alpha val="100000"/>
                </a:schemeClr>
              </a:gs>
            </a:gsLst>
            <a:lin ang="5400000" scaled="1"/>
          </a:gradFill>
          <a:ln>
            <a:noFill/>
          </a:ln>
          <a:effectLst>
            <a:outerShdw blurRad="190500" dist="38100" dir="8100000" algn="tr" rotWithShape="0">
              <a:schemeClr val="accent2">
                <a:lumMod val="60000"/>
                <a:lumOff val="40000"/>
                <a:alpha val="35000"/>
              </a:schemeClr>
            </a:outerShdw>
          </a:effectLst>
        </p:spPr>
        <p:txBody>
          <a:bodyPr vert="horz" wrap="square" lIns="77427" tIns="38713" rIns="77427" bIns="38713" numCol="1" rtlCol="0" anchor="t" anchorCtr="0" compatLnSpc="1">
            <a:noAutofit/>
          </a:bodyPr>
          <a:lstStyle/>
          <a:p>
            <a:pPr lvl="0" algn="l">
              <a:spcBef>
                <a:spcPts val="0"/>
              </a:spcBef>
              <a:spcAft>
                <a:spcPts val="0"/>
              </a:spcAft>
              <a:buClrTx/>
              <a:buSzTx/>
              <a:buFontTx/>
            </a:pPr>
            <a:endParaRPr lang="en-US" sz="1525" noProof="0" dirty="0">
              <a:ln>
                <a:noFill/>
              </a:ln>
              <a:solidFill>
                <a:schemeClr val="tx1"/>
              </a:solidFill>
              <a:effectLst/>
              <a:uLnTx/>
              <a:uFillTx/>
              <a:sym typeface="+mn-ea"/>
            </a:endParaRPr>
          </a:p>
        </p:txBody>
      </p:sp>
      <p:sp>
        <p:nvSpPr>
          <p:cNvPr id="56" name="Right Triangle 11"/>
          <p:cNvSpPr/>
          <p:nvPr>
            <p:custDataLst>
              <p:tags r:id="rId18"/>
            </p:custDataLst>
          </p:nvPr>
        </p:nvSpPr>
        <p:spPr>
          <a:xfrm>
            <a:off x="5858698" y="3564760"/>
            <a:ext cx="143026" cy="196258"/>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427" tIns="38713" rIns="77427" bIns="3871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525" b="1" i="0" u="none" strike="noStrike" kern="1200" cap="none" spc="0" normalizeH="0" baseline="0" noProof="0" dirty="0">
              <a:ln>
                <a:noFill/>
              </a:ln>
              <a:solidFill>
                <a:schemeClr val="lt1"/>
              </a:solidFill>
              <a:effectLst/>
              <a:uLnTx/>
              <a:uFillTx/>
              <a:latin typeface="+mn-lt"/>
              <a:ea typeface="+mn-ea"/>
              <a:cs typeface="+mn-cs"/>
            </a:endParaRPr>
          </a:p>
        </p:txBody>
      </p:sp>
      <p:sp>
        <p:nvSpPr>
          <p:cNvPr id="57" name="Right Triangle 11"/>
          <p:cNvSpPr/>
          <p:nvPr>
            <p:custDataLst>
              <p:tags r:id="rId19"/>
            </p:custDataLst>
          </p:nvPr>
        </p:nvSpPr>
        <p:spPr>
          <a:xfrm flipH="1">
            <a:off x="3143351" y="3563685"/>
            <a:ext cx="143026" cy="197333"/>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427" tIns="38713" rIns="77427" bIns="3871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525" b="1" i="0" u="none" strike="noStrike" kern="1200" cap="none" spc="0" normalizeH="0" baseline="0" noProof="0" dirty="0">
              <a:ln>
                <a:noFill/>
              </a:ln>
              <a:solidFill>
                <a:schemeClr val="lt1"/>
              </a:solidFill>
              <a:effectLst/>
              <a:uLnTx/>
              <a:uFillTx/>
              <a:latin typeface="+mn-lt"/>
              <a:ea typeface="+mn-ea"/>
              <a:cs typeface="+mn-cs"/>
            </a:endParaRPr>
          </a:p>
        </p:txBody>
      </p:sp>
      <p:sp>
        <p:nvSpPr>
          <p:cNvPr id="58" name="圆角矩形 57"/>
          <p:cNvSpPr/>
          <p:nvPr>
            <p:custDataLst>
              <p:tags r:id="rId20"/>
            </p:custDataLst>
          </p:nvPr>
        </p:nvSpPr>
        <p:spPr>
          <a:xfrm>
            <a:off x="3143351" y="3674450"/>
            <a:ext cx="2858374" cy="565115"/>
          </a:xfrm>
          <a:prstGeom prst="roundRect">
            <a:avLst>
              <a:gd name="adj" fmla="val 17445"/>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lstStyle/>
          <a:p>
            <a:pPr algn="ctr"/>
            <a:r>
              <a:rPr lang="en-US" altLang="zh-CN" sz="1800" b="1">
                <a:solidFill>
                  <a:schemeClr val="lt1">
                    <a:lumMod val="100000"/>
                  </a:schemeClr>
                </a:solidFill>
                <a:latin typeface="微软雅黑" panose="020B0503020204020204" pitchFamily="34" charset="-122"/>
                <a:ea typeface="微软雅黑" panose="020B0503020204020204" pitchFamily="34" charset="-122"/>
              </a:rPr>
              <a:t>温室效应</a:t>
            </a:r>
          </a:p>
        </p:txBody>
      </p:sp>
      <p:pic>
        <p:nvPicPr>
          <p:cNvPr id="60" name="图片 59" descr="343439383331313b343532303031393bd2b5bca8b9dcc0ed"/>
          <p:cNvPicPr>
            <a:picLocks noChangeAspect="1"/>
          </p:cNvPicPr>
          <p:nvPr>
            <p:custDataLst>
              <p:tags r:id="rId21"/>
            </p:custDataLst>
          </p:nvPr>
        </p:nvPicPr>
        <p:blipFill>
          <a:blip r:embed="rId28">
            <a:extLst>
              <a:ext uri="{96DAC541-7B7A-43D3-8B79-37D633B846F1}">
                <asvg:svgBlip xmlns:asvg="http://schemas.microsoft.com/office/drawing/2016/SVG/main" xmlns="" r:embed="rId29"/>
              </a:ext>
            </a:extLst>
          </a:blip>
          <a:stretch>
            <a:fillRect/>
          </a:stretch>
        </p:blipFill>
        <p:spPr>
          <a:xfrm>
            <a:off x="3700938" y="1587665"/>
            <a:ext cx="503280" cy="503280"/>
          </a:xfrm>
          <a:prstGeom prst="rect">
            <a:avLst/>
          </a:prstGeom>
          <a:effectLst/>
        </p:spPr>
      </p:pic>
      <p:sp>
        <p:nvSpPr>
          <p:cNvPr id="62" name="矩形 61"/>
          <p:cNvSpPr/>
          <p:nvPr>
            <p:custDataLst>
              <p:tags r:id="rId22"/>
            </p:custDataLst>
          </p:nvPr>
        </p:nvSpPr>
        <p:spPr>
          <a:xfrm>
            <a:off x="3546475" y="2454910"/>
            <a:ext cx="2034540" cy="9975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lgn="ctr">
              <a:lnSpc>
                <a:spcPct val="150000"/>
              </a:lnSpc>
            </a:pPr>
            <a:r>
              <a:rPr lang="zh-CN" altLang="en-US" sz="1800" b="1" dirty="0">
                <a:solidFill>
                  <a:srgbClr val="000000"/>
                </a:solidFill>
                <a:uFillTx/>
                <a:latin typeface="微软雅黑" panose="020B0503020204020204" pitchFamily="34" charset="-122"/>
                <a:ea typeface="微软雅黑" panose="020B0503020204020204" pitchFamily="34" charset="-122"/>
                <a:sym typeface="+mn-ea"/>
              </a:rPr>
              <a:t>导致温室气体在大气中浓度发生变化</a:t>
            </a:r>
            <a:endParaRPr lang="zh-CN" altLang="en-US" sz="1800" b="1" dirty="0">
              <a:solidFill>
                <a:srgbClr val="000000"/>
              </a:solidFill>
              <a:uFillTx/>
              <a:latin typeface="微软雅黑" panose="020B0503020204020204" pitchFamily="34" charset="-122"/>
              <a:ea typeface="微软雅黑" panose="020B0503020204020204" pitchFamily="34" charset="-122"/>
            </a:endParaRPr>
          </a:p>
          <a:p>
            <a:pPr algn="ctr">
              <a:lnSpc>
                <a:spcPct val="150000"/>
              </a:lnSpc>
            </a:pPr>
            <a:endParaRPr lang="zh-CN" altLang="en-US" sz="1355" b="1" dirty="0">
              <a:solidFill>
                <a:srgbClr val="000000"/>
              </a:solidFill>
              <a:uFillTx/>
              <a:latin typeface="+中文正文" charset="0"/>
              <a:sym typeface="+mn-ea"/>
            </a:endParaRP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F1FA"/>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724" t="31310" r="42377" b="14757"/>
          <a:stretch>
            <a:fillRect/>
          </a:stretch>
        </p:blipFill>
        <p:spPr bwMode="auto">
          <a:xfrm>
            <a:off x="1823720" y="415925"/>
            <a:ext cx="3829050" cy="4316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Bent Arrow 18"/>
          <p:cNvSpPr/>
          <p:nvPr/>
        </p:nvSpPr>
        <p:spPr>
          <a:xfrm flipH="1" flipV="1">
            <a:off x="4860290" y="4340225"/>
            <a:ext cx="1106170" cy="803275"/>
          </a:xfrm>
          <a:prstGeom prst="bentArrow">
            <a:avLst/>
          </a:prstGeom>
          <a:solidFill>
            <a:srgbClr val="7098C9"/>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id-ID" sz="2500">
              <a:solidFill>
                <a:schemeClr val="tx1"/>
              </a:solidFill>
            </a:endParaRPr>
          </a:p>
        </p:txBody>
      </p:sp>
      <p:sp>
        <p:nvSpPr>
          <p:cNvPr id="3" name="标题 1"/>
          <p:cNvSpPr txBox="1"/>
          <p:nvPr/>
        </p:nvSpPr>
        <p:spPr>
          <a:xfrm>
            <a:off x="5796280" y="1779905"/>
            <a:ext cx="3262630" cy="857250"/>
          </a:xfrm>
          <a:prstGeom prst="rect">
            <a:avLst/>
          </a:prstGeom>
        </p:spPr>
        <p:txBody>
          <a:bodyPr/>
          <a:lstStyle>
            <a:lvl1pPr algn="l" rtl="0" eaLnBrk="0" fontAlgn="base" hangingPunct="0">
              <a:spcBef>
                <a:spcPct val="0"/>
              </a:spcBef>
              <a:spcAft>
                <a:spcPct val="0"/>
              </a:spcAft>
              <a:defRPr sz="3200" kern="1200">
                <a:solidFill>
                  <a:schemeClr val="tx1"/>
                </a:solidFill>
                <a:latin typeface="黑体" panose="02010609060101010101" pitchFamily="49" charset="-122"/>
                <a:ea typeface="黑体" panose="02010609060101010101" pitchFamily="49"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indent="0" latinLnBrk="0">
              <a:lnSpc>
                <a:spcPct val="150000"/>
              </a:lnSpc>
            </a:pPr>
            <a:r>
              <a:rPr lang="zh-CN" altLang="en-US"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温室气体的来源</a:t>
            </a:r>
          </a:p>
          <a:p>
            <a:pPr marL="0" indent="0" latinLnBrk="0">
              <a:lnSpc>
                <a:spcPct val="150000"/>
              </a:lnSpc>
            </a:pPr>
            <a:r>
              <a:rPr lang="zh-CN" altLang="en-US" sz="16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人类活动的温室气体主要来源于：</a:t>
            </a:r>
          </a:p>
        </p:txBody>
      </p:sp>
      <p:grpSp>
        <p:nvGrpSpPr>
          <p:cNvPr id="31" name="Group 39"/>
          <p:cNvGrpSpPr/>
          <p:nvPr/>
        </p:nvGrpSpPr>
        <p:grpSpPr>
          <a:xfrm>
            <a:off x="7648764" y="3375645"/>
            <a:ext cx="948515" cy="1800200"/>
            <a:chOff x="3386647" y="802411"/>
            <a:chExt cx="172336" cy="311450"/>
          </a:xfrm>
          <a:solidFill>
            <a:schemeClr val="bg1">
              <a:lumMod val="75000"/>
            </a:schemeClr>
          </a:solidFill>
        </p:grpSpPr>
        <p:sp>
          <p:nvSpPr>
            <p:cNvPr id="32" name="Freeform 71"/>
            <p:cNvSpPr/>
            <p:nvPr/>
          </p:nvSpPr>
          <p:spPr bwMode="auto">
            <a:xfrm>
              <a:off x="3459319" y="802411"/>
              <a:ext cx="51909" cy="51909"/>
            </a:xfrm>
            <a:custGeom>
              <a:avLst/>
              <a:gdLst/>
              <a:ahLst/>
              <a:cxnLst>
                <a:cxn ang="0">
                  <a:pos x="25" y="0"/>
                </a:cxn>
                <a:cxn ang="0">
                  <a:pos x="25" y="0"/>
                </a:cxn>
                <a:cxn ang="0">
                  <a:pos x="34" y="2"/>
                </a:cxn>
                <a:cxn ang="0">
                  <a:pos x="43" y="7"/>
                </a:cxn>
                <a:cxn ang="0">
                  <a:pos x="49" y="16"/>
                </a:cxn>
                <a:cxn ang="0">
                  <a:pos x="50" y="25"/>
                </a:cxn>
                <a:cxn ang="0">
                  <a:pos x="50" y="25"/>
                </a:cxn>
                <a:cxn ang="0">
                  <a:pos x="49" y="36"/>
                </a:cxn>
                <a:cxn ang="0">
                  <a:pos x="43" y="43"/>
                </a:cxn>
                <a:cxn ang="0">
                  <a:pos x="34" y="49"/>
                </a:cxn>
                <a:cxn ang="0">
                  <a:pos x="25" y="51"/>
                </a:cxn>
                <a:cxn ang="0">
                  <a:pos x="25" y="51"/>
                </a:cxn>
                <a:cxn ang="0">
                  <a:pos x="16" y="49"/>
                </a:cxn>
                <a:cxn ang="0">
                  <a:pos x="7" y="43"/>
                </a:cxn>
                <a:cxn ang="0">
                  <a:pos x="1" y="36"/>
                </a:cxn>
                <a:cxn ang="0">
                  <a:pos x="0" y="25"/>
                </a:cxn>
                <a:cxn ang="0">
                  <a:pos x="0" y="25"/>
                </a:cxn>
                <a:cxn ang="0">
                  <a:pos x="1" y="16"/>
                </a:cxn>
                <a:cxn ang="0">
                  <a:pos x="7" y="7"/>
                </a:cxn>
                <a:cxn ang="0">
                  <a:pos x="16" y="2"/>
                </a:cxn>
                <a:cxn ang="0">
                  <a:pos x="25" y="0"/>
                </a:cxn>
                <a:cxn ang="0">
                  <a:pos x="25" y="0"/>
                </a:cxn>
              </a:cxnLst>
              <a:rect l="0" t="0" r="r" b="b"/>
              <a:pathLst>
                <a:path w="50" h="51">
                  <a:moveTo>
                    <a:pt x="25" y="0"/>
                  </a:moveTo>
                  <a:lnTo>
                    <a:pt x="25" y="0"/>
                  </a:lnTo>
                  <a:lnTo>
                    <a:pt x="34" y="2"/>
                  </a:lnTo>
                  <a:lnTo>
                    <a:pt x="43" y="7"/>
                  </a:lnTo>
                  <a:lnTo>
                    <a:pt x="49" y="16"/>
                  </a:lnTo>
                  <a:lnTo>
                    <a:pt x="50" y="25"/>
                  </a:lnTo>
                  <a:lnTo>
                    <a:pt x="50" y="25"/>
                  </a:lnTo>
                  <a:lnTo>
                    <a:pt x="49" y="36"/>
                  </a:lnTo>
                  <a:lnTo>
                    <a:pt x="43" y="43"/>
                  </a:lnTo>
                  <a:lnTo>
                    <a:pt x="34" y="49"/>
                  </a:lnTo>
                  <a:lnTo>
                    <a:pt x="25" y="51"/>
                  </a:lnTo>
                  <a:lnTo>
                    <a:pt x="25" y="51"/>
                  </a:lnTo>
                  <a:lnTo>
                    <a:pt x="16" y="49"/>
                  </a:lnTo>
                  <a:lnTo>
                    <a:pt x="7" y="43"/>
                  </a:lnTo>
                  <a:lnTo>
                    <a:pt x="1" y="36"/>
                  </a:lnTo>
                  <a:lnTo>
                    <a:pt x="0" y="25"/>
                  </a:lnTo>
                  <a:lnTo>
                    <a:pt x="0" y="25"/>
                  </a:lnTo>
                  <a:lnTo>
                    <a:pt x="1" y="16"/>
                  </a:lnTo>
                  <a:lnTo>
                    <a:pt x="7" y="7"/>
                  </a:lnTo>
                  <a:lnTo>
                    <a:pt x="16" y="2"/>
                  </a:lnTo>
                  <a:lnTo>
                    <a:pt x="25" y="0"/>
                  </a:lnTo>
                  <a:lnTo>
                    <a:pt x="25" y="0"/>
                  </a:lnTo>
                  <a:close/>
                </a:path>
              </a:pathLst>
            </a:custGeom>
            <a:grpFill/>
            <a:ln w="9525">
              <a:noFill/>
              <a:round/>
            </a:ln>
          </p:spPr>
          <p:txBody>
            <a:bodyPr vert="horz" wrap="square" lIns="121920" tIns="60960" rIns="121920" bIns="60960" numCol="1" anchor="t" anchorCtr="0" compatLnSpc="1"/>
            <a:lstStyle/>
            <a:p>
              <a:endParaRPr lang="en-US" sz="2500"/>
            </a:p>
          </p:txBody>
        </p:sp>
        <p:sp>
          <p:nvSpPr>
            <p:cNvPr id="33" name="Freeform 72"/>
            <p:cNvSpPr>
              <a:spLocks noEditPoints="1"/>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 ang="0">
                  <a:pos x="139" y="119"/>
                </a:cxn>
                <a:cxn ang="0">
                  <a:pos x="134" y="130"/>
                </a:cxn>
                <a:cxn ang="0">
                  <a:pos x="129" y="92"/>
                </a:cxn>
                <a:cxn ang="0">
                  <a:pos x="136" y="105"/>
                </a:cxn>
                <a:cxn ang="0">
                  <a:pos x="141" y="118"/>
                </a:cxn>
                <a:cxn ang="0">
                  <a:pos x="139" y="119"/>
                </a:cxn>
                <a:cxn ang="0">
                  <a:pos x="141" y="118"/>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close/>
                  <a:moveTo>
                    <a:pt x="139" y="119"/>
                  </a:moveTo>
                  <a:lnTo>
                    <a:pt x="139" y="119"/>
                  </a:lnTo>
                  <a:lnTo>
                    <a:pt x="134" y="130"/>
                  </a:lnTo>
                  <a:lnTo>
                    <a:pt x="134" y="130"/>
                  </a:lnTo>
                  <a:lnTo>
                    <a:pt x="129" y="141"/>
                  </a:lnTo>
                  <a:lnTo>
                    <a:pt x="129" y="92"/>
                  </a:lnTo>
                  <a:lnTo>
                    <a:pt x="129" y="92"/>
                  </a:lnTo>
                  <a:lnTo>
                    <a:pt x="136" y="105"/>
                  </a:lnTo>
                  <a:lnTo>
                    <a:pt x="141" y="118"/>
                  </a:lnTo>
                  <a:lnTo>
                    <a:pt x="141" y="118"/>
                  </a:lnTo>
                  <a:lnTo>
                    <a:pt x="139" y="119"/>
                  </a:lnTo>
                  <a:lnTo>
                    <a:pt x="139" y="119"/>
                  </a:lnTo>
                  <a:close/>
                  <a:moveTo>
                    <a:pt x="141" y="118"/>
                  </a:moveTo>
                  <a:lnTo>
                    <a:pt x="141" y="118"/>
                  </a:lnTo>
                  <a:close/>
                </a:path>
              </a:pathLst>
            </a:custGeom>
            <a:grpFill/>
            <a:ln w="9525">
              <a:noFill/>
              <a:round/>
            </a:ln>
          </p:spPr>
          <p:txBody>
            <a:bodyPr vert="horz" wrap="square" lIns="121920" tIns="60960" rIns="121920" bIns="60960" numCol="1" anchor="t" anchorCtr="0" compatLnSpc="1"/>
            <a:lstStyle/>
            <a:p>
              <a:endParaRPr lang="en-US" sz="2500"/>
            </a:p>
          </p:txBody>
        </p:sp>
        <p:sp>
          <p:nvSpPr>
            <p:cNvPr id="34" name="Freeform 73"/>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path>
              </a:pathLst>
            </a:custGeom>
            <a:grpFill/>
            <a:ln w="9525">
              <a:noFill/>
              <a:round/>
            </a:ln>
          </p:spPr>
          <p:txBody>
            <a:bodyPr vert="horz" wrap="square" lIns="121920" tIns="60960" rIns="121920" bIns="60960" numCol="1" anchor="t" anchorCtr="0" compatLnSpc="1"/>
            <a:lstStyle/>
            <a:p>
              <a:endParaRPr lang="en-US" sz="2500"/>
            </a:p>
          </p:txBody>
        </p:sp>
        <p:sp>
          <p:nvSpPr>
            <p:cNvPr id="35" name="Freeform 74"/>
            <p:cNvSpPr/>
            <p:nvPr/>
          </p:nvSpPr>
          <p:spPr bwMode="auto">
            <a:xfrm>
              <a:off x="3521609" y="897922"/>
              <a:ext cx="12458" cy="51909"/>
            </a:xfrm>
            <a:custGeom>
              <a:avLst/>
              <a:gdLst/>
              <a:ahLst/>
              <a:cxnLst>
                <a:cxn ang="0">
                  <a:pos x="10" y="27"/>
                </a:cxn>
                <a:cxn ang="0">
                  <a:pos x="10" y="27"/>
                </a:cxn>
                <a:cxn ang="0">
                  <a:pos x="5" y="38"/>
                </a:cxn>
                <a:cxn ang="0">
                  <a:pos x="5" y="38"/>
                </a:cxn>
                <a:cxn ang="0">
                  <a:pos x="0" y="49"/>
                </a:cxn>
                <a:cxn ang="0">
                  <a:pos x="0" y="0"/>
                </a:cxn>
                <a:cxn ang="0">
                  <a:pos x="0" y="0"/>
                </a:cxn>
                <a:cxn ang="0">
                  <a:pos x="7" y="13"/>
                </a:cxn>
                <a:cxn ang="0">
                  <a:pos x="12" y="26"/>
                </a:cxn>
                <a:cxn ang="0">
                  <a:pos x="12" y="26"/>
                </a:cxn>
                <a:cxn ang="0">
                  <a:pos x="10" y="27"/>
                </a:cxn>
                <a:cxn ang="0">
                  <a:pos x="10" y="27"/>
                </a:cxn>
              </a:cxnLst>
              <a:rect l="0" t="0" r="r" b="b"/>
              <a:pathLst>
                <a:path w="12" h="49">
                  <a:moveTo>
                    <a:pt x="10" y="27"/>
                  </a:moveTo>
                  <a:lnTo>
                    <a:pt x="10" y="27"/>
                  </a:lnTo>
                  <a:lnTo>
                    <a:pt x="5" y="38"/>
                  </a:lnTo>
                  <a:lnTo>
                    <a:pt x="5" y="38"/>
                  </a:lnTo>
                  <a:lnTo>
                    <a:pt x="0" y="49"/>
                  </a:lnTo>
                  <a:lnTo>
                    <a:pt x="0" y="0"/>
                  </a:lnTo>
                  <a:lnTo>
                    <a:pt x="0" y="0"/>
                  </a:lnTo>
                  <a:lnTo>
                    <a:pt x="7" y="13"/>
                  </a:lnTo>
                  <a:lnTo>
                    <a:pt x="12" y="26"/>
                  </a:lnTo>
                  <a:lnTo>
                    <a:pt x="12" y="26"/>
                  </a:lnTo>
                  <a:lnTo>
                    <a:pt x="10" y="27"/>
                  </a:lnTo>
                  <a:lnTo>
                    <a:pt x="10" y="27"/>
                  </a:lnTo>
                </a:path>
              </a:pathLst>
            </a:custGeom>
            <a:solidFill>
              <a:srgbClr val="E7F1FA"/>
            </a:solidFill>
            <a:ln w="9525">
              <a:noFill/>
              <a:round/>
            </a:ln>
          </p:spPr>
          <p:txBody>
            <a:bodyPr vert="horz" wrap="square" lIns="121920" tIns="60960" rIns="121920" bIns="60960" numCol="1" anchor="t" anchorCtr="0" compatLnSpc="1"/>
            <a:lstStyle/>
            <a:p>
              <a:endParaRPr lang="en-US" sz="2500"/>
            </a:p>
          </p:txBody>
        </p:sp>
        <p:sp>
          <p:nvSpPr>
            <p:cNvPr id="36" name="Line 75"/>
            <p:cNvSpPr>
              <a:spLocks noChangeShapeType="1"/>
            </p:cNvSpPr>
            <p:nvPr/>
          </p:nvSpPr>
          <p:spPr bwMode="auto">
            <a:xfrm>
              <a:off x="3534067" y="924914"/>
              <a:ext cx="2077" cy="2077"/>
            </a:xfrm>
            <a:prstGeom prst="line">
              <a:avLst/>
            </a:prstGeom>
            <a:grpFill/>
            <a:ln w="9525">
              <a:noFill/>
              <a:round/>
            </a:ln>
          </p:spPr>
          <p:txBody>
            <a:bodyPr vert="horz" wrap="square" lIns="121920" tIns="60960" rIns="121920" bIns="60960" numCol="1" anchor="t" anchorCtr="0" compatLnSpc="1"/>
            <a:lstStyle/>
            <a:p>
              <a:endParaRPr lang="en-US" sz="2500"/>
            </a:p>
          </p:txBody>
        </p:sp>
      </p:grpSp>
      <p:sp>
        <p:nvSpPr>
          <p:cNvPr id="28" name="Bent Arrow 19"/>
          <p:cNvSpPr/>
          <p:nvPr/>
        </p:nvSpPr>
        <p:spPr>
          <a:xfrm>
            <a:off x="1476375" y="0"/>
            <a:ext cx="1126490" cy="799465"/>
          </a:xfrm>
          <a:prstGeom prst="bentArrow">
            <a:avLst/>
          </a:prstGeom>
          <a:solidFill>
            <a:srgbClr val="94BAE5"/>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sz="2500" dirty="0">
              <a:solidFill>
                <a:schemeClr val="tx1"/>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40927a83-f2e9-4927-8828-daadae227e12"/>
  <p:tag name="COMMONDATA" val="eyJoZGlkIjoiMTk5MDcxMmQ2OGM1ODE5NzE2YjA1MmZkZWU0MzA0ZTMifQ=="/>
  <p:tag name="commondata" val="eyJoZGlkIjoiYjRhYjA3NWM1YjhiOTExZjI5MmVhZTcyNjQ4YzUxZjkifQ=="/>
  <p:tag name="resource_record_key" val="{&quot;13&quot;:[19951196,4635272,19948759],&quot;70&quot;:[3325359,3326182,3314434,3312294,3314165,3323381,3313666,3312211,3314177,3314048]}"/>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272.6,&quot;left&quot;:56,&quot;top&quot;:98.85,&quot;width&quot;:618.5}"/>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272.6,&quot;left&quot;:56,&quot;top&quot;:98.85,&quot;width&quot;:618.5}"/>
</p:tagLst>
</file>

<file path=ppt/tags/tag102.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406.15000000000003,&quot;left&quot;:58.48251968503937,&quot;top&quot;:106.22259842519684,&quot;width&quot;:599.9674803149607}"/>
</p:tagLst>
</file>

<file path=ppt/tags/tag104.xml><?xml version="1.0" encoding="utf-8"?>
<p:tagLst xmlns:a="http://schemas.openxmlformats.org/drawingml/2006/main" xmlns:r="http://schemas.openxmlformats.org/officeDocument/2006/relationships" xmlns:p="http://schemas.openxmlformats.org/presentationml/2006/main">
  <p:tag name="KSO_WM_DIAGRAM_VIRTUALLY_FRAME" val="{&quot;height&quot;:406.15000000000003,&quot;left&quot;:58.48251968503937,&quot;top&quot;:106.22259842519684,&quot;width&quot;:599.9674803149607}"/>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406.15000000000003,&quot;left&quot;:58.48251968503937,&quot;top&quot;:106.22259842519684,&quot;width&quot;:599.9674803149607}"/>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406.15000000000003,&quot;left&quot;:58.48251968503937,&quot;top&quot;:106.22259842519684,&quot;width&quot;:599.9674803149607}"/>
</p:tagLst>
</file>

<file path=ppt/tags/tag107.xml><?xml version="1.0" encoding="utf-8"?>
<p:tagLst xmlns:a="http://schemas.openxmlformats.org/drawingml/2006/main" xmlns:r="http://schemas.openxmlformats.org/officeDocument/2006/relationships" xmlns:p="http://schemas.openxmlformats.org/presentationml/2006/main">
  <p:tag name="KSO_WM_DIAGRAM_VIRTUALLY_FRAME" val="{&quot;height&quot;:406.15000000000003,&quot;left&quot;:58.48251968503937,&quot;top&quot;:106.22259842519684,&quot;width&quot;:599.9674803149607}"/>
</p:tagLst>
</file>

<file path=ppt/tags/tag108.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09.xml><?xml version="1.0" encoding="utf-8"?>
<p:tagLst xmlns:a="http://schemas.openxmlformats.org/drawingml/2006/main" xmlns:r="http://schemas.openxmlformats.org/officeDocument/2006/relationships" xmlns:p="http://schemas.openxmlformats.org/presentationml/2006/main">
  <p:tag name="KSO_WM_DIAGRAM_VIRTUALLY_FRAME" val="{&quot;height&quot;:406.15000000000003,&quot;left&quot;:58.48251968503937,&quot;top&quot;:106.22259842519684,&quot;width&quot;:599.9674803149607}"/>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193.91130708661416,&quot;left&quot;:252.8384881889764,&quot;top&quot;:100.44141732283465,&quot;width&quot;:412.9676220472441}"/>
</p:tagLst>
</file>

<file path=ppt/tags/tag1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85,&quot;width&quot;:9412.500787401576}"/>
</p:tagLst>
</file>

<file path=ppt/tags/tag1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908,&quot;width&quot;:11639}"/>
</p:tagLst>
</file>

<file path=ppt/tags/tag112.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13.xml><?xml version="1.0" encoding="utf-8"?>
<p:tagLst xmlns:a="http://schemas.openxmlformats.org/drawingml/2006/main" xmlns:r="http://schemas.openxmlformats.org/officeDocument/2006/relationships" xmlns:p="http://schemas.openxmlformats.org/presentationml/2006/main">
  <p:tag name="KSO_WM_DIAGRAM_VIRTUALLY_FRAME" val="{&quot;height&quot;:406.15000000000003,&quot;left&quot;:58.48251968503937,&quot;top&quot;:106.22259842519684,&quot;width&quot;:599.9674803149607}"/>
</p:tagLst>
</file>

<file path=ppt/tags/tag1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777,&quot;width&quot;:8723}"/>
</p:tagLst>
</file>

<file path=ppt/tags/tag1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541.214173228346,&quot;width&quot;:9227.166929133859}"/>
</p:tagLst>
</file>

<file path=ppt/tags/tag116.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17.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18.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19.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193.91130708661416,&quot;left&quot;:252.8384881889764,&quot;top&quot;:100.44141732283465,&quot;width&quot;:412.9676220472441}"/>
</p:tagLst>
</file>

<file path=ppt/tags/tag120.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21.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22.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23.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24.xml><?xml version="1.0" encoding="utf-8"?>
<p:tagLst xmlns:a="http://schemas.openxmlformats.org/drawingml/2006/main" xmlns:r="http://schemas.openxmlformats.org/officeDocument/2006/relationships" xmlns:p="http://schemas.openxmlformats.org/presentationml/2006/main">
  <p:tag name="RESOURCE_RECORD_KEY" val="{&quot;70&quot;:[3313666,3314177,331221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4_2"/>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10000000149011612,&quot;colorType&quot;:1,&quot;foreColorIndex&quot;:8,&quot;pos&quot;:0,&quot;transparency&quot;:0},{&quot;brightness&quot;:0,&quot;colorType&quot;:1,&quot;foreColorIndex&quot;:8,&quot;pos&quot;: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4_3"/>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10000000149011612,&quot;colorType&quot;:1,&quot;foreColorIndex&quot;:8,&quot;pos&quot;:0,&quot;transparency&quot;:0},{&quot;brightness&quot;:0,&quot;colorType&quot;:1,&quot;foreColorIndex&quot;:8,&quot;pos&quot;:1,&quot;transparency&quot;:0}],&quot;type&quot;:3},&quot;glow&quot;:{&quot;colorType&quot;:0},&quot;line&quot;:{&quot;type&quot;:0},&quot;shadow&quot;:{&quot;brightness&quot;:0.800000011920929,&quot;colorType&quot;:1,&quot;foreColorIndex&quot;:8,&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2_2"/>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10000000149011612,&quot;colorType&quot;:1,&quot;foreColorIndex&quot;:8,&quot;pos&quot;:0,&quot;transparency&quot;:0},{&quot;brightness&quot;:0,&quot;colorType&quot;:1,&quot;foreColorIndex&quot;:8,&quot;pos&quot;: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2_1"/>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2_1"/>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10000000149011612,&quot;colorType&quot;:1,&quot;foreColorIndex&quot;:8,&quot;pos&quot;:0,&quot;transparency&quot;:0},{&quot;brightness&quot;:0,&quot;colorType&quot;:1,&quot;foreColorIndex&quot;:8,&quot;pos&quot;:1,&quot;transparency&quot;:0}],&quot;type&quot;:3},&quot;glow&quot;:{&quot;colorType&quot;:0},&quot;line&quot;:{&quot;type&quot;:0},&quot;shadow&quot;:{&quot;brightness&quot;:0.800000011920929,&quot;colorType&quot;:1,&quot;foreColorIndex&quot;:8,&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2_3"/>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2_3"/>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10000000149011612,&quot;colorType&quot;:1,&quot;foreColorIndex&quot;:8,&quot;pos&quot;:0,&quot;transparency&quot;:0},{&quot;brightness&quot;:0,&quot;colorType&quot;:1,&quot;foreColorIndex&quot;:8,&quot;pos&quot;:1,&quot;transparency&quot;:0}],&quot;type&quot;:3},&quot;glow&quot;:{&quot;colorType&quot;:0},&quot;line&quot;:{&quot;type&quot;:0},&quot;shadow&quot;:{&quot;brightness&quot;:0.800000011920929,&quot;colorType&quot;:1,&quot;foreColorIndex&quot;:8,&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193.91130708661416,&quot;left&quot;:252.8384881889764,&quot;top&quot;:100.44141732283465,&quot;width&quot;:412.9676220472441}"/>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3_2"/>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3_1"/>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3_3"/>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1_2"/>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1_1"/>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4_3*l_h_i*1_1_3"/>
  <p:tag name="KSO_WM_TEMPLATE_CATEGORY" val="diagram"/>
  <p:tag name="KSO_WM_TEMPLATE_INDEX" val="20230924"/>
  <p:tag name="KSO_WM_UNIT_LAYERLEVEL" val="1_1_1"/>
  <p:tag name="KSO_WM_TAG_VERSION" val="3.0"/>
  <p:tag name="KSO_WM_DIAGRAM_VERSION" val="3"/>
  <p:tag name="KSO_WM_DIAGRAM_COLOR_TRICK" val="2"/>
  <p:tag name="KSO_WM_DIAGRAM_COLOR_TEXT_CAN_REMOVE" val="n"/>
  <p:tag name="KSO_WM_DIAGRAM_GROUP_CODE" val="l1-1"/>
  <p:tag name="KSO_WM_UNIT_TYPE" val="l_h_i"/>
  <p:tag name="KSO_WM_UNIT_INDEX" val="1_1_3"/>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3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2"/>
  <p:tag name="KSO_WM_DIAGRAM_COLOR_TEXT_CAN_REMOVE" val="n"/>
  <p:tag name="KSO_WM_UNIT_VALUE" val="89*96"/>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0924_3*l_h_x*1_2_1"/>
  <p:tag name="KSO_WM_TEMPLATE_CATEGORY" val="diagram"/>
  <p:tag name="KSO_WM_TEMPLATE_INDEX" val="20230924"/>
  <p:tag name="KSO_WM_UNIT_LAYERLEVEL" val="1_1_1"/>
  <p:tag name="KSO_WM_TAG_VERSION" val="3.0"/>
  <p:tag name="KSO_WM_BEAUTIFY_FLAG" val="#wm#"/>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3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2"/>
  <p:tag name="KSO_WM_DIAGRAM_COLOR_TEXT_CAN_REMOVE" val="n"/>
  <p:tag name="KSO_WM_UNIT_VALUE" val="96*96"/>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0924_3*l_h_x*1_1_1"/>
  <p:tag name="KSO_WM_TEMPLATE_CATEGORY" val="diagram"/>
  <p:tag name="KSO_WM_TEMPLATE_INDEX" val="20230924"/>
  <p:tag name="KSO_WM_UNIT_LAYERLEVEL" val="1_1_1"/>
  <p:tag name="KSO_WM_TAG_VERSION" val="3.0"/>
  <p:tag name="KSO_WM_BEAUTIFY_FLAG" val="#wm#"/>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3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2"/>
  <p:tag name="KSO_WM_DIAGRAM_COLOR_TEXT_CAN_REMOVE" val="n"/>
  <p:tag name="KSO_WM_UNIT_VALUE" val="96*96"/>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0924_3*l_h_x*1_3_1"/>
  <p:tag name="KSO_WM_TEMPLATE_CATEGORY" val="diagram"/>
  <p:tag name="KSO_WM_TEMPLATE_INDEX" val="20230924"/>
  <p:tag name="KSO_WM_UNIT_LAYERLEVEL" val="1_1_1"/>
  <p:tag name="KSO_WM_TAG_VERSION" val="3.0"/>
  <p:tag name="KSO_WM_BEAUTIFY_FLAG" val="#wm#"/>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3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2"/>
  <p:tag name="KSO_WM_DIAGRAM_COLOR_TEXT_CAN_REMOVE" val="n"/>
  <p:tag name="KSO_WM_UNIT_VALUE" val="92*96"/>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0924_3*l_h_x*1_4_1"/>
  <p:tag name="KSO_WM_TEMPLATE_CATEGORY" val="diagram"/>
  <p:tag name="KSO_WM_TEMPLATE_INDEX" val="20230924"/>
  <p:tag name="KSO_WM_UNIT_LAYERLEVEL" val="1_1_1"/>
  <p:tag name="KSO_WM_TAG_VERSION" val="3.0"/>
  <p:tag name="KSO_WM_BEAUTIFY_FLAG" val="#wm#"/>
  <p:tag name="KSO_WM_DIAGRAM_MAX_ITEMCNT" val="6"/>
  <p:tag name="KSO_WM_DIAGRAM_MIN_ITEMCNT" val="2"/>
  <p:tag name="KSO_WM_DIAGRAM_VIRTUALLY_FRAME" val="{&quot;height&quot;:296.80146645491845,&quot;left&quot;:-87.12983641616943,&quot;top&quot;:79.21992432361512,&quot;width&quot;:931.7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193.91130708661416,&quot;left&quot;:252.8384881889764,&quot;top&quot;:100.44141732283465,&quot;width&quot;:412.9676220472441}"/>
</p:tagLst>
</file>

<file path=ppt/tags/tag140.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41.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42.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43.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44.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145.xml><?xml version="1.0" encoding="utf-8"?>
<p:tagLst xmlns:a="http://schemas.openxmlformats.org/drawingml/2006/main" xmlns:r="http://schemas.openxmlformats.org/officeDocument/2006/relationships" xmlns:p="http://schemas.openxmlformats.org/presentationml/2006/main">
  <p:tag name="RESOURCE_RECORD_KEY" val="{&quot;70&quot;:[3323381,3314177]}"/>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1_4"/>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1_4"/>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1_2"/>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1_2"/>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1_3"/>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1_3"/>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2_4"/>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2_4"/>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DIAGRAM_USE_COLOR_VALUE" val="{&quot;color_scheme&quot;:1,&quot;color_type&quot;:1,&quot;theme_color_indexes&quot;:[5,6,5,6,5,6]}"/>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193.91130708661416,&quot;left&quot;:252.8384881889764,&quot;top&quot;:100.44141732283465,&quot;width&quot;:412.9676220472441}"/>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2_3"/>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2_3"/>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solid&quot;:{&quot;brightness&quot;:0,&quot;colorType&quot;:1,&quot;foreColorIndex&quot;:6,&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DIAGRAM_USE_COLOR_VALUE" val="{&quot;color_scheme&quot;:1,&quot;color_type&quot;:1,&quot;theme_color_indexes&quot;:[5,6,5,6,5,6]}"/>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2_2"/>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2_2"/>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 name="KSO_WM_DIAGRAM_USE_COLOR_VALUE" val="{&quot;color_scheme&quot;:1,&quot;color_type&quot;:1,&quot;theme_color_indexes&quot;:[5,6,5,6,5,6]}"/>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3_4"/>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3_4"/>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DIAGRAM_USE_COLOR_VALUE" val="{&quot;color_scheme&quot;:1,&quot;color_type&quot;:1,&quot;theme_color_indexes&quot;:[5,6,5,6,5,6]}"/>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3_3"/>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3_3"/>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solid&quot;:{&quot;brightness&quot;:0,&quot;colorType&quot;:1,&quot;foreColorIndex&quot;:7,&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DIAGRAM_USE_COLOR_VALUE" val="{&quot;color_scheme&quot;:1,&quot;color_type&quot;:1,&quot;theme_color_indexes&quot;:[5,6,5,6,5,6]}"/>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3_2"/>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3_2"/>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DIAGRAM_USE_COLOR_VALUE" val="{&quot;color_scheme&quot;:1,&quot;color_type&quot;:1,&quot;theme_color_indexes&quot;:[5,6,5,6,5,6]}"/>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4_4"/>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4_4"/>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solid&quot;:{&quot;brightness&quot;:0,&quot;colorType&quot;:1,&quot;foreColorIndex&quot;:8,&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DIAGRAM_USE_COLOR_VALUE" val="{&quot;color_scheme&quot;:1,&quot;color_type&quot;:1,&quot;theme_color_indexes&quot;:[5,6,5,6,5,6]}"/>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4_3"/>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4_3"/>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solid&quot;:{&quot;brightness&quot;:0,&quot;colorType&quot;:1,&quot;foreColorIndex&quot;:8,&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DIAGRAM_USE_COLOR_VALUE" val="{&quot;color_scheme&quot;:1,&quot;color_type&quot;:1,&quot;theme_color_indexes&quot;:[5,6,5,6,5,6]}"/>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4_2"/>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4_2"/>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8"/>
  <p:tag name="KSO_WM_DIAGRAM_USE_COLOR_VALUE" val="{&quot;color_scheme&quot;:1,&quot;color_type&quot;:1,&quot;theme_color_indexes&quot;:[5,6,5,6,5,6]}"/>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1_1"/>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SUBTYPE" val="d"/>
  <p:tag name="KSO_WM_UNIT_TYPE" val="l_h_i"/>
  <p:tag name="KSO_WM_UNIT_INDEX" val="1_1_1"/>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PRESET_TEXT" val="01"/>
  <p:tag name="KSO_WM_DIAGRAM_USE_COLOR_VALUE" val="{&quot;color_scheme&quot;:1,&quot;color_type&quot;:1,&quot;theme_color_indexes&quot;:[5,6,5,6,5,6]}"/>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2_1"/>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SUBTYPE" val="d"/>
  <p:tag name="KSO_WM_UNIT_TYPE" val="l_h_i"/>
  <p:tag name="KSO_WM_UNIT_INDEX" val="1_2_1"/>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gradient&quot;:[{&quot;brightness&quot;:0.4000000059604645,&quot;colorType&quot;:1,&quot;foreColorIndex&quot;:6,&quot;pos&quot;:0.8999999761581421,&quot;transparency&quot;:0},{&quot;brightness&quot;:0,&quot;colorType&quot;:1,&quot;foreColorIndex&quot;:6,&quot;pos&quot;:0,&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 name="KSO_WM_DIAGRAM_USE_COLOR_VALUE" val="{&quot;color_scheme&quot;:1,&quot;color_type&quot;:1,&quot;theme_color_indexes&quot;:[5,6,5,6,5,6]}"/>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193.91130708661416,&quot;left&quot;:252.8384881889764,&quot;top&quot;:100.44141732283465,&quot;width&quot;:412.9676220472441}"/>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3_1"/>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SUBTYPE" val="d"/>
  <p:tag name="KSO_WM_UNIT_TYPE" val="l_h_i"/>
  <p:tag name="KSO_WM_UNIT_INDEX" val="1_3_1"/>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gradient&quot;:[{&quot;brightness&quot;:0.4000000059604645,&quot;colorType&quot;:1,&quot;foreColorIndex&quot;:7,&quot;pos&quot;:1,&quot;transparency&quot;:0},{&quot;brightness&quot;:0,&quot;colorType&quot;:1,&quot;foreColorIndex&quot;:7,&quot;pos&quot;:0.10000000149011612,&quot;transparency&quot;:0}],&quot;type&quot;:3},&quot;glow&quot;:{&quot;colorType&quot;:0},&quot;line&quot;:{&quot;type&quot;:0},&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 name="KSO_WM_DIAGRAM_USE_COLOR_VALUE" val="{&quot;color_scheme&quot;:1,&quot;color_type&quot;:1,&quot;theme_color_indexes&quot;:[5,6,5,6,5,6]}"/>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3*l_h_i*1_4_1"/>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SUBTYPE" val="d"/>
  <p:tag name="KSO_WM_UNIT_TYPE" val="l_h_i"/>
  <p:tag name="KSO_WM_UNIT_INDEX" val="1_4_1"/>
  <p:tag name="KSO_WM_DIAGRAM_MAX_ITEMCNT" val="6"/>
  <p:tag name="KSO_WM_DIAGRAM_MIN_ITEMCNT" val="2"/>
  <p:tag name="KSO_WM_DIAGRAM_VIRTUALLY_FRAME" val="{&quot;height&quot;:299.9328755416269,&quot;left&quot;:-67.12893090435846,&quot;top&quot;:56.967124458373064,&quot;width&quot;:896.8999877929688}"/>
  <p:tag name="KSO_WM_DIAGRAM_COLOR_MATCH_VALUE" val="{&quot;shape&quot;:{&quot;fill&quot;:{&quot;gradient&quot;:[{&quot;brightness&quot;:0.4000000059604645,&quot;colorType&quot;:1,&quot;foreColorIndex&quot;:8,&quot;pos&quot;:1,&quot;transparency&quot;:0},{&quot;brightness&quot;:0,&quot;colorType&quot;:1,&quot;foreColorIndex&quot;:8,&quot;pos&quot;:0,&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4"/>
  <p:tag name="KSO_WM_DIAGRAM_USE_COLOR_VALUE" val="{&quot;color_scheme&quot;:1,&quot;color_type&quot;:1,&quot;theme_color_indexes&quot;:[5,6,5,6,5,6]}"/>
</p:tagLst>
</file>

<file path=ppt/tags/tag162.xml><?xml version="1.0" encoding="utf-8"?>
<p:tagLst xmlns:a="http://schemas.openxmlformats.org/drawingml/2006/main" xmlns:r="http://schemas.openxmlformats.org/officeDocument/2006/relationships" xmlns:p="http://schemas.openxmlformats.org/presentationml/2006/main">
  <p:tag name="RESOURCE_RECORD_KEY" val="{&quot;70&quot;:[3323381,3314177]}"/>
</p:tagLst>
</file>

<file path=ppt/tags/tag163.xml><?xml version="1.0" encoding="utf-8"?>
<p:tagLst xmlns:a="http://schemas.openxmlformats.org/drawingml/2006/main" xmlns:r="http://schemas.openxmlformats.org/officeDocument/2006/relationships" xmlns:p="http://schemas.openxmlformats.org/presentationml/2006/main">
  <p:tag name="RESOURCE_RECORD_KEY" val="{&quot;70&quot;:[3323381,3314177]}"/>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1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15000000596046448,&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3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15000000596046448,&quot;colorType&quot;:1,&quot;foreColorIndex&quot;:7,&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25,&quot;colorType&quot;:1,&quot;foreColorIndex&quot;:7,&quot;pos&quot;:0,&quot;transparency&quot;:0},{&quot;brightness&quot;:0.15000000596046448,&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6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057_3*l_h_a*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30000001192092896,&quot;colorType&quot;:1,&quot;foreColorIndex&quot;:7,&quot;pos&quot;:0.800000011920929,&quot;transparency&quot;:0},{&quot;brightness&quot;:0,&quot;colorType&quot;:1,&quot;foreColorIndex&quot;:7,&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57_3*l_h_a*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30000001192092896,&quot;colorType&quot;:1,&quot;foreColorIndex&quot;:5,&quot;pos&quot;:0.800000011920929,&quot;transparency&quot;:0},{&quot;brightness&quot;:0,&quot;colorType&quot;:1,&quot;foreColorIndex&quot;:5,&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193.91130708661416,&quot;left&quot;:252.8384881889764,&quot;top&quot;:100.44141732283465,&quot;width&quot;:412.9676220472441}"/>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57_3*l_h_x*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UNIT_VALUE" val="56*58"/>
  <p:tag name="KSO_WM_UNIT_TYPE" val="l_h_x"/>
  <p:tag name="KSO_WM_UNIT_INDEX" val="1_1_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quot;colorType&quot;:2,&quot;pos&quot;:0,&quot;rgb&quot;:&quot;#ffffff&quot;,&quot;transparency&quot;:0},{&quot;brightness&quot;:0,&quot;colorType&quot;:2,&quot;pos&quot;:0.6499999761581421,&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3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15000000596046448,&quot;colorType&quot;:1,&quot;foreColorIndex&quot;:7,&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25,&quot;colorType&quot;:1,&quot;foreColorIndex&quot;:7,&quot;pos&quot;:0,&quot;transparency&quot;:0},{&quot;brightness&quot;:0.15000000596046448,&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057_3*l_h_a*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30000001192092896,&quot;colorType&quot;:1,&quot;foreColorIndex&quot;:7,&quot;pos&quot;:0.800000011920929,&quot;transparency&quot;:0},{&quot;brightness&quot;:0,&quot;colorType&quot;:1,&quot;foreColorIndex&quot;:7,&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57_3*l_h_x*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UNIT_VALUE" val="58*50"/>
  <p:tag name="KSO_WM_UNIT_TYPE" val="l_h_x"/>
  <p:tag name="KSO_WM_UNIT_INDEX" val="1_3_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quot;colorType&quot;:2,&quot;pos&quot;:0,&quot;rgb&quot;:&quot;#ffffff&quot;,&quot;transparency&quot;:0},{&quot;brightness&quot;:0,&quot;colorType&quot;:2,&quot;pos&quot;:0.6499999761581421,&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3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15000000596046448,&quot;colorType&quot;:1,&quot;foreColorIndex&quot;:7,&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25,&quot;colorType&quot;:1,&quot;foreColorIndex&quot;:7,&quot;pos&quot;:0,&quot;transparency&quot;:0},{&quot;brightness&quot;:0.15000000596046448,&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7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057_3*l_h_a*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30000001192092896,&quot;colorType&quot;:1,&quot;foreColorIndex&quot;:7,&quot;pos&quot;:0.800000011920929,&quot;transparency&quot;:0},{&quot;brightness&quot;:0,&quot;colorType&quot;:1,&quot;foreColorIndex&quot;:7,&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57_3*l_h_x*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UNIT_VALUE" val="58*50"/>
  <p:tag name="KSO_WM_UNIT_TYPE" val="l_h_x"/>
  <p:tag name="KSO_WM_UNIT_INDEX" val="1_3_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quot;colorType&quot;:2,&quot;pos&quot;:0,&quot;rgb&quot;:&quot;#ffffff&quot;,&quot;transparency&quot;:0},{&quot;brightness&quot;:0,&quot;colorType&quot;:2,&quot;pos&quot;:0.6499999761581421,&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57_3*l_h_x*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UNIT_VALUE" val="56*58"/>
  <p:tag name="KSO_WM_UNIT_TYPE" val="l_h_x"/>
  <p:tag name="KSO_WM_UNIT_INDEX" val="1_1_1"/>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gradient&quot;:[{&quot;brightness&quot;:0,&quot;colorType&quot;:2,&quot;pos&quot;:0,&quot;rgb&quot;:&quot;#ffffff&quot;,&quot;transparency&quot;:0},{&quot;brightness&quot;:0,&quot;colorType&quot;:2,&quot;pos&quot;:0.6499999761581421,&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193.91130708661416,&quot;left&quot;:252.8384881889764,&quot;top&quot;:100.44141732283465,&quot;width&quot;:412.967622047244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1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3"/>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3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DIAGRAM_USE_COLOR_VALUE" val="{&quot;color_scheme&quot;:1,&quot;color_type&quot;:1,&quot;theme_color_indexes&quot;:[5,6,5,6,5,6]}"/>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3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DIAGRAM_USE_COLOR_VALUE" val="{&quot;color_scheme&quot;:1,&quot;color_type&quot;:1,&quot;theme_color_indexes&quot;:[5,6,5,6,5,6]}"/>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057_3*l_h_i*1_3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373.54078991987575,&quot;left&quot;:104.78165588859497,&quot;top&quot;:32.3,&quot;width&quot;:856.016845703125}"/>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DIAGRAM_USE_COLOR_VALUE" val="{&quot;color_scheme&quot;:1,&quot;color_type&quot;:1,&quot;theme_color_indexes&quot;:[5,6,5,6,5,6]}"/>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193.91130708661416,&quot;left&quot;:252.8384881889764,&quot;top&quot;:100.44141732283465,&quot;width&quot;:412.967622047244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377.90004547359433,&quot;left&quot;:-0.7750271630475709,&quot;top&quot;:27.049954526405646,&quot;width&quot;:731.8750271630475}"/>
  <p:tag name="KSO_WM_DIAGRAM_COLOR_MATCH_VALUE" val="{&quot;shape&quot;:{&quot;fill&quot;:{&quot;solid&quot;:{&quot;brightness&quot;:0.800000011920929,&quot;colorType&quot;:1,&quot;foreColorIndex&quot;:5,&quot;transparency&quot;:0.64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0938_2*m_h_i*1_1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5,6,5,6,5,6]}"/>
</p:tagLst>
</file>

<file path=ppt/tags/tag21.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377.90004547359433,&quot;left&quot;:-0.7750271630475709,&quot;top&quot;:27.049954526405646,&quot;width&quot;:731.8750271630475}"/>
  <p:tag name="KSO_WM_DIAGRAM_COLOR_MATCH_VALUE" val="{&quot;shape&quot;:{&quot;fill&quot;:{&quot;gradient&quot;:[{&quot;brightness&quot;:0.09000000357627869,&quot;colorType&quot;:1,&quot;foreColorIndex&quot;:5,&quot;pos&quot;:0.5799999833106995,&quot;transparency&quot;:0},{&quot;brightness&quot;:0.6000000238418579,&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0938_2*m_h_a*1_1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DIAGRAM_USE_COLOR_VALUE" val="{&quot;color_scheme&quot;:1,&quot;color_type&quot;:1,&quot;theme_color_indexes&quot;:[5,6,5,6,5,6]}"/>
</p:tagLst>
</file>

<file path=ppt/tags/tag22.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377.90004547359433,&quot;left&quot;:-0.7750271630475709,&quot;top&quot;:27.049954526405646,&quot;width&quot;:731.8750271630475}"/>
  <p:tag name="KSO_WM_DIAGRAM_COLOR_MATCH_VALUE" val="{&quot;shape&quot;:{&quot;fill&quot;:{&quot;solid&quot;:{&quot;brightness&quot;:0.800000011920929,&quot;colorType&quot;:1,&quot;foreColorIndex&quot;:8,&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938_2*m_h_i*1_2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8"/>
  <p:tag name="KSO_WM_UNIT_FILL_FORE_SCHEMECOLOR_INDEX_BRIGHTNESS" val="0.8"/>
  <p:tag name="KSO_WM_DIAGRAM_USE_COLOR_VALUE" val="{&quot;color_scheme&quot;:1,&quot;color_type&quot;:1,&quot;theme_color_indexes&quot;:[5,6,5,6,5,6]}"/>
</p:tagLst>
</file>

<file path=ppt/tags/tag23.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377.90004547359433,&quot;left&quot;:-0.7750271630475709,&quot;top&quot;:27.049954526405646,&quot;width&quot;:731.8750271630475}"/>
  <p:tag name="KSO_WM_DIAGRAM_COLOR_MATCH_VALUE" val="{&quot;shape&quot;:{&quot;fill&quot;:{&quot;gradient&quot;:[{&quot;brightness&quot;:0,&quot;colorType&quot;:1,&quot;foreColorIndex&quot;:8,&quot;pos&quot;:0.30000001192092896,&quot;transparency&quot;:0},{&quot;brightness&quot;:0.6000000238418579,&quot;colorType&quot;:1,&quot;foreColorIndex&quot;:8,&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30938_2*m_h_a*1_2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DIAGRAM_USE_COLOR_VALUE" val="{&quot;color_scheme&quot;:1,&quot;color_type&quot;:1,&quot;theme_color_indexes&quot;:[5,6,5,6,5,6]}"/>
</p:tagLst>
</file>

<file path=ppt/tags/tag24.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377.90004547359433,&quot;left&quot;:-0.7750271630475709,&quot;top&quot;:27.049954526405646,&quot;width&quot;:731.8750271630475}"/>
  <p:tag name="KSO_WM_DIAGRAM_COLOR_MATCH_VALUE" val="{&quot;shape&quot;:{&quot;fill&quot;:{&quot;solid&quot;:{&quot;brightness&quot;:0.800000011920929,&quot;colorType&quot;:1,&quot;foreColorIndex&quot;:5,&quot;transparency&quot;:0.4499999880790710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0938_2*m_h_i*1_3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5,6,5,6,5,6]}"/>
</p:tagLst>
</file>

<file path=ppt/tags/tag25.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377.90004547359433,&quot;left&quot;:-0.7750271630475709,&quot;top&quot;:27.049954526405646,&quot;width&quot;:731.8750271630475}"/>
  <p:tag name="KSO_WM_DIAGRAM_COLOR_MATCH_VALUE" val="{&quot;shape&quot;:{&quot;fill&quot;:{&quot;gradient&quot;:[{&quot;brightness&quot;:0.09000000357627869,&quot;colorType&quot;:1,&quot;foreColorIndex&quot;:5,&quot;pos&quot;:0.5799999833106995,&quot;transparency&quot;:0},{&quot;brightness&quot;:0.6000000238418579,&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30938_2*m_h_a*1_3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DIAGRAM_USE_COLOR_VALUE" val="{&quot;color_scheme&quot;:1,&quot;color_type&quot;:1,&quot;theme_color_indexes&quot;:[5,6,5,6,5,6]}"/>
</p:tagLst>
</file>

<file path=ppt/tags/tag26.xml><?xml version="1.0" encoding="utf-8"?>
<p:tagLst xmlns:a="http://schemas.openxmlformats.org/drawingml/2006/main" xmlns:r="http://schemas.openxmlformats.org/officeDocument/2006/relationships" xmlns:p="http://schemas.openxmlformats.org/presentationml/2006/main">
  <p:tag name="RESOURCE_RECORD_KEY" val="{&quot;70&quot;:[3325359]}"/>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404_1*l_h_i*1_1_1"/>
  <p:tag name="KSO_WM_TEMPLATE_CATEGORY" val="diagram"/>
  <p:tag name="KSO_WM_TEMPLATE_INDEX" val="2023440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gradient&quot;:[{&quot;brightness&quot;:0.9100000262260437,&quot;colorType&quot;:1,&quot;foreColorIndex&quot;:5,&quot;pos&quot;:0.6000000238418579,&quot;transparency&quot;:0},{&quot;brightness&quot;:0.699999988079071,&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4404_1*l_h_i*1_1_3"/>
  <p:tag name="KSO_WM_TEMPLATE_CATEGORY" val="diagram"/>
  <p:tag name="KSO_WM_TEMPLATE_INDEX" val="2023440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gradient&quot;:[{&quot;brightness&quot;:0.8700000047683716,&quot;colorType&quot;:1,&quot;foreColorIndex&quot;:5,&quot;pos&quot;:0.6000000238418579,&quot;transparency&quot;:0},{&quot;brightness&quot;:0.8299999833106995,&quot;colorType&quot;:1,&quot;foreColorIndex&quot;:5,&quot;pos&quot;:1,&quot;transparency&quot;:0}],&quot;type&quot;:3},&quot;glow&quot;:{&quot;colorType&quot;:0},&quot;line&quot;:{&quot;type&quot;:0},&quot;shadow&quot;:{&quot;brightness&quot;:0.4000000059604645,&quot;colorType&quot;:1,&quot;foreColorIndex&quot;:5,&quot;transparency&quot;:0.649999976158142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34404_1*l_h_i*1_1_5"/>
  <p:tag name="KSO_WM_TEMPLATE_CATEGORY" val="diagram"/>
  <p:tag name="KSO_WM_TEMPLATE_INDEX" val="20234404"/>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4404_1*l_h_i*1_1_4"/>
  <p:tag name="KSO_WM_TEMPLATE_CATEGORY" val="diagram"/>
  <p:tag name="KSO_WM_TEMPLATE_INDEX" val="20234404"/>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31.xml><?xml version="1.0" encoding="utf-8"?>
<p:tagLst xmlns:a="http://schemas.openxmlformats.org/drawingml/2006/main" xmlns:r="http://schemas.openxmlformats.org/officeDocument/2006/relationships"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04_1*l_h_i*1_1_2"/>
  <p:tag name="KSO_WM_TEMPLATE_CATEGORY" val="diagram"/>
  <p:tag name="KSO_WM_TEMPLATE_INDEX" val="2023440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PART 01"/>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UNIT_VALUE" val="120*12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4404_1*l_h_x*1_1_1"/>
  <p:tag name="KSO_WM_TEMPLATE_CATEGORY" val="diagram"/>
  <p:tag name="KSO_WM_TEMPLATE_INDEX" val="20234404"/>
  <p:tag name="KSO_WM_UNIT_LAYERLEVEL" val="1_1_1"/>
  <p:tag name="KSO_WM_TAG_VERSION" val="3.0"/>
  <p:tag name="KSO_WM_DIAGRAM_VERSION" val="3"/>
  <p:tag name="KSO_WM_DIAGRAM_COLOR_TRICK" val="1"/>
  <p:tag name="KSO_WM_DIAGRAM_COLOR_TEXT_CAN_REMOVE" val="n"/>
  <p:tag name="KSO_WM_UNIT_FILL_FORE_SCHEMECOLOR_INDEX" val="5"/>
  <p:tag name="KSO_WM_UNIT_FILL_FORE_SCHEMECOLOR_INDEX_BRIGHTNESS" val="0"/>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3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404_1*l_h_f*1_1_1"/>
  <p:tag name="KSO_WM_TEMPLATE_CATEGORY" val="diagram"/>
  <p:tag name="KSO_WM_TEMPLATE_INDEX" val="20234404"/>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的阐述观点"/>
  <p:tag name="KSO_WM_DIAGRAM_USE_COLOR_VALUE" val="{&quot;color_scheme&quot;:1,&quot;color_type&quot;:1,&quot;theme_color_indexes&quot;:[5,6,5,6,5,6]}"/>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4404_1*l_h_i*1_3_1"/>
  <p:tag name="KSO_WM_TEMPLATE_CATEGORY" val="diagram"/>
  <p:tag name="KSO_WM_TEMPLATE_INDEX" val="2023440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gradient&quot;:[{&quot;brightness&quot;:0.9100000262260437,&quot;colorType&quot;:1,&quot;foreColorIndex&quot;:5,&quot;pos&quot;:0.6000000238418579,&quot;transparency&quot;:0},{&quot;brightness&quot;:0.699999988079071,&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4404_1*l_h_i*1_3_3"/>
  <p:tag name="KSO_WM_TEMPLATE_CATEGORY" val="diagram"/>
  <p:tag name="KSO_WM_TEMPLATE_INDEX" val="2023440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gradient&quot;:[{&quot;brightness&quot;:0.8700000047683716,&quot;colorType&quot;:1,&quot;foreColorIndex&quot;:5,&quot;pos&quot;:0.6000000238418579,&quot;transparency&quot;:0},{&quot;brightness&quot;:0.8299999833106995,&quot;colorType&quot;:1,&quot;foreColorIndex&quot;:5,&quot;pos&quot;:1,&quot;transparency&quot;:0}],&quot;type&quot;:3},&quot;glow&quot;:{&quot;colorType&quot;:0},&quot;line&quot;:{&quot;type&quot;:0},&quot;shadow&quot;:{&quot;brightness&quot;:0.4000000059604645,&quot;colorType&quot;:1,&quot;foreColorIndex&quot;:5,&quot;transparency&quot;:0.649999976158142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234404_1*l_h_i*1_3_5"/>
  <p:tag name="KSO_WM_TEMPLATE_CATEGORY" val="diagram"/>
  <p:tag name="KSO_WM_TEMPLATE_INDEX" val="20234404"/>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4404_1*l_h_i*1_3_4"/>
  <p:tag name="KSO_WM_TEMPLATE_CATEGORY" val="diagram"/>
  <p:tag name="KSO_WM_TEMPLATE_INDEX" val="20234404"/>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38.xml><?xml version="1.0" encoding="utf-8"?>
<p:tagLst xmlns:a="http://schemas.openxmlformats.org/drawingml/2006/main" xmlns:r="http://schemas.openxmlformats.org/officeDocument/2006/relationships"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04_1*l_h_i*1_3_2"/>
  <p:tag name="KSO_WM_TEMPLATE_CATEGORY" val="diagram"/>
  <p:tag name="KSO_WM_TEMPLATE_INDEX" val="2023440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PART 03"/>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3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04_1*l_h_f*1_3_1"/>
  <p:tag name="KSO_WM_TEMPLATE_CATEGORY" val="diagram"/>
  <p:tag name="KSO_WM_TEMPLATE_INDEX" val="20234404"/>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的阐述观点"/>
  <p:tag name="KSO_WM_DIAGRAM_USE_COLOR_VALUE" val="{&quot;color_scheme&quot;:1,&quot;color_type&quot;:1,&quot;theme_color_indexes&quot;:[5,6,5,6,5,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UNIT_VALUE" val="61*61"/>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4404_1*l_h_x*1_3_1"/>
  <p:tag name="KSO_WM_TEMPLATE_CATEGORY" val="diagram"/>
  <p:tag name="KSO_WM_TEMPLATE_INDEX" val="20234404"/>
  <p:tag name="KSO_WM_UNIT_LAYERLEVEL" val="1_1_1"/>
  <p:tag name="KSO_WM_TAG_VERSION" val="3.0"/>
  <p:tag name="KSO_WM_DIAGRAM_VERSION" val="3"/>
  <p:tag name="KSO_WM_DIAGRAM_COLOR_TRICK" val="1"/>
  <p:tag name="KSO_WM_DIAGRAM_COLOR_TEXT_CAN_REMOVE" val="n"/>
  <p:tag name="KSO_WM_UNIT_FILL_FORE_SCHEMECOLOR_INDEX" val="5"/>
  <p:tag name="KSO_WM_UNIT_FILL_FORE_SCHEMECOLOR_INDEX_BRIGHTNESS" val="0"/>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404_1*l_h_i*1_2_1"/>
  <p:tag name="KSO_WM_TEMPLATE_CATEGORY" val="diagram"/>
  <p:tag name="KSO_WM_TEMPLATE_INDEX" val="2023440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gradient&quot;:[{&quot;brightness&quot;:0.9100000262260437,&quot;colorType&quot;:1,&quot;foreColorIndex&quot;:5,&quot;pos&quot;:0.6000000238418579,&quot;transparency&quot;:0},{&quot;brightness&quot;:0.699999988079071,&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4404_1*l_h_i*1_2_3"/>
  <p:tag name="KSO_WM_TEMPLATE_CATEGORY" val="diagram"/>
  <p:tag name="KSO_WM_TEMPLATE_INDEX" val="2023440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gradient&quot;:[{&quot;brightness&quot;:0.8700000047683716,&quot;colorType&quot;:1,&quot;foreColorIndex&quot;:5,&quot;pos&quot;:0.6000000238418579,&quot;transparency&quot;:0},{&quot;brightness&quot;:0.8299999833106995,&quot;colorType&quot;:1,&quot;foreColorIndex&quot;:5,&quot;pos&quot;:1,&quot;transparency&quot;:0}],&quot;type&quot;:3},&quot;glow&quot;:{&quot;colorType&quot;:0},&quot;line&quot;:{&quot;type&quot;:0},&quot;shadow&quot;:{&quot;brightness&quot;:0.4000000059604645,&quot;colorType&quot;:1,&quot;foreColorIndex&quot;:5,&quot;transparency&quot;:0.649999976158142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234404_1*l_h_i*1_2_5"/>
  <p:tag name="KSO_WM_TEMPLATE_CATEGORY" val="diagram"/>
  <p:tag name="KSO_WM_TEMPLATE_INDEX" val="20234404"/>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4404_1*l_h_i*1_2_4"/>
  <p:tag name="KSO_WM_TEMPLATE_CATEGORY" val="diagram"/>
  <p:tag name="KSO_WM_TEMPLATE_INDEX" val="20234404"/>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45.xml><?xml version="1.0" encoding="utf-8"?>
<p:tagLst xmlns:a="http://schemas.openxmlformats.org/drawingml/2006/main" xmlns:r="http://schemas.openxmlformats.org/officeDocument/2006/relationships"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404_1*l_h_i*1_2_2"/>
  <p:tag name="KSO_WM_TEMPLATE_CATEGORY" val="diagram"/>
  <p:tag name="KSO_WM_TEMPLATE_INDEX" val="2023440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PART 02"/>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UNIT_VALUE" val="120*12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404_1*l_h_x*1_2_1"/>
  <p:tag name="KSO_WM_TEMPLATE_CATEGORY" val="diagram"/>
  <p:tag name="KSO_WM_TEMPLATE_INDEX" val="20234404"/>
  <p:tag name="KSO_WM_UNIT_LAYERLEVEL" val="1_1_1"/>
  <p:tag name="KSO_WM_TAG_VERSION" val="3.0"/>
  <p:tag name="KSO_WM_DIAGRAM_VERSION" val="3"/>
  <p:tag name="KSO_WM_DIAGRAM_COLOR_TRICK" val="1"/>
  <p:tag name="KSO_WM_DIAGRAM_COLOR_TEXT_CAN_REMOVE" val="n"/>
  <p:tag name="KSO_WM_UNIT_FILL_FORE_SCHEMECOLOR_INDEX" val="5"/>
  <p:tag name="KSO_WM_UNIT_FILL_FORE_SCHEMECOLOR_INDEX_BRIGHTNESS" val="0"/>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04_1*l_h_f*1_2_1"/>
  <p:tag name="KSO_WM_TEMPLATE_CATEGORY" val="diagram"/>
  <p:tag name="KSO_WM_TEMPLATE_INDEX" val="20234404"/>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DIAGRAM_MAX_ITEMCNT" val="3"/>
  <p:tag name="KSO_WM_DIAGRAM_MIN_ITEMCNT" val="3"/>
  <p:tag name="KSO_WM_DIAGRAM_VIRTUALLY_FRAME" val="{&quot;height&quot;:309.29998779296875,&quot;left&quot;:-65.10763169175993,&quot;top&quot;:47.89236830824002,&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的阐述观点"/>
  <p:tag name="KSO_WM_DIAGRAM_USE_COLOR_VALUE" val="{&quot;color_scheme&quot;:1,&quot;color_type&quot;:1,&quot;theme_color_indexes&quot;:[5,6,5,6,5,6]}"/>
</p:tagLst>
</file>

<file path=ppt/tags/tag48.xml><?xml version="1.0" encoding="utf-8"?>
<p:tagLst xmlns:a="http://schemas.openxmlformats.org/drawingml/2006/main" xmlns:r="http://schemas.openxmlformats.org/officeDocument/2006/relationships" xmlns:p="http://schemas.openxmlformats.org/presentationml/2006/main">
  <p:tag name="RESOURCE_RECORD_KEY" val="{&quot;70&quot;:[3326182,3314434]}"/>
</p:tagLst>
</file>

<file path=ppt/tags/tag4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93_3*l_h_f*1_1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5,6,5,6,5,6]}"/>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4_3"/>
  <p:tag name="KSO_WM_TEMPLATE_CATEGORY" val="diagram"/>
  <p:tag name="KSO_WM_TEMPLATE_INDEX" val="20231093"/>
  <p:tag name="KSO_WM_UNIT_LAYERLEVEL" val="1_1_1"/>
  <p:tag name="KSO_WM_TAG_VERSION" val="3.0"/>
  <p:tag name="KSO_WM_DIAGRAM_GROUP_CODE" val="l1-1"/>
  <p:tag name="KSO_WM_UNIT_TYPE" val="l_h_i"/>
  <p:tag name="KSO_WM_UNIT_INDEX" val="1_4_3"/>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5,6,5,6,5,6]}"/>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4_2"/>
  <p:tag name="KSO_WM_TEMPLATE_CATEGORY" val="diagram"/>
  <p:tag name="KSO_WM_TEMPLATE_INDEX" val="20231093"/>
  <p:tag name="KSO_WM_UNIT_LAYERLEVEL" val="1_1_1"/>
  <p:tag name="KSO_WM_TAG_VERSION" val="3.0"/>
  <p:tag name="KSO_WM_DIAGRAM_GROUP_CODE" val="l1-1"/>
  <p:tag name="KSO_WM_UNIT_TYPE" val="l_h_i"/>
  <p:tag name="KSO_WM_UNIT_INDEX" val="1_4_2"/>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5,6,5,6,5,6]}"/>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1_1"/>
  <p:tag name="KSO_WM_TEMPLATE_CATEGORY" val="diagram"/>
  <p:tag name="KSO_WM_TEMPLATE_INDEX" val="20231093"/>
  <p:tag name="KSO_WM_UNIT_LAYERLEVEL" val="1_1_1"/>
  <p:tag name="KSO_WM_TAG_VERSION" val="3.0"/>
  <p:tag name="KSO_WM_DIAGRAM_GROUP_CODE" val="l1-1"/>
  <p:tag name="KSO_WM_UNIT_TYPE" val="l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5,6,5,6,5,6]}"/>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1_2"/>
  <p:tag name="KSO_WM_TEMPLATE_CATEGORY" val="diagram"/>
  <p:tag name="KSO_WM_TEMPLATE_INDEX" val="20231093"/>
  <p:tag name="KSO_WM_UNIT_LAYERLEVEL" val="1_1_1"/>
  <p:tag name="KSO_WM_TAG_VERSION" val="3.0"/>
  <p:tag name="KSO_WM_DIAGRAM_GROUP_CODE" val="l1-1"/>
  <p:tag name="KSO_WM_UNIT_TYPE" val="l_h_i"/>
  <p:tag name="KSO_WM_UNIT_INDEX" val="1_1_2"/>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2_2"/>
  <p:tag name="KSO_WM_TEMPLATE_CATEGORY" val="diagram"/>
  <p:tag name="KSO_WM_TEMPLATE_INDEX" val="20231093"/>
  <p:tag name="KSO_WM_UNIT_LAYERLEVEL" val="1_1_1"/>
  <p:tag name="KSO_WM_TAG_VERSION" val="3.0"/>
  <p:tag name="KSO_WM_DIAGRAM_GROUP_CODE" val="l1-1"/>
  <p:tag name="KSO_WM_UNIT_TYPE" val="l_h_i"/>
  <p:tag name="KSO_WM_UNIT_INDEX" val="1_2_2"/>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5,6,5,6,5,6]}"/>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3_2"/>
  <p:tag name="KSO_WM_TEMPLATE_CATEGORY" val="diagram"/>
  <p:tag name="KSO_WM_TEMPLATE_INDEX" val="20231093"/>
  <p:tag name="KSO_WM_UNIT_LAYERLEVEL" val="1_1_1"/>
  <p:tag name="KSO_WM_TAG_VERSION" val="3.0"/>
  <p:tag name="KSO_WM_DIAGRAM_GROUP_CODE" val="l1-1"/>
  <p:tag name="KSO_WM_UNIT_TYPE" val="l_h_i"/>
  <p:tag name="KSO_WM_UNIT_INDEX" val="1_3_2"/>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5,6,5,6,5,6]}"/>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1_3"/>
  <p:tag name="KSO_WM_TEMPLATE_CATEGORY" val="diagram"/>
  <p:tag name="KSO_WM_TEMPLATE_INDEX" val="20231093"/>
  <p:tag name="KSO_WM_UNIT_LAYERLEVEL" val="1_1_1"/>
  <p:tag name="KSO_WM_TAG_VERSION" val="3.0"/>
  <p:tag name="KSO_WM_DIAGRAM_GROUP_CODE" val="l1-1"/>
  <p:tag name="KSO_WM_UNIT_TYPE" val="l_h_i"/>
  <p:tag name="KSO_WM_UNIT_INDEX" val="1_1_3"/>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3_3"/>
  <p:tag name="KSO_WM_TEMPLATE_CATEGORY" val="diagram"/>
  <p:tag name="KSO_WM_TEMPLATE_INDEX" val="20231093"/>
  <p:tag name="KSO_WM_UNIT_LAYERLEVEL" val="1_1_1"/>
  <p:tag name="KSO_WM_TAG_VERSION" val="3.0"/>
  <p:tag name="KSO_WM_DIAGRAM_GROUP_CODE" val="l1-1"/>
  <p:tag name="KSO_WM_UNIT_TYPE" val="l_h_i"/>
  <p:tag name="KSO_WM_UNIT_INDEX" val="1_3_3"/>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2_3"/>
  <p:tag name="KSO_WM_TEMPLATE_CATEGORY" val="diagram"/>
  <p:tag name="KSO_WM_TEMPLATE_INDEX" val="20231093"/>
  <p:tag name="KSO_WM_UNIT_LAYERLEVEL" val="1_1_1"/>
  <p:tag name="KSO_WM_TAG_VERSION" val="3.0"/>
  <p:tag name="KSO_WM_DIAGRAM_GROUP_CODE" val="l1-1"/>
  <p:tag name="KSO_WM_UNIT_TYPE" val="l_h_i"/>
  <p:tag name="KSO_WM_UNIT_INDEX" val="1_2_3"/>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gradient&quot;:[{&quot;brightness&quot;:0.20000000298023224,&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4_1"/>
  <p:tag name="KSO_WM_TEMPLATE_CATEGORY" val="diagram"/>
  <p:tag name="KSO_WM_TEMPLATE_INDEX" val="20231093"/>
  <p:tag name="KSO_WM_UNIT_LAYERLEVEL" val="1_1_1"/>
  <p:tag name="KSO_WM_TAG_VERSION" val="3.0"/>
  <p:tag name="KSO_WM_DIAGRAM_GROUP_CODE" val="l1-1"/>
  <p:tag name="KSO_WM_UNIT_TYPE" val="l_h_i"/>
  <p:tag name="KSO_WM_UNIT_INDEX" val="1_4_1"/>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gradient&quot;:[{&quot;brightness&quot;:0.20000000298023224,&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2_1"/>
  <p:tag name="KSO_WM_TEMPLATE_CATEGORY" val="diagram"/>
  <p:tag name="KSO_WM_TEMPLATE_INDEX" val="20231093"/>
  <p:tag name="KSO_WM_UNIT_LAYERLEVEL" val="1_1_1"/>
  <p:tag name="KSO_WM_TAG_VERSION" val="3.0"/>
  <p:tag name="KSO_WM_DIAGRAM_GROUP_CODE" val="l1-1"/>
  <p:tag name="KSO_WM_UNIT_TYPE" val="l_h_i"/>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5,6,5,6,5,6]}"/>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3*l_h_i*1_3_1"/>
  <p:tag name="KSO_WM_TEMPLATE_CATEGORY" val="diagram"/>
  <p:tag name="KSO_WM_TEMPLATE_INDEX" val="20231093"/>
  <p:tag name="KSO_WM_UNIT_LAYERLEVEL" val="1_1_1"/>
  <p:tag name="KSO_WM_TAG_VERSION" val="3.0"/>
  <p:tag name="KSO_WM_DIAGRAM_GROUP_CODE" val="l1-1"/>
  <p:tag name="KSO_WM_UNIT_TYPE" val="l_h_i"/>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227.79999389648438,&quot;left&quot;:63.37055728461805,&quot;top&quot;:64.24559665469674,&quot;width&quot;:744.7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Lst>
</file>

<file path=ppt/tags/tag6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93_3*l_h_f*1_1_1"/>
  <p:tag name="KSO_WM_TEMPLATE_CATEGORY" val="diagram"/>
  <p:tag name="KSO_WM_TEMPLATE_INDEX" val="20231093"/>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227.79998779296875,&quot;left&quot;:63.37055728461805,&quot;top&quot;:64.24559665469674,&quot;width&quot;:744.7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5,6,5,6,5,6]}"/>
</p:tagLst>
</file>

<file path=ppt/tags/tag6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93_3*l_h_f*1_1_1"/>
  <p:tag name="KSO_WM_TEMPLATE_CATEGORY" val="diagram"/>
  <p:tag name="KSO_WM_TEMPLATE_INDEX" val="20231093"/>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227.79998779296875,&quot;left&quot;:63.37055728461805,&quot;top&quot;:64.24559665469674,&quot;width&quot;:744.7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5,6,5,6,5,6]}"/>
</p:tagLst>
</file>

<file path=ppt/tags/tag6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93_3*l_h_f*1_1_1"/>
  <p:tag name="KSO_WM_TEMPLATE_CATEGORY" val="diagram"/>
  <p:tag name="KSO_WM_TEMPLATE_INDEX" val="20231093"/>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227.79998779296875,&quot;left&quot;:63.37055728461805,&quot;top&quot;:64.24559665469674,&quot;width&quot;:744.7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5,6,5,6,5,6]}"/>
</p:tagLst>
</file>

<file path=ppt/tags/tag65.xml><?xml version="1.0" encoding="utf-8"?>
<p:tagLst xmlns:a="http://schemas.openxmlformats.org/drawingml/2006/main" xmlns:r="http://schemas.openxmlformats.org/officeDocument/2006/relationships" xmlns:p="http://schemas.openxmlformats.org/presentationml/2006/main">
  <p:tag name="RESOURCE_RECORD_KEY" val="{&quot;70&quot;:[3326182,3314434]}"/>
</p:tagLst>
</file>

<file path=ppt/tags/tag66.xml><?xml version="1.0" encoding="utf-8"?>
<p:tagLst xmlns:a="http://schemas.openxmlformats.org/drawingml/2006/main" xmlns:r="http://schemas.openxmlformats.org/officeDocument/2006/relationships" xmlns:p="http://schemas.openxmlformats.org/presentationml/2006/main">
  <p:tag name="RESOURCE_RECORD_KEY" val="{&quot;70&quot;:[3326182,3314434,3312294,3314165]}"/>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3*m_h_i*1_1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1_1"/>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1"/>
  <p:tag name="KSO_WM_DIAGRAM_USE_COLOR_VALUE" val="{&quot;color_scheme&quot;:1,&quot;color_type&quot;:1,&quot;theme_color_indexes&quot;:[5,6,5,6,5,6]}"/>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3*m_h_i*1_2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2_1"/>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gradient&quot;:[{&quot;brightness&quot;:0.4000000059604645,&quot;colorType&quot;:1,&quot;foreColorIndex&quot;:8,&quot;pos&quot;:0.1599999964237213,&quot;transparency&quot;:0},{&quot;brightness&quot;:0,&quot;colorType&quot;:1,&quot;foreColorIndex&quot;:8,&quot;pos&quot;: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 name="KSO_WM_DIAGRAM_USE_COLOR_VALUE" val="{&quot;color_scheme&quot;:1,&quot;color_type&quot;:1,&quot;theme_color_indexes&quot;:[5,6,5,6,5,6]}"/>
</p:tagLst>
</file>

<file path=ppt/tags/tag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31068_3*m_h_a*1_1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 name="KSO_WM_DIAGRAM_USE_COLOR_VALUE" val="{&quot;color_scheme&quot;:1,&quot;color_type&quot;:1,&quot;theme_color_indexes&quot;:[5,6,5,6,5,6]}"/>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1068_3*m_h_f*1_1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10;你的智能图形项正文"/>
  <p:tag name="KSO_WM_DIAGRAM_USE_COLOR_VALUE" val="{&quot;color_scheme&quot;:1,&quot;color_type&quot;:1,&quot;theme_color_indexes&quot;:[5,6,5,6,5,6]}"/>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3*m_h_i*1_3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3_1"/>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 name="KSO_WM_DIAGRAM_USE_COLOR_VALUE" val="{&quot;color_scheme&quot;:1,&quot;color_type&quot;:1,&quot;theme_color_indexes&quot;:[5,6,5,6,5,6]}"/>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3*m_h_i*1_4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SUBTYPE" val="d"/>
  <p:tag name="KSO_WM_UNIT_TYPE" val="m_h_i"/>
  <p:tag name="KSO_WM_UNIT_INDEX" val="1_4_1"/>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gradient&quot;:[{&quot;brightness&quot;:0.4000000059604645,&quot;colorType&quot;:1,&quot;foreColorIndex&quot;:8,&quot;pos&quot;:0.1599999964237213,&quot;transparency&quot;:0},{&quot;brightness&quot;:0,&quot;colorType&quot;:1,&quot;foreColorIndex&quot;:8,&quot;pos&quot;: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4"/>
  <p:tag name="KSO_WM_DIAGRAM_USE_COLOR_VALUE" val="{&quot;color_scheme&quot;:1,&quot;color_type&quot;:1,&quot;theme_color_indexes&quot;:[5,6,5,6,5,6]}"/>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3*m_h_i*1_1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1_2"/>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2_1"/>
  <p:tag name="KSO_WM_UNIT_ID" val="diagram20231068_3*m_h_a*1_2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 name="KSO_WM_DIAGRAM_USE_COLOR_VALUE" val="{&quot;color_scheme&quot;:1,&quot;color_type&quot;:1,&quot;theme_color_indexes&quot;:[5,6,5,6,5,6]}"/>
</p:tagLst>
</file>

<file path=ppt/tags/tag7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1068_3*m_h_f*1_2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10;你的智能图形项正文"/>
  <p:tag name="KSO_WM_DIAGRAM_USE_COLOR_VALUE" val="{&quot;color_scheme&quot;:1,&quot;color_type&quot;:1,&quot;theme_color_indexes&quot;:[5,6,5,6,5,6]}"/>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3*m_h_i*1_2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2_2"/>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8"/>
  <p:tag name="KSO_WM_DIAGRAM_USE_COLOR_VALUE" val="{&quot;color_scheme&quot;:1,&quot;color_type&quot;:1,&quot;theme_color_indexes&quot;:[5,6,5,6,5,6]}"/>
</p:tagLst>
</file>

<file path=ppt/tags/tag7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31068_3*m_h_a*1_3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 name="KSO_WM_DIAGRAM_USE_COLOR_VALUE" val="{&quot;color_scheme&quot;:1,&quot;color_type&quot;:1,&quot;theme_color_indexes&quot;:[5,6,5,6,5,6]}"/>
</p:tagLst>
</file>

<file path=ppt/tags/tag7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1068_3*m_h_f*1_3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10;你的智能图形项正文"/>
  <p:tag name="KSO_WM_DIAGRAM_USE_COLOR_VALUE" val="{&quot;color_scheme&quot;:1,&quot;color_type&quot;:1,&quot;theme_color_indexes&quot;:[5,6,5,6,5,6]}"/>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3*m_h_i*1_3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3_2"/>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1068_3*m_h_a*1_4_1"/>
  <p:tag name="KSO_WM_TEMPLATE_CATEGORY" val="diagram"/>
  <p:tag name="KSO_WM_TEMPLATE_INDEX" val="20231068"/>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UNIT_VALUE" val="22"/>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 name="KSO_WM_DIAGRAM_USE_COLOR_VALUE" val="{&quot;color_scheme&quot;:1,&quot;color_type&quot;:1,&quot;theme_color_indexes&quot;:[5,6,5,6,5,6]}"/>
</p:tagLst>
</file>

<file path=ppt/tags/tag8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31068_3*m_h_f*1_4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UNIT_VALUE" val="51"/>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10;你的智能图形项正文"/>
  <p:tag name="KSO_WM_DIAGRAM_USE_COLOR_VALUE" val="{&quot;color_scheme&quot;:1,&quot;color_type&quot;:1,&quot;theme_color_indexes&quot;:[5,6,5,6,5,6]}"/>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1068_3*m_h_i*1_4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UNIT_TYPE" val="m_h_i"/>
  <p:tag name="KSO_WM_UNIT_INDEX" val="1_4_2"/>
  <p:tag name="KSO_WM_DIAGRAM_MAX_ITEMCNT" val="6"/>
  <p:tag name="KSO_WM_DIAGRAM_MIN_ITEMCNT" val="2"/>
  <p:tag name="KSO_WM_DIAGRAM_VIRTUALLY_FRAME" val="{&quot;height&quot;:305.3999938964844,&quot;left&quot;:-62.90748366949119,&quot;top&quot;:49.821262894277496,&quot;width&quot;:845.9000854492188}"/>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8"/>
  <p:tag name="KSO_WM_DIAGRAM_USE_COLOR_VALUE" val="{&quot;color_scheme&quot;:1,&quot;color_type&quot;:1,&quot;theme_color_indexes&quot;:[5,6,5,6,5,6]}"/>
</p:tagLst>
</file>

<file path=ppt/tags/tag83.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5_3*l_h_i*1_1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3,&quot;left&quot;:-66.178831104669,&quot;top&quot;:63.33003425177626,&quot;width&quot;:85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5_3*l_h_f*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3,&quot;left&quot;:-66.178831104669,&quot;top&quot;:63.33003425177626,&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正文，文字是思想的提炼，请言简意赅的阐述观点，单击此处输入项正文"/>
  <p:tag name="KSO_WM_UNIT_TEXT_FILL_FORE_SCHEMECOLOR_INDEX" val="1"/>
  <p:tag name="KSO_WM_UNIT_TEXT_FILL_TYPE" val="1"/>
  <p:tag name="KSO_WM_DIAGRAM_USE_COLOR_VALUE" val="{&quot;color_scheme&quot;:1,&quot;color_type&quot;:1,&quot;theme_color_indexes&quot;:[5,6,5,6,5,6]}"/>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5_3*l_h_i*1_2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3,&quot;left&quot;:-66.178831104669,&quot;top&quot;:63.33003425177626,&quot;width&quot;:85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5_3*l_h_f*1_2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3,&quot;left&quot;:-66.178831104669,&quot;top&quot;:63.33003425177626,&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正文，文字是思想的提炼，请言简意赅的阐述观点，单击此处输入项正文"/>
  <p:tag name="KSO_WM_UNIT_TEXT_FILL_FORE_SCHEMECOLOR_INDEX" val="1"/>
  <p:tag name="KSO_WM_UNIT_TEXT_FILL_TYPE" val="1"/>
  <p:tag name="KSO_WM_DIAGRAM_USE_COLOR_VALUE" val="{&quot;color_scheme&quot;:1,&quot;color_type&quot;:1,&quot;theme_color_indexes&quot;:[5,6,5,6,5,6]}"/>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335_3*l_h_i*1_3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3,&quot;left&quot;:-66.178831104669,&quot;top&quot;:63.33003425177626,&quot;width&quot;:85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35_3*l_h_f*1_3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3,&quot;left&quot;:-66.178831104669,&quot;top&quot;:63.33003425177626,&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正文，文字是思想的提炼，请言简意赅的阐述观点，单击此处输入项正文"/>
  <p:tag name="KSO_WM_UNIT_TEXT_FILL_FORE_SCHEMECOLOR_INDEX" val="1"/>
  <p:tag name="KSO_WM_UNIT_TEXT_FILL_TYPE" val="1"/>
  <p:tag name="KSO_WM_DIAGRAM_USE_COLOR_VALUE" val="{&quot;color_scheme&quot;:1,&quot;color_type&quot;:1,&quot;theme_color_indexes&quot;:[5,6,5,6,5,6]}"/>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335_3*l_h_i*1_4_2"/>
  <p:tag name="KSO_WM_TEMPLATE_CATEGORY" val="diagram"/>
  <p:tag name="KSO_WM_TEMPLATE_INDEX" val="20233335"/>
  <p:tag name="KSO_WM_UNIT_LAYERLEVEL" val="1_1_1"/>
  <p:tag name="KSO_WM_TAG_VERSION" val="3.0"/>
  <p:tag name="KSO_WM_DIAGRAM_GROUP_CODE" val="l1-1"/>
  <p:tag name="KSO_WM_UNIT_TYPE" val="l_h_i"/>
  <p:tag name="KSO_WM_UNIT_INDEX" val="1_4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3,&quot;left&quot;:-66.178831104669,&quot;top&quot;:63.33003425177626,&quot;width&quot;:85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9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335_3*l_h_f*1_4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3,&quot;left&quot;:-66.178831104669,&quot;top&quot;:63.33003425177626,&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正文，文字是思想的提炼，请言简意赅的阐述观点，单击此处输入项正文"/>
  <p:tag name="KSO_WM_UNIT_TEXT_FILL_FORE_SCHEMECOLOR_INDEX" val="1"/>
  <p:tag name="KSO_WM_UNIT_TEXT_FILL_TYPE" val="1"/>
  <p:tag name="KSO_WM_DIAGRAM_USE_COLOR_VALUE" val="{&quot;color_scheme&quot;:1,&quot;color_type&quot;:1,&quot;theme_color_indexes&quot;:[5,6,5,6,5,6]}"/>
</p:tagLst>
</file>

<file path=ppt/tags/tag92.xml><?xml version="1.0" encoding="utf-8"?>
<p:tagLst xmlns:a="http://schemas.openxmlformats.org/drawingml/2006/main" xmlns:r="http://schemas.openxmlformats.org/officeDocument/2006/relationships" xmlns:p="http://schemas.openxmlformats.org/presentationml/2006/main">
  <p:tag name="RESOURCE_RECORD_KEY" val="{&quot;70&quot;:[3323381]}"/>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272.6,&quot;left&quot;:56,&quot;top&quot;:98.85,&quot;width&quot;:618.5}"/>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272.6,&quot;left&quot;:56,&quot;top&quot;:98.85,&quot;width&quot;:618.5}"/>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272.6,&quot;left&quot;:56,&quot;top&quot;:98.85,&quot;width&quot;:618.5}"/>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272.6,&quot;left&quot;:56,&quot;top&quot;:98.85,&quot;width&quot;:618.5}"/>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272.6,&quot;left&quot;:56,&quot;top&quot;:98.85,&quot;width&quot;:618.5}"/>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272.6,&quot;left&quot;:56,&quot;top&quot;:98.85,&quot;width&quot;:618.5}"/>
</p:tagLst>
</file>

<file path=ppt/tags/tag99.xml><?xml version="1.0" encoding="utf-8"?>
<p:tagLst xmlns:a="http://schemas.openxmlformats.org/drawingml/2006/main" xmlns:r="http://schemas.openxmlformats.org/officeDocument/2006/relationships" xmlns:p="http://schemas.openxmlformats.org/presentationml/2006/main">
  <p:tag name="KSO_WM_DIAGRAM_VIRTUALLY_FRAME" val="{&quot;height&quot;:272.6,&quot;left&quot;:56,&quot;top&quot;:98.85,&quot;width&quot;:618.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D80"/>
        </a:solidFill>
        <a:ln>
          <a:solidFill>
            <a:srgbClr val="E71D33"/>
          </a:solidFill>
        </a:ln>
      </a:spPr>
      <a:bodyPr rtlCol="0" anchor="ctr"/>
      <a:lstStyle>
        <a:defPPr algn="ctr">
          <a:defRPr lang="en-US" altLang="zh-CN" sz="2400" dirty="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4F7ED250725B4194BB162985D010BE" ma:contentTypeVersion="14" ma:contentTypeDescription="Create a new document." ma:contentTypeScope="" ma:versionID="eac9a23cb2713f911ffe93aa6f24b2c8">
  <xsd:schema xmlns:xsd="http://www.w3.org/2001/XMLSchema" xmlns:xs="http://www.w3.org/2001/XMLSchema" xmlns:p="http://schemas.microsoft.com/office/2006/metadata/properties" xmlns:ns2="bace6849-b83c-461e-bfa3-bed44a3775dd" xmlns:ns3="6fdf4497-0cef-4843-80c7-a1c57c12f889" targetNamespace="http://schemas.microsoft.com/office/2006/metadata/properties" ma:root="true" ma:fieldsID="6fd29975fe740b1f57e08c57cdc07740" ns2:_="" ns3:_="">
    <xsd:import namespace="bace6849-b83c-461e-bfa3-bed44a3775dd"/>
    <xsd:import namespace="6fdf4497-0cef-4843-80c7-a1c57c12f88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ce6849-b83c-461e-bfa3-bed44a3775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d8c5178-9293-43e4-97ee-7b2d4b546a7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df4497-0cef-4843-80c7-a1c57c12f88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65c617b-8057-4fad-8477-a558143c666e}" ma:internalName="TaxCatchAll" ma:showField="CatchAllData" ma:web="6fdf4497-0cef-4843-80c7-a1c57c12f8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ce6849-b83c-461e-bfa3-bed44a3775dd">
      <Terms xmlns="http://schemas.microsoft.com/office/infopath/2007/PartnerControls"/>
    </lcf76f155ced4ddcb4097134ff3c332f>
    <TaxCatchAll xmlns="6fdf4497-0cef-4843-80c7-a1c57c12f889" xsi:nil="true"/>
  </documentManagement>
</p:properties>
</file>

<file path=customXml/itemProps1.xml><?xml version="1.0" encoding="utf-8"?>
<ds:datastoreItem xmlns:ds="http://schemas.openxmlformats.org/officeDocument/2006/customXml" ds:itemID="{D70D1AC5-28ED-4D06-BA68-4F8FE78D0681}"/>
</file>

<file path=customXml/itemProps2.xml><?xml version="1.0" encoding="utf-8"?>
<ds:datastoreItem xmlns:ds="http://schemas.openxmlformats.org/officeDocument/2006/customXml" ds:itemID="{D44B77F6-4621-4AF2-AF94-73695E48049E}"/>
</file>

<file path=customXml/itemProps3.xml><?xml version="1.0" encoding="utf-8"?>
<ds:datastoreItem xmlns:ds="http://schemas.openxmlformats.org/officeDocument/2006/customXml" ds:itemID="{920DB478-BE6D-4755-8051-0953190C3429}"/>
</file>

<file path=docProps/app.xml><?xml version="1.0" encoding="utf-8"?>
<Properties xmlns="http://schemas.openxmlformats.org/officeDocument/2006/extended-properties" xmlns:vt="http://schemas.openxmlformats.org/officeDocument/2006/docPropsVTypes">
  <Template>Fan</Template>
  <TotalTime>3</TotalTime>
  <Words>2926</Words>
  <Application>Microsoft Office PowerPoint</Application>
  <PresentationFormat>全屏显示(16:9)</PresentationFormat>
  <Paragraphs>250</Paragraphs>
  <Slides>48</Slides>
  <Notes>6</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48</vt:i4>
      </vt:variant>
    </vt:vector>
  </HeadingPairs>
  <TitlesOfParts>
    <vt:vector size="50" baseType="lpstr">
      <vt:lpstr>Office 主题​​</vt:lpstr>
      <vt:lpstr>Bitmap Image</vt:lpstr>
      <vt:lpstr>气候变化背景下鄱阳湖流域农业气象灾害的变化情况及应对措施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凝心聚力，助力江西适应气候变化</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长江流域气象服务工作</dc:title>
  <dc:creator>江西局文秘</dc:creator>
  <cp:lastModifiedBy>XTZJ</cp:lastModifiedBy>
  <cp:revision>750</cp:revision>
  <dcterms:created xsi:type="dcterms:W3CDTF">2022-09-08T12:40:00Z</dcterms:created>
  <dcterms:modified xsi:type="dcterms:W3CDTF">2024-07-31T03:48:29Z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2A3964B9AFFE499E98BA345CCCBCB34A_13</vt:lpwstr>
  </property>
  <property fmtid="{D5CDD505-2E9C-101B-9397-08002B2CF9AE}" pid="3" name="KSOProductBuildVer">
    <vt:lpwstr>2052-12.1.0.17147</vt:lpwstr>
  </property>
  <property fmtid="{D5CDD505-2E9C-101B-9397-08002B2CF9AE}" pid="4" name="ContentTypeId">
    <vt:lpwstr>0x0101008A4F7ED250725B4194BB162985D010BE</vt:lpwstr>
  </property>
</Properties>
</file>