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4.xml" ContentType="application/vnd.openxmlformats-officedocument.presentationml.tags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7.xml" ContentType="application/vnd.openxmlformats-officedocument.presentationml.tags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2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81" r:id="rId4"/>
  </p:sldMasterIdLst>
  <p:notesMasterIdLst>
    <p:notesMasterId r:id="rId6"/>
  </p:notesMasterIdLst>
  <p:handoutMasterIdLst>
    <p:handoutMasterId r:id="rId48"/>
  </p:handoutMasterIdLst>
  <p:sldIdLst>
    <p:sldId id="4169" r:id="rId5"/>
    <p:sldId id="4848" r:id="rId7"/>
    <p:sldId id="5613" r:id="rId8"/>
    <p:sldId id="5601" r:id="rId9"/>
    <p:sldId id="5612" r:id="rId10"/>
    <p:sldId id="5628" r:id="rId11"/>
    <p:sldId id="5606" r:id="rId12"/>
    <p:sldId id="5609" r:id="rId13"/>
    <p:sldId id="5608" r:id="rId14"/>
    <p:sldId id="5614" r:id="rId15"/>
    <p:sldId id="5483" r:id="rId16"/>
    <p:sldId id="5607" r:id="rId17"/>
    <p:sldId id="5489" r:id="rId18"/>
    <p:sldId id="5605" r:id="rId19"/>
    <p:sldId id="5610" r:id="rId20"/>
    <p:sldId id="5611" r:id="rId21"/>
    <p:sldId id="5616" r:id="rId22"/>
    <p:sldId id="5623" r:id="rId23"/>
    <p:sldId id="5668" r:id="rId24"/>
    <p:sldId id="5617" r:id="rId25"/>
    <p:sldId id="5618" r:id="rId26"/>
    <p:sldId id="5620" r:id="rId27"/>
    <p:sldId id="5621" r:id="rId28"/>
    <p:sldId id="5622" r:id="rId29"/>
    <p:sldId id="5626" r:id="rId30"/>
    <p:sldId id="5604" r:id="rId31"/>
    <p:sldId id="5625" r:id="rId32"/>
    <p:sldId id="5669" r:id="rId33"/>
    <p:sldId id="5665" r:id="rId34"/>
    <p:sldId id="5624" r:id="rId35"/>
    <p:sldId id="5667" r:id="rId36"/>
    <p:sldId id="5670" r:id="rId37"/>
    <p:sldId id="5666" r:id="rId38"/>
    <p:sldId id="5657" r:id="rId39"/>
    <p:sldId id="5627" r:id="rId40"/>
    <p:sldId id="5544" r:id="rId41"/>
    <p:sldId id="5584" r:id="rId42"/>
    <p:sldId id="5656" r:id="rId43"/>
    <p:sldId id="5659" r:id="rId44"/>
    <p:sldId id="5615" r:id="rId45"/>
    <p:sldId id="5658" r:id="rId46"/>
    <p:sldId id="5396" r:id="rId47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46" userDrawn="1">
          <p15:clr>
            <a:srgbClr val="A4A3A4"/>
          </p15:clr>
        </p15:guide>
        <p15:guide id="4" pos="4147" userDrawn="1">
          <p15:clr>
            <a:srgbClr val="A4A3A4"/>
          </p15:clr>
        </p15:guide>
        <p15:guide id="5" pos="3510" userDrawn="1">
          <p15:clr>
            <a:srgbClr val="A4A3A4"/>
          </p15:clr>
        </p15:guide>
        <p15:guide id="6" pos="35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2F5597"/>
    <a:srgbClr val="F9FBFD"/>
    <a:srgbClr val="921212"/>
    <a:srgbClr val="F6ECEC"/>
    <a:srgbClr val="70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96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1326" y="-1026"/>
      </p:cViewPr>
      <p:guideLst>
        <p:guide orient="horz" pos="890"/>
        <p:guide pos="3840"/>
        <p:guide pos="2746"/>
        <p:guide pos="4147"/>
        <p:guide pos="3510"/>
        <p:guide pos="35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"/>
    </p:cViewPr>
  </p:sorterViewPr>
  <p:notesViewPr>
    <p:cSldViewPr snapToGrid="0">
      <p:cViewPr varScale="1">
        <p:scale>
          <a:sx n="62" d="100"/>
          <a:sy n="62" d="100"/>
        </p:scale>
        <p:origin x="-2430" y="-72"/>
      </p:cViewPr>
      <p:guideLst>
        <p:guide orient="horz" pos="2880"/>
        <p:guide pos="219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26" Type="http://schemas.openxmlformats.org/officeDocument/2006/relationships/slide" Target="slides/slide21.xml"/><Relationship Id="rId18" Type="http://schemas.openxmlformats.org/officeDocument/2006/relationships/slide" Target="slides/slide13.xml"/><Relationship Id="rId13" Type="http://schemas.openxmlformats.org/officeDocument/2006/relationships/slide" Target="slides/slide8.xml"/><Relationship Id="rId50" Type="http://schemas.openxmlformats.org/officeDocument/2006/relationships/viewProps" Target="viewProps.xml"/><Relationship Id="rId47" Type="http://schemas.openxmlformats.org/officeDocument/2006/relationships/slide" Target="slides/slide42.xml"/><Relationship Id="rId42" Type="http://schemas.openxmlformats.org/officeDocument/2006/relationships/slide" Target="slides/slide37.xml"/><Relationship Id="rId34" Type="http://schemas.openxmlformats.org/officeDocument/2006/relationships/slide" Target="slides/slide29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29" Type="http://schemas.openxmlformats.org/officeDocument/2006/relationships/slide" Target="slides/slide24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45" Type="http://schemas.openxmlformats.org/officeDocument/2006/relationships/slide" Target="slides/slide40.xml"/><Relationship Id="rId40" Type="http://schemas.openxmlformats.org/officeDocument/2006/relationships/slide" Target="slides/slide35.xml"/><Relationship Id="rId37" Type="http://schemas.openxmlformats.org/officeDocument/2006/relationships/slide" Target="slides/slide32.xml"/><Relationship Id="rId32" Type="http://schemas.openxmlformats.org/officeDocument/2006/relationships/slide" Target="slides/slide27.xml"/><Relationship Id="rId24" Type="http://schemas.openxmlformats.org/officeDocument/2006/relationships/slide" Target="slides/slide19.xml"/><Relationship Id="rId11" Type="http://schemas.openxmlformats.org/officeDocument/2006/relationships/slide" Target="slides/slide6.xml"/><Relationship Id="rId53" Type="http://schemas.openxmlformats.org/officeDocument/2006/relationships/customXml" Target="../customXml/item1.xml"/><Relationship Id="rId5" Type="http://schemas.openxmlformats.org/officeDocument/2006/relationships/slide" Target="slides/slide1.xml"/><Relationship Id="rId52" Type="http://schemas.openxmlformats.org/officeDocument/2006/relationships/tags" Target="tags/tag23.xml"/><Relationship Id="rId44" Type="http://schemas.openxmlformats.org/officeDocument/2006/relationships/slide" Target="slides/slide39.xml"/><Relationship Id="rId31" Type="http://schemas.openxmlformats.org/officeDocument/2006/relationships/slide" Target="slides/slide26.xml"/><Relationship Id="rId19" Type="http://schemas.openxmlformats.org/officeDocument/2006/relationships/slide" Target="slides/slide14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48" Type="http://schemas.openxmlformats.org/officeDocument/2006/relationships/handoutMaster" Target="handoutMasters/handoutMaster1.xml"/><Relationship Id="rId43" Type="http://schemas.openxmlformats.org/officeDocument/2006/relationships/slide" Target="slides/slide38.xml"/><Relationship Id="rId4" Type="http://schemas.openxmlformats.org/officeDocument/2006/relationships/slideMaster" Target="slideMasters/slideMaster3.xml"/><Relationship Id="rId35" Type="http://schemas.openxmlformats.org/officeDocument/2006/relationships/slide" Target="slides/slide30.xml"/><Relationship Id="rId30" Type="http://schemas.openxmlformats.org/officeDocument/2006/relationships/slide" Target="slides/slide25.xml"/><Relationship Id="rId27" Type="http://schemas.openxmlformats.org/officeDocument/2006/relationships/slide" Target="slides/slide22.xml"/><Relationship Id="rId22" Type="http://schemas.openxmlformats.org/officeDocument/2006/relationships/slide" Target="slides/slide17.xml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46" Type="http://schemas.openxmlformats.org/officeDocument/2006/relationships/slide" Target="slides/slide41.xml"/><Relationship Id="rId38" Type="http://schemas.openxmlformats.org/officeDocument/2006/relationships/slide" Target="slides/slide33.xml"/><Relationship Id="rId33" Type="http://schemas.openxmlformats.org/officeDocument/2006/relationships/slide" Target="slides/slide28.xml"/><Relationship Id="rId25" Type="http://schemas.openxmlformats.org/officeDocument/2006/relationships/slide" Target="slides/slide20.xml"/><Relationship Id="rId17" Type="http://schemas.openxmlformats.org/officeDocument/2006/relationships/slide" Target="slides/slide12.xml"/><Relationship Id="rId12" Type="http://schemas.openxmlformats.org/officeDocument/2006/relationships/slide" Target="slides/slide7.xml"/><Relationship Id="rId41" Type="http://schemas.openxmlformats.org/officeDocument/2006/relationships/slide" Target="slides/slide36.xml"/><Relationship Id="rId20" Type="http://schemas.openxmlformats.org/officeDocument/2006/relationships/slide" Target="slides/slide15.xml"/><Relationship Id="rId54" Type="http://schemas.openxmlformats.org/officeDocument/2006/relationships/customXml" Target="../customXml/item2.xml"/><Relationship Id="rId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49" Type="http://schemas.openxmlformats.org/officeDocument/2006/relationships/presProps" Target="presProps.xml"/><Relationship Id="rId36" Type="http://schemas.openxmlformats.org/officeDocument/2006/relationships/slide" Target="slides/slide31.xml"/><Relationship Id="rId28" Type="http://schemas.openxmlformats.org/officeDocument/2006/relationships/slide" Target="slides/slide23.xml"/><Relationship Id="rId23" Type="http://schemas.openxmlformats.org/officeDocument/2006/relationships/slide" Target="slides/slide18.xml"/><Relationship Id="rId15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PC\Desktop\&#26085;&#38477;&#27700;&#37327;&#26497;&#20540;&#31449;&#2596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532108182934"/>
          <c:y val="0.0514005540974045"/>
          <c:w val="0.817682465201696"/>
          <c:h val="0.753211802128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历年值</c:f>
              <c:strCache>
                <c:ptCount val="1"/>
                <c:pt idx="0">
                  <c:v>历年值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chemeClr val="tx1"/>
              </a:solidFill>
            </a:ln>
          </c:spPr>
          <c:invertIfNegative val="0"/>
          <c:dLbls>
            <c:delete val="1"/>
          </c:dLbls>
          <c:trendline>
            <c:spPr>
              <a:ln w="19050" cap="rnd" cmpd="sng" algn="ctr">
                <a:solidFill>
                  <a:schemeClr val="tx1"/>
                </a:solidFill>
                <a:prstDash val="solid"/>
                <a:round/>
              </a:ln>
            </c:spPr>
            <c:trendlineType val="linear"/>
            <c:dispRSqr val="0"/>
            <c:dispEq val="0"/>
          </c:trendline>
          <c:cat>
            <c:numRef>
              <c:f>ex_p1d_jiz!$A$13:$A$67</c:f>
              <c:numCache>
                <c:formatCode>General</c:formatCode>
                <c:ptCount val="55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</c:numCache>
            </c:numRef>
          </c:cat>
          <c:val>
            <c:numRef>
              <c:f>ex_p1d_jiz!$D$13:$D$67</c:f>
              <c:numCache>
                <c:formatCode>General</c:formatCode>
                <c:ptCount val="55"/>
                <c:pt idx="0">
                  <c:v>31</c:v>
                </c:pt>
                <c:pt idx="1">
                  <c:v>41</c:v>
                </c:pt>
                <c:pt idx="2">
                  <c:v>52</c:v>
                </c:pt>
                <c:pt idx="3">
                  <c:v>25</c:v>
                </c:pt>
                <c:pt idx="4">
                  <c:v>30</c:v>
                </c:pt>
                <c:pt idx="5">
                  <c:v>36</c:v>
                </c:pt>
                <c:pt idx="6">
                  <c:v>26</c:v>
                </c:pt>
                <c:pt idx="7">
                  <c:v>19</c:v>
                </c:pt>
                <c:pt idx="8">
                  <c:v>39</c:v>
                </c:pt>
                <c:pt idx="9">
                  <c:v>37</c:v>
                </c:pt>
                <c:pt idx="10">
                  <c:v>30</c:v>
                </c:pt>
                <c:pt idx="11">
                  <c:v>28</c:v>
                </c:pt>
                <c:pt idx="12">
                  <c:v>31</c:v>
                </c:pt>
                <c:pt idx="13">
                  <c:v>42</c:v>
                </c:pt>
                <c:pt idx="14">
                  <c:v>45</c:v>
                </c:pt>
                <c:pt idx="15">
                  <c:v>29</c:v>
                </c:pt>
                <c:pt idx="16">
                  <c:v>45</c:v>
                </c:pt>
                <c:pt idx="17">
                  <c:v>25</c:v>
                </c:pt>
                <c:pt idx="18">
                  <c:v>37</c:v>
                </c:pt>
                <c:pt idx="19">
                  <c:v>24</c:v>
                </c:pt>
                <c:pt idx="20">
                  <c:v>58</c:v>
                </c:pt>
                <c:pt idx="21">
                  <c:v>43</c:v>
                </c:pt>
                <c:pt idx="22">
                  <c:v>40</c:v>
                </c:pt>
                <c:pt idx="23">
                  <c:v>46</c:v>
                </c:pt>
                <c:pt idx="24">
                  <c:v>31</c:v>
                </c:pt>
                <c:pt idx="25">
                  <c:v>14</c:v>
                </c:pt>
                <c:pt idx="26">
                  <c:v>31</c:v>
                </c:pt>
                <c:pt idx="27">
                  <c:v>28</c:v>
                </c:pt>
                <c:pt idx="28">
                  <c:v>37</c:v>
                </c:pt>
                <c:pt idx="29">
                  <c:v>27</c:v>
                </c:pt>
                <c:pt idx="30">
                  <c:v>45</c:v>
                </c:pt>
                <c:pt idx="31">
                  <c:v>31</c:v>
                </c:pt>
                <c:pt idx="32">
                  <c:v>30</c:v>
                </c:pt>
                <c:pt idx="33">
                  <c:v>71</c:v>
                </c:pt>
                <c:pt idx="34">
                  <c:v>38</c:v>
                </c:pt>
                <c:pt idx="35">
                  <c:v>66</c:v>
                </c:pt>
                <c:pt idx="36">
                  <c:v>45</c:v>
                </c:pt>
                <c:pt idx="37">
                  <c:v>73</c:v>
                </c:pt>
                <c:pt idx="38">
                  <c:v>40</c:v>
                </c:pt>
                <c:pt idx="39">
                  <c:v>41</c:v>
                </c:pt>
                <c:pt idx="40">
                  <c:v>29</c:v>
                </c:pt>
                <c:pt idx="41">
                  <c:v>43</c:v>
                </c:pt>
                <c:pt idx="42">
                  <c:v>37</c:v>
                </c:pt>
                <c:pt idx="43">
                  <c:v>37</c:v>
                </c:pt>
                <c:pt idx="44">
                  <c:v>48</c:v>
                </c:pt>
                <c:pt idx="45">
                  <c:v>43</c:v>
                </c:pt>
                <c:pt idx="46">
                  <c:v>46</c:v>
                </c:pt>
                <c:pt idx="47">
                  <c:v>31</c:v>
                </c:pt>
                <c:pt idx="48">
                  <c:v>32</c:v>
                </c:pt>
                <c:pt idx="49">
                  <c:v>70</c:v>
                </c:pt>
                <c:pt idx="50">
                  <c:v>27</c:v>
                </c:pt>
                <c:pt idx="51">
                  <c:v>62</c:v>
                </c:pt>
                <c:pt idx="52">
                  <c:v>73</c:v>
                </c:pt>
                <c:pt idx="53">
                  <c:v>32</c:v>
                </c:pt>
                <c:pt idx="54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23744"/>
        <c:axId val="46225664"/>
      </c:barChart>
      <c:catAx>
        <c:axId val="46223744"/>
        <c:scaling>
          <c:orientation val="minMax"/>
        </c:scaling>
        <c:delete val="0"/>
        <c:axPos val="b"/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1050"/>
                  <a:t>年份</a:t>
                </a:r>
                <a:endParaRPr lang="zh-CN" altLang="en-US" sz="105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 cap="flat" cmpd="sng" algn="ctr">
            <a:solidFill>
              <a:schemeClr val="tx1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46225664"/>
        <c:crosses val="autoZero"/>
        <c:auto val="1"/>
        <c:lblAlgn val="ctr"/>
        <c:lblOffset val="100"/>
        <c:tickLblSkip val="9"/>
        <c:tickMarkSkip val="4"/>
        <c:noMultiLvlLbl val="0"/>
      </c:catAx>
      <c:valAx>
        <c:axId val="46225664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1200"/>
                  <a:t>日降水量极值站数</a:t>
                </a:r>
                <a:endParaRPr lang="zh-CN" altLang="en-US" sz="1200"/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spPr>
          <a:ln w="19050" cap="flat" cmpd="sng" algn="ctr">
            <a:solidFill>
              <a:schemeClr val="tx1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46223744"/>
        <c:crosses val="autoZero"/>
        <c:crossBetween val="between"/>
        <c:majorUnit val="20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51540148872169"/>
          <c:y val="0.0652571110595097"/>
          <c:w val="0.457441495952663"/>
          <c:h val="0.13708838277656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lang="zh-CN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4BB9A-AA0D-4AA9-A57C-D3ACE3247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1B318-1565-4ECB-B93F-AA2FDD4D549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494D3-214C-4627-969B-EA61E247CA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D90EF-99B9-4287-9B69-A66FD7C19E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 userDrawn="1"/>
        </p:nvSpPr>
        <p:spPr bwMode="auto">
          <a:xfrm>
            <a:off x="3175" y="76200"/>
            <a:ext cx="12192000" cy="450850"/>
          </a:xfrm>
          <a:custGeom>
            <a:avLst/>
            <a:gdLst>
              <a:gd name="T0" fmla="*/ 0 w 3840"/>
              <a:gd name="T1" fmla="*/ 0 h 164"/>
              <a:gd name="T2" fmla="*/ 1397 w 3840"/>
              <a:gd name="T3" fmla="*/ 0 h 164"/>
              <a:gd name="T4" fmla="*/ 2444 w 3840"/>
              <a:gd name="T5" fmla="*/ 0 h 164"/>
              <a:gd name="T6" fmla="*/ 3840 w 3840"/>
              <a:gd name="T7" fmla="*/ 0 h 164"/>
              <a:gd name="T8" fmla="*/ 3840 w 3840"/>
              <a:gd name="T9" fmla="*/ 34 h 164"/>
              <a:gd name="T10" fmla="*/ 2477 w 3840"/>
              <a:gd name="T11" fmla="*/ 34 h 164"/>
              <a:gd name="T12" fmla="*/ 2363 w 3840"/>
              <a:gd name="T13" fmla="*/ 82 h 164"/>
              <a:gd name="T14" fmla="*/ 2330 w 3840"/>
              <a:gd name="T15" fmla="*/ 116 h 164"/>
              <a:gd name="T16" fmla="*/ 2216 w 3840"/>
              <a:gd name="T17" fmla="*/ 164 h 164"/>
              <a:gd name="T18" fmla="*/ 1625 w 3840"/>
              <a:gd name="T19" fmla="*/ 164 h 164"/>
              <a:gd name="T20" fmla="*/ 1510 w 3840"/>
              <a:gd name="T21" fmla="*/ 116 h 164"/>
              <a:gd name="T22" fmla="*/ 1477 w 3840"/>
              <a:gd name="T23" fmla="*/ 82 h 164"/>
              <a:gd name="T24" fmla="*/ 1363 w 3840"/>
              <a:gd name="T25" fmla="*/ 34 h 164"/>
              <a:gd name="T26" fmla="*/ 0 w 3840"/>
              <a:gd name="T27" fmla="*/ 34 h 164"/>
              <a:gd name="T28" fmla="*/ 0 w 3840"/>
              <a:gd name="T2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40" h="164">
                <a:moveTo>
                  <a:pt x="0" y="0"/>
                </a:moveTo>
                <a:cubicBezTo>
                  <a:pt x="1397" y="0"/>
                  <a:pt x="1397" y="0"/>
                  <a:pt x="1397" y="0"/>
                </a:cubicBezTo>
                <a:cubicBezTo>
                  <a:pt x="2444" y="0"/>
                  <a:pt x="2444" y="0"/>
                  <a:pt x="2444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34"/>
                  <a:pt x="3840" y="34"/>
                  <a:pt x="3840" y="34"/>
                </a:cubicBezTo>
                <a:cubicBezTo>
                  <a:pt x="2477" y="34"/>
                  <a:pt x="2477" y="34"/>
                  <a:pt x="2477" y="34"/>
                </a:cubicBezTo>
                <a:cubicBezTo>
                  <a:pt x="2434" y="34"/>
                  <a:pt x="2393" y="52"/>
                  <a:pt x="2363" y="82"/>
                </a:cubicBezTo>
                <a:cubicBezTo>
                  <a:pt x="2330" y="116"/>
                  <a:pt x="2330" y="116"/>
                  <a:pt x="2330" y="116"/>
                </a:cubicBezTo>
                <a:cubicBezTo>
                  <a:pt x="2300" y="147"/>
                  <a:pt x="2259" y="164"/>
                  <a:pt x="2216" y="164"/>
                </a:cubicBezTo>
                <a:cubicBezTo>
                  <a:pt x="1625" y="164"/>
                  <a:pt x="1625" y="164"/>
                  <a:pt x="1625" y="164"/>
                </a:cubicBezTo>
                <a:cubicBezTo>
                  <a:pt x="1582" y="164"/>
                  <a:pt x="1540" y="147"/>
                  <a:pt x="1510" y="116"/>
                </a:cubicBezTo>
                <a:cubicBezTo>
                  <a:pt x="1477" y="82"/>
                  <a:pt x="1477" y="82"/>
                  <a:pt x="1477" y="82"/>
                </a:cubicBezTo>
                <a:cubicBezTo>
                  <a:pt x="1447" y="52"/>
                  <a:pt x="1406" y="34"/>
                  <a:pt x="136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  <p:sp>
        <p:nvSpPr>
          <p:cNvPr id="7" name="Freeform 5"/>
          <p:cNvSpPr/>
          <p:nvPr userDrawn="1"/>
        </p:nvSpPr>
        <p:spPr bwMode="auto">
          <a:xfrm>
            <a:off x="0" y="6061075"/>
            <a:ext cx="12192000" cy="796925"/>
          </a:xfrm>
          <a:custGeom>
            <a:avLst/>
            <a:gdLst>
              <a:gd name="T0" fmla="*/ 0 w 3840"/>
              <a:gd name="T1" fmla="*/ 0 h 248"/>
              <a:gd name="T2" fmla="*/ 851 w 3840"/>
              <a:gd name="T3" fmla="*/ 0 h 248"/>
              <a:gd name="T4" fmla="*/ 981 w 3840"/>
              <a:gd name="T5" fmla="*/ 55 h 248"/>
              <a:gd name="T6" fmla="*/ 995 w 3840"/>
              <a:gd name="T7" fmla="*/ 69 h 248"/>
              <a:gd name="T8" fmla="*/ 1125 w 3840"/>
              <a:gd name="T9" fmla="*/ 124 h 248"/>
              <a:gd name="T10" fmla="*/ 2716 w 3840"/>
              <a:gd name="T11" fmla="*/ 124 h 248"/>
              <a:gd name="T12" fmla="*/ 2846 w 3840"/>
              <a:gd name="T13" fmla="*/ 69 h 248"/>
              <a:gd name="T14" fmla="*/ 2859 w 3840"/>
              <a:gd name="T15" fmla="*/ 55 h 248"/>
              <a:gd name="T16" fmla="*/ 2989 w 3840"/>
              <a:gd name="T17" fmla="*/ 0 h 248"/>
              <a:gd name="T18" fmla="*/ 3840 w 3840"/>
              <a:gd name="T19" fmla="*/ 0 h 248"/>
              <a:gd name="T20" fmla="*/ 3840 w 3840"/>
              <a:gd name="T21" fmla="*/ 248 h 248"/>
              <a:gd name="T22" fmla="*/ 0 w 3840"/>
              <a:gd name="T23" fmla="*/ 248 h 248"/>
              <a:gd name="T24" fmla="*/ 0 w 3840"/>
              <a:gd name="T25" fmla="*/ 0 h 248"/>
              <a:gd name="T26" fmla="*/ 0 w 3840"/>
              <a:gd name="T27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40" h="248">
                <a:moveTo>
                  <a:pt x="0" y="0"/>
                </a:moveTo>
                <a:cubicBezTo>
                  <a:pt x="851" y="0"/>
                  <a:pt x="851" y="0"/>
                  <a:pt x="851" y="0"/>
                </a:cubicBezTo>
                <a:cubicBezTo>
                  <a:pt x="900" y="0"/>
                  <a:pt x="947" y="20"/>
                  <a:pt x="981" y="55"/>
                </a:cubicBezTo>
                <a:cubicBezTo>
                  <a:pt x="995" y="69"/>
                  <a:pt x="995" y="69"/>
                  <a:pt x="995" y="69"/>
                </a:cubicBezTo>
                <a:cubicBezTo>
                  <a:pt x="1029" y="104"/>
                  <a:pt x="1076" y="124"/>
                  <a:pt x="1125" y="124"/>
                </a:cubicBezTo>
                <a:cubicBezTo>
                  <a:pt x="2716" y="124"/>
                  <a:pt x="2716" y="124"/>
                  <a:pt x="2716" y="124"/>
                </a:cubicBezTo>
                <a:cubicBezTo>
                  <a:pt x="2765" y="124"/>
                  <a:pt x="2811" y="104"/>
                  <a:pt x="2846" y="69"/>
                </a:cubicBezTo>
                <a:cubicBezTo>
                  <a:pt x="2859" y="55"/>
                  <a:pt x="2859" y="55"/>
                  <a:pt x="2859" y="55"/>
                </a:cubicBezTo>
                <a:cubicBezTo>
                  <a:pt x="2894" y="20"/>
                  <a:pt x="2940" y="0"/>
                  <a:pt x="2989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248"/>
                  <a:pt x="3840" y="248"/>
                  <a:pt x="3840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/>
          <p:cNvSpPr/>
          <p:nvPr userDrawn="1"/>
        </p:nvSpPr>
        <p:spPr bwMode="auto">
          <a:xfrm>
            <a:off x="3175" y="-3175"/>
            <a:ext cx="12192000" cy="530225"/>
          </a:xfrm>
          <a:custGeom>
            <a:avLst/>
            <a:gdLst>
              <a:gd name="T0" fmla="*/ 0 w 3840"/>
              <a:gd name="T1" fmla="*/ 0 h 164"/>
              <a:gd name="T2" fmla="*/ 1397 w 3840"/>
              <a:gd name="T3" fmla="*/ 0 h 164"/>
              <a:gd name="T4" fmla="*/ 2444 w 3840"/>
              <a:gd name="T5" fmla="*/ 0 h 164"/>
              <a:gd name="T6" fmla="*/ 3840 w 3840"/>
              <a:gd name="T7" fmla="*/ 0 h 164"/>
              <a:gd name="T8" fmla="*/ 3840 w 3840"/>
              <a:gd name="T9" fmla="*/ 34 h 164"/>
              <a:gd name="T10" fmla="*/ 2477 w 3840"/>
              <a:gd name="T11" fmla="*/ 34 h 164"/>
              <a:gd name="T12" fmla="*/ 2363 w 3840"/>
              <a:gd name="T13" fmla="*/ 82 h 164"/>
              <a:gd name="T14" fmla="*/ 2330 w 3840"/>
              <a:gd name="T15" fmla="*/ 116 h 164"/>
              <a:gd name="T16" fmla="*/ 2216 w 3840"/>
              <a:gd name="T17" fmla="*/ 164 h 164"/>
              <a:gd name="T18" fmla="*/ 1625 w 3840"/>
              <a:gd name="T19" fmla="*/ 164 h 164"/>
              <a:gd name="T20" fmla="*/ 1510 w 3840"/>
              <a:gd name="T21" fmla="*/ 116 h 164"/>
              <a:gd name="T22" fmla="*/ 1477 w 3840"/>
              <a:gd name="T23" fmla="*/ 82 h 164"/>
              <a:gd name="T24" fmla="*/ 1363 w 3840"/>
              <a:gd name="T25" fmla="*/ 34 h 164"/>
              <a:gd name="T26" fmla="*/ 0 w 3840"/>
              <a:gd name="T27" fmla="*/ 34 h 164"/>
              <a:gd name="T28" fmla="*/ 0 w 3840"/>
              <a:gd name="T2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40" h="164">
                <a:moveTo>
                  <a:pt x="0" y="0"/>
                </a:moveTo>
                <a:cubicBezTo>
                  <a:pt x="1397" y="0"/>
                  <a:pt x="1397" y="0"/>
                  <a:pt x="1397" y="0"/>
                </a:cubicBezTo>
                <a:cubicBezTo>
                  <a:pt x="2444" y="0"/>
                  <a:pt x="2444" y="0"/>
                  <a:pt x="2444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34"/>
                  <a:pt x="3840" y="34"/>
                  <a:pt x="3840" y="34"/>
                </a:cubicBezTo>
                <a:cubicBezTo>
                  <a:pt x="2477" y="34"/>
                  <a:pt x="2477" y="34"/>
                  <a:pt x="2477" y="34"/>
                </a:cubicBezTo>
                <a:cubicBezTo>
                  <a:pt x="2434" y="34"/>
                  <a:pt x="2393" y="52"/>
                  <a:pt x="2363" y="82"/>
                </a:cubicBezTo>
                <a:cubicBezTo>
                  <a:pt x="2330" y="116"/>
                  <a:pt x="2330" y="116"/>
                  <a:pt x="2330" y="116"/>
                </a:cubicBezTo>
                <a:cubicBezTo>
                  <a:pt x="2300" y="147"/>
                  <a:pt x="2259" y="164"/>
                  <a:pt x="2216" y="164"/>
                </a:cubicBezTo>
                <a:cubicBezTo>
                  <a:pt x="1625" y="164"/>
                  <a:pt x="1625" y="164"/>
                  <a:pt x="1625" y="164"/>
                </a:cubicBezTo>
                <a:cubicBezTo>
                  <a:pt x="1582" y="164"/>
                  <a:pt x="1540" y="147"/>
                  <a:pt x="1510" y="116"/>
                </a:cubicBezTo>
                <a:cubicBezTo>
                  <a:pt x="1477" y="82"/>
                  <a:pt x="1477" y="82"/>
                  <a:pt x="1477" y="82"/>
                </a:cubicBezTo>
                <a:cubicBezTo>
                  <a:pt x="1447" y="52"/>
                  <a:pt x="1406" y="34"/>
                  <a:pt x="136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92121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rgbClr val="F9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5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Freeform 6"/>
          <p:cNvSpPr/>
          <p:nvPr userDrawn="1"/>
        </p:nvSpPr>
        <p:spPr bwMode="auto">
          <a:xfrm>
            <a:off x="304803" y="199942"/>
            <a:ext cx="11887199" cy="596924"/>
          </a:xfrm>
          <a:custGeom>
            <a:avLst/>
            <a:gdLst>
              <a:gd name="T0" fmla="*/ 1060 w 24841"/>
              <a:gd name="T1" fmla="*/ 988 h 988"/>
              <a:gd name="T2" fmla="*/ 732 w 24841"/>
              <a:gd name="T3" fmla="*/ 988 h 988"/>
              <a:gd name="T4" fmla="*/ 0 w 24841"/>
              <a:gd name="T5" fmla="*/ 0 h 988"/>
              <a:gd name="T6" fmla="*/ 323 w 24841"/>
              <a:gd name="T7" fmla="*/ 0 h 988"/>
              <a:gd name="T8" fmla="*/ 998 w 24841"/>
              <a:gd name="T9" fmla="*/ 922 h 988"/>
              <a:gd name="T10" fmla="*/ 24841 w 24841"/>
              <a:gd name="T11" fmla="*/ 922 h 988"/>
              <a:gd name="T12" fmla="*/ 24841 w 24841"/>
              <a:gd name="T13" fmla="*/ 988 h 988"/>
              <a:gd name="T14" fmla="*/ 1060 w 24841"/>
              <a:gd name="T15" fmla="*/ 988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841" h="988">
                <a:moveTo>
                  <a:pt x="1060" y="988"/>
                </a:moveTo>
                <a:lnTo>
                  <a:pt x="732" y="988"/>
                </a:lnTo>
                <a:lnTo>
                  <a:pt x="0" y="0"/>
                </a:lnTo>
                <a:lnTo>
                  <a:pt x="323" y="0"/>
                </a:lnTo>
                <a:lnTo>
                  <a:pt x="998" y="922"/>
                </a:lnTo>
                <a:lnTo>
                  <a:pt x="24841" y="922"/>
                </a:lnTo>
                <a:lnTo>
                  <a:pt x="24841" y="988"/>
                </a:lnTo>
                <a:lnTo>
                  <a:pt x="1060" y="98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46267" tIns="23134" rIns="46267" bIns="23134" numCol="1" anchor="t" anchorCtr="0" compatLnSpc="1"/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1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reeform 7"/>
          <p:cNvSpPr/>
          <p:nvPr userDrawn="1"/>
        </p:nvSpPr>
        <p:spPr bwMode="auto">
          <a:xfrm>
            <a:off x="3" y="199942"/>
            <a:ext cx="577596" cy="596924"/>
          </a:xfrm>
          <a:custGeom>
            <a:avLst/>
            <a:gdLst>
              <a:gd name="T0" fmla="*/ 0 w 1197"/>
              <a:gd name="T1" fmla="*/ 0 h 988"/>
              <a:gd name="T2" fmla="*/ 469 w 1197"/>
              <a:gd name="T3" fmla="*/ 0 h 988"/>
              <a:gd name="T4" fmla="*/ 1197 w 1197"/>
              <a:gd name="T5" fmla="*/ 988 h 988"/>
              <a:gd name="T6" fmla="*/ 0 w 1197"/>
              <a:gd name="T7" fmla="*/ 988 h 988"/>
              <a:gd name="T8" fmla="*/ 0 w 1197"/>
              <a:gd name="T9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7" h="988">
                <a:moveTo>
                  <a:pt x="0" y="0"/>
                </a:moveTo>
                <a:lnTo>
                  <a:pt x="469" y="0"/>
                </a:lnTo>
                <a:lnTo>
                  <a:pt x="1197" y="988"/>
                </a:lnTo>
                <a:lnTo>
                  <a:pt x="0" y="988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438FD8"/>
            </a:solidFill>
          </a:ln>
        </p:spPr>
        <p:txBody>
          <a:bodyPr vert="horz" wrap="square" lIns="46267" tIns="23134" rIns="46267" bIns="23134" numCol="1" anchor="t" anchorCtr="0" compatLnSpc="1"/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1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9"/>
          <p:cNvSpPr/>
          <p:nvPr userDrawn="1"/>
        </p:nvSpPr>
        <p:spPr bwMode="auto">
          <a:xfrm>
            <a:off x="0" y="129540"/>
            <a:ext cx="12192000" cy="530225"/>
          </a:xfrm>
          <a:custGeom>
            <a:avLst/>
            <a:gdLst>
              <a:gd name="T0" fmla="*/ 0 w 3840"/>
              <a:gd name="T1" fmla="*/ 0 h 164"/>
              <a:gd name="T2" fmla="*/ 1397 w 3840"/>
              <a:gd name="T3" fmla="*/ 0 h 164"/>
              <a:gd name="T4" fmla="*/ 2444 w 3840"/>
              <a:gd name="T5" fmla="*/ 0 h 164"/>
              <a:gd name="T6" fmla="*/ 3840 w 3840"/>
              <a:gd name="T7" fmla="*/ 0 h 164"/>
              <a:gd name="T8" fmla="*/ 3840 w 3840"/>
              <a:gd name="T9" fmla="*/ 34 h 164"/>
              <a:gd name="T10" fmla="*/ 2477 w 3840"/>
              <a:gd name="T11" fmla="*/ 34 h 164"/>
              <a:gd name="T12" fmla="*/ 2363 w 3840"/>
              <a:gd name="T13" fmla="*/ 82 h 164"/>
              <a:gd name="T14" fmla="*/ 2330 w 3840"/>
              <a:gd name="T15" fmla="*/ 116 h 164"/>
              <a:gd name="T16" fmla="*/ 2216 w 3840"/>
              <a:gd name="T17" fmla="*/ 164 h 164"/>
              <a:gd name="T18" fmla="*/ 1625 w 3840"/>
              <a:gd name="T19" fmla="*/ 164 h 164"/>
              <a:gd name="T20" fmla="*/ 1510 w 3840"/>
              <a:gd name="T21" fmla="*/ 116 h 164"/>
              <a:gd name="T22" fmla="*/ 1477 w 3840"/>
              <a:gd name="T23" fmla="*/ 82 h 164"/>
              <a:gd name="T24" fmla="*/ 1363 w 3840"/>
              <a:gd name="T25" fmla="*/ 34 h 164"/>
              <a:gd name="T26" fmla="*/ 0 w 3840"/>
              <a:gd name="T27" fmla="*/ 34 h 164"/>
              <a:gd name="T28" fmla="*/ 0 w 3840"/>
              <a:gd name="T2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40" h="164">
                <a:moveTo>
                  <a:pt x="0" y="0"/>
                </a:moveTo>
                <a:cubicBezTo>
                  <a:pt x="1397" y="0"/>
                  <a:pt x="1397" y="0"/>
                  <a:pt x="1397" y="0"/>
                </a:cubicBezTo>
                <a:cubicBezTo>
                  <a:pt x="2444" y="0"/>
                  <a:pt x="2444" y="0"/>
                  <a:pt x="2444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34"/>
                  <a:pt x="3840" y="34"/>
                  <a:pt x="3840" y="34"/>
                </a:cubicBezTo>
                <a:cubicBezTo>
                  <a:pt x="2477" y="34"/>
                  <a:pt x="2477" y="34"/>
                  <a:pt x="2477" y="34"/>
                </a:cubicBezTo>
                <a:cubicBezTo>
                  <a:pt x="2434" y="34"/>
                  <a:pt x="2393" y="52"/>
                  <a:pt x="2363" y="82"/>
                </a:cubicBezTo>
                <a:cubicBezTo>
                  <a:pt x="2330" y="116"/>
                  <a:pt x="2330" y="116"/>
                  <a:pt x="2330" y="116"/>
                </a:cubicBezTo>
                <a:cubicBezTo>
                  <a:pt x="2300" y="147"/>
                  <a:pt x="2259" y="164"/>
                  <a:pt x="2216" y="164"/>
                </a:cubicBezTo>
                <a:cubicBezTo>
                  <a:pt x="1625" y="164"/>
                  <a:pt x="1625" y="164"/>
                  <a:pt x="1625" y="164"/>
                </a:cubicBezTo>
                <a:cubicBezTo>
                  <a:pt x="1582" y="164"/>
                  <a:pt x="1540" y="147"/>
                  <a:pt x="1510" y="116"/>
                </a:cubicBezTo>
                <a:cubicBezTo>
                  <a:pt x="1477" y="82"/>
                  <a:pt x="1477" y="82"/>
                  <a:pt x="1477" y="82"/>
                </a:cubicBezTo>
                <a:cubicBezTo>
                  <a:pt x="1447" y="52"/>
                  <a:pt x="1406" y="34"/>
                  <a:pt x="136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2000" cy="1295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5"/>
          <p:cNvSpPr txBox="1"/>
          <p:nvPr userDrawn="1"/>
        </p:nvSpPr>
        <p:spPr>
          <a:xfrm>
            <a:off x="11460480" y="6426112"/>
            <a:ext cx="731520" cy="29850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B3BE3E6-732F-4433-A4EA-3FE9B5FD44DF}" type="slidenum">
              <a:rPr lang="zh-CN" altLang="en-US" sz="1600" smtClean="0"/>
            </a:fld>
            <a:endParaRPr lang="zh-CN" altLang="en-US" sz="160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3849" r="33733" b="47568"/>
          <a:stretch>
            <a:fillRect/>
          </a:stretch>
        </p:blipFill>
        <p:spPr>
          <a:xfrm>
            <a:off x="5006165" y="2990992"/>
            <a:ext cx="7186155" cy="3867328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2"/>
            <a:ext cx="12192319" cy="685831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9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787167" y="186934"/>
            <a:ext cx="11214571" cy="5969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>
            <a:normAutofit/>
          </a:bodyPr>
          <a:lstStyle>
            <a:lvl1pPr algn="l">
              <a:defRPr sz="227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6" name="Freeform 6"/>
          <p:cNvSpPr/>
          <p:nvPr userDrawn="1"/>
        </p:nvSpPr>
        <p:spPr bwMode="auto">
          <a:xfrm>
            <a:off x="304809" y="199938"/>
            <a:ext cx="11887511" cy="596926"/>
          </a:xfrm>
          <a:custGeom>
            <a:avLst/>
            <a:gdLst>
              <a:gd name="T0" fmla="*/ 1060 w 24841"/>
              <a:gd name="T1" fmla="*/ 988 h 988"/>
              <a:gd name="T2" fmla="*/ 732 w 24841"/>
              <a:gd name="T3" fmla="*/ 988 h 988"/>
              <a:gd name="T4" fmla="*/ 0 w 24841"/>
              <a:gd name="T5" fmla="*/ 0 h 988"/>
              <a:gd name="T6" fmla="*/ 323 w 24841"/>
              <a:gd name="T7" fmla="*/ 0 h 988"/>
              <a:gd name="T8" fmla="*/ 998 w 24841"/>
              <a:gd name="T9" fmla="*/ 922 h 988"/>
              <a:gd name="T10" fmla="*/ 24841 w 24841"/>
              <a:gd name="T11" fmla="*/ 922 h 988"/>
              <a:gd name="T12" fmla="*/ 24841 w 24841"/>
              <a:gd name="T13" fmla="*/ 988 h 988"/>
              <a:gd name="T14" fmla="*/ 1060 w 24841"/>
              <a:gd name="T15" fmla="*/ 988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841" h="988">
                <a:moveTo>
                  <a:pt x="1060" y="988"/>
                </a:moveTo>
                <a:lnTo>
                  <a:pt x="732" y="988"/>
                </a:lnTo>
                <a:lnTo>
                  <a:pt x="0" y="0"/>
                </a:lnTo>
                <a:lnTo>
                  <a:pt x="323" y="0"/>
                </a:lnTo>
                <a:lnTo>
                  <a:pt x="998" y="922"/>
                </a:lnTo>
                <a:lnTo>
                  <a:pt x="24841" y="922"/>
                </a:lnTo>
                <a:lnTo>
                  <a:pt x="24841" y="988"/>
                </a:lnTo>
                <a:lnTo>
                  <a:pt x="1060" y="98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46284" tIns="23142" rIns="46284" bIns="23142" numCol="1" anchor="t" anchorCtr="0" compatLnSpc="1"/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7"/>
          <p:cNvSpPr/>
          <p:nvPr userDrawn="1"/>
        </p:nvSpPr>
        <p:spPr bwMode="auto">
          <a:xfrm>
            <a:off x="1" y="199938"/>
            <a:ext cx="577611" cy="596926"/>
          </a:xfrm>
          <a:custGeom>
            <a:avLst/>
            <a:gdLst>
              <a:gd name="T0" fmla="*/ 0 w 1197"/>
              <a:gd name="T1" fmla="*/ 0 h 988"/>
              <a:gd name="T2" fmla="*/ 469 w 1197"/>
              <a:gd name="T3" fmla="*/ 0 h 988"/>
              <a:gd name="T4" fmla="*/ 1197 w 1197"/>
              <a:gd name="T5" fmla="*/ 988 h 988"/>
              <a:gd name="T6" fmla="*/ 0 w 1197"/>
              <a:gd name="T7" fmla="*/ 988 h 988"/>
              <a:gd name="T8" fmla="*/ 0 w 1197"/>
              <a:gd name="T9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7" h="988">
                <a:moveTo>
                  <a:pt x="0" y="0"/>
                </a:moveTo>
                <a:lnTo>
                  <a:pt x="469" y="0"/>
                </a:lnTo>
                <a:lnTo>
                  <a:pt x="1197" y="988"/>
                </a:lnTo>
                <a:lnTo>
                  <a:pt x="0" y="98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46284" tIns="23142" rIns="46284" bIns="23142" numCol="1" anchor="t" anchorCtr="0" compatLnSpc="1"/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636"/>
            <a:ext cx="874643" cy="802673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15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636"/>
            <a:ext cx="874643" cy="802673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15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-1" r="36974"/>
          <a:stretch>
            <a:fillRect/>
          </a:stretch>
        </p:blipFill>
        <p:spPr>
          <a:xfrm>
            <a:off x="0" y="1"/>
            <a:ext cx="7185892" cy="6093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4" y="2855"/>
            <a:ext cx="12188954" cy="68526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2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6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38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84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03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515">
                <a:solidFill>
                  <a:schemeClr val="tx1">
                    <a:tint val="75000"/>
                  </a:schemeClr>
                </a:solidFill>
              </a:defRPr>
            </a:lvl1pPr>
            <a:lvl2pPr marL="57277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2pPr>
            <a:lvl3pPr marL="1146175" indent="0">
              <a:buNone/>
              <a:defRPr sz="2030">
                <a:solidFill>
                  <a:schemeClr val="tx1">
                    <a:tint val="75000"/>
                  </a:schemeClr>
                </a:solidFill>
              </a:defRPr>
            </a:lvl3pPr>
            <a:lvl4pPr marL="171894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229235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8651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34385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401129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458470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480"/>
            </a:lvl1pPr>
            <a:lvl2pPr>
              <a:defRPr sz="2995"/>
            </a:lvl2pPr>
            <a:lvl3pPr>
              <a:defRPr sz="2515"/>
            </a:lvl3pPr>
            <a:lvl4pPr>
              <a:defRPr sz="2225"/>
            </a:lvl4pPr>
            <a:lvl5pPr>
              <a:defRPr sz="2225"/>
            </a:lvl5pPr>
            <a:lvl6pPr>
              <a:defRPr sz="2225"/>
            </a:lvl6pPr>
            <a:lvl7pPr>
              <a:defRPr sz="2225"/>
            </a:lvl7pPr>
            <a:lvl8pPr>
              <a:defRPr sz="2225"/>
            </a:lvl8pPr>
            <a:lvl9pPr>
              <a:defRPr sz="22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480"/>
            </a:lvl1pPr>
            <a:lvl2pPr>
              <a:defRPr sz="2995"/>
            </a:lvl2pPr>
            <a:lvl3pPr>
              <a:defRPr sz="2515"/>
            </a:lvl3pPr>
            <a:lvl4pPr>
              <a:defRPr sz="2225"/>
            </a:lvl4pPr>
            <a:lvl5pPr>
              <a:defRPr sz="2225"/>
            </a:lvl5pPr>
            <a:lvl6pPr>
              <a:defRPr sz="2225"/>
            </a:lvl6pPr>
            <a:lvl7pPr>
              <a:defRPr sz="2225"/>
            </a:lvl7pPr>
            <a:lvl8pPr>
              <a:defRPr sz="2225"/>
            </a:lvl8pPr>
            <a:lvl9pPr>
              <a:defRPr sz="22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995" b="1"/>
            </a:lvl1pPr>
            <a:lvl2pPr marL="572770" indent="0">
              <a:buNone/>
              <a:defRPr sz="2515" b="1"/>
            </a:lvl2pPr>
            <a:lvl3pPr marL="1146175" indent="0">
              <a:buNone/>
              <a:defRPr sz="2225" b="1"/>
            </a:lvl3pPr>
            <a:lvl4pPr marL="1718945" indent="0">
              <a:buNone/>
              <a:defRPr sz="2030" b="1"/>
            </a:lvl4pPr>
            <a:lvl5pPr marL="2292350" indent="0">
              <a:buNone/>
              <a:defRPr sz="2030" b="1"/>
            </a:lvl5pPr>
            <a:lvl6pPr marL="2865120" indent="0">
              <a:buNone/>
              <a:defRPr sz="2030" b="1"/>
            </a:lvl6pPr>
            <a:lvl7pPr marL="3438525" indent="0">
              <a:buNone/>
              <a:defRPr sz="2030" b="1"/>
            </a:lvl7pPr>
            <a:lvl8pPr marL="4011295" indent="0">
              <a:buNone/>
              <a:defRPr sz="2030" b="1"/>
            </a:lvl8pPr>
            <a:lvl9pPr marL="4584700" indent="0">
              <a:buNone/>
              <a:defRPr sz="203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995"/>
            </a:lvl1pPr>
            <a:lvl2pPr>
              <a:defRPr sz="2515"/>
            </a:lvl2pPr>
            <a:lvl3pPr>
              <a:defRPr sz="2225"/>
            </a:lvl3pPr>
            <a:lvl4pPr>
              <a:defRPr sz="2030"/>
            </a:lvl4pPr>
            <a:lvl5pPr>
              <a:defRPr sz="2030"/>
            </a:lvl5pPr>
            <a:lvl6pPr>
              <a:defRPr sz="2030"/>
            </a:lvl6pPr>
            <a:lvl7pPr>
              <a:defRPr sz="2030"/>
            </a:lvl7pPr>
            <a:lvl8pPr>
              <a:defRPr sz="2030"/>
            </a:lvl8pPr>
            <a:lvl9pPr>
              <a:defRPr sz="203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2"/>
          </a:xfrm>
        </p:spPr>
        <p:txBody>
          <a:bodyPr anchor="b"/>
          <a:lstStyle>
            <a:lvl1pPr marL="0" indent="0">
              <a:buNone/>
              <a:defRPr sz="2995" b="1"/>
            </a:lvl1pPr>
            <a:lvl2pPr marL="572770" indent="0">
              <a:buNone/>
              <a:defRPr sz="2515" b="1"/>
            </a:lvl2pPr>
            <a:lvl3pPr marL="1146175" indent="0">
              <a:buNone/>
              <a:defRPr sz="2225" b="1"/>
            </a:lvl3pPr>
            <a:lvl4pPr marL="1718945" indent="0">
              <a:buNone/>
              <a:defRPr sz="2030" b="1"/>
            </a:lvl4pPr>
            <a:lvl5pPr marL="2292350" indent="0">
              <a:buNone/>
              <a:defRPr sz="2030" b="1"/>
            </a:lvl5pPr>
            <a:lvl6pPr marL="2865120" indent="0">
              <a:buNone/>
              <a:defRPr sz="2030" b="1"/>
            </a:lvl6pPr>
            <a:lvl7pPr marL="3438525" indent="0">
              <a:buNone/>
              <a:defRPr sz="2030" b="1"/>
            </a:lvl7pPr>
            <a:lvl8pPr marL="4011295" indent="0">
              <a:buNone/>
              <a:defRPr sz="2030" b="1"/>
            </a:lvl8pPr>
            <a:lvl9pPr marL="4584700" indent="0">
              <a:buNone/>
              <a:defRPr sz="203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995"/>
            </a:lvl1pPr>
            <a:lvl2pPr>
              <a:defRPr sz="2515"/>
            </a:lvl2pPr>
            <a:lvl3pPr>
              <a:defRPr sz="2225"/>
            </a:lvl3pPr>
            <a:lvl4pPr>
              <a:defRPr sz="2030"/>
            </a:lvl4pPr>
            <a:lvl5pPr>
              <a:defRPr sz="2030"/>
            </a:lvl5pPr>
            <a:lvl6pPr>
              <a:defRPr sz="2030"/>
            </a:lvl6pPr>
            <a:lvl7pPr>
              <a:defRPr sz="2030"/>
            </a:lvl7pPr>
            <a:lvl8pPr>
              <a:defRPr sz="2030"/>
            </a:lvl8pPr>
            <a:lvl9pPr>
              <a:defRPr sz="203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251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3965"/>
            </a:lvl1pPr>
            <a:lvl2pPr>
              <a:defRPr sz="3480"/>
            </a:lvl2pPr>
            <a:lvl3pPr>
              <a:defRPr sz="2995"/>
            </a:lvl3pPr>
            <a:lvl4pPr>
              <a:defRPr sz="2515"/>
            </a:lvl4pPr>
            <a:lvl5pPr>
              <a:defRPr sz="2515"/>
            </a:lvl5pPr>
            <a:lvl6pPr>
              <a:defRPr sz="2515"/>
            </a:lvl6pPr>
            <a:lvl7pPr>
              <a:defRPr sz="2515"/>
            </a:lvl7pPr>
            <a:lvl8pPr>
              <a:defRPr sz="2515"/>
            </a:lvl8pPr>
            <a:lvl9pPr>
              <a:defRPr sz="25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740"/>
            </a:lvl1pPr>
            <a:lvl2pPr marL="572770" indent="0">
              <a:buNone/>
              <a:defRPr sz="1545"/>
            </a:lvl2pPr>
            <a:lvl3pPr marL="1146175" indent="0">
              <a:buNone/>
              <a:defRPr sz="1255"/>
            </a:lvl3pPr>
            <a:lvl4pPr marL="1718945" indent="0">
              <a:buNone/>
              <a:defRPr sz="1160"/>
            </a:lvl4pPr>
            <a:lvl5pPr marL="2292350" indent="0">
              <a:buNone/>
              <a:defRPr sz="1160"/>
            </a:lvl5pPr>
            <a:lvl6pPr marL="2865120" indent="0">
              <a:buNone/>
              <a:defRPr sz="1160"/>
            </a:lvl6pPr>
            <a:lvl7pPr marL="3438525" indent="0">
              <a:buNone/>
              <a:defRPr sz="1160"/>
            </a:lvl7pPr>
            <a:lvl8pPr marL="4011295" indent="0">
              <a:buNone/>
              <a:defRPr sz="1160"/>
            </a:lvl8pPr>
            <a:lvl9pPr marL="4584700" indent="0">
              <a:buNone/>
              <a:defRPr sz="11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350019" y="246173"/>
            <a:ext cx="658361" cy="658361"/>
            <a:chOff x="2291080" y="1910080"/>
            <a:chExt cx="1325880" cy="1325880"/>
          </a:xfrm>
        </p:grpSpPr>
        <p:sp>
          <p:nvSpPr>
            <p:cNvPr id="9" name="椭圆 8"/>
            <p:cNvSpPr/>
            <p:nvPr/>
          </p:nvSpPr>
          <p:spPr>
            <a:xfrm>
              <a:off x="2409190" y="2028190"/>
              <a:ext cx="1089660" cy="10896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139700" dir="2700000" algn="tl" rotWithShape="0">
                <a:schemeClr val="accent1">
                  <a:lumMod val="75000"/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0" name="椭圆 9"/>
            <p:cNvSpPr/>
            <p:nvPr/>
          </p:nvSpPr>
          <p:spPr>
            <a:xfrm>
              <a:off x="2291080" y="1910080"/>
              <a:ext cx="1325880" cy="1325880"/>
            </a:xfrm>
            <a:prstGeom prst="ellipse">
              <a:avLst/>
            </a:prstGeom>
            <a:noFill/>
            <a:ln w="6350">
              <a:solidFill>
                <a:schemeClr val="accent1">
                  <a:lumMod val="40000"/>
                  <a:lumOff val="60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11" name="灯片编号占位符 5"/>
          <p:cNvSpPr txBox="1"/>
          <p:nvPr userDrawn="1"/>
        </p:nvSpPr>
        <p:spPr>
          <a:xfrm>
            <a:off x="11460480" y="6426112"/>
            <a:ext cx="731520" cy="29850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B3BE3E6-732F-4433-A4EA-3FE9B5FD44DF}" type="slidenum">
              <a:rPr lang="zh-CN" altLang="en-US" sz="1600" smtClean="0"/>
            </a:fld>
            <a:endParaRPr lang="zh-CN" altLang="en-US" sz="1600" dirty="0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998155" y="866734"/>
            <a:ext cx="1085094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 userDrawn="1"/>
        </p:nvGrpSpPr>
        <p:grpSpPr>
          <a:xfrm>
            <a:off x="175804" y="270511"/>
            <a:ext cx="151764" cy="151764"/>
            <a:chOff x="2291080" y="1910080"/>
            <a:chExt cx="1325880" cy="1325880"/>
          </a:xfrm>
        </p:grpSpPr>
        <p:sp>
          <p:nvSpPr>
            <p:cNvPr id="14" name="椭圆 13"/>
            <p:cNvSpPr/>
            <p:nvPr/>
          </p:nvSpPr>
          <p:spPr>
            <a:xfrm>
              <a:off x="2531590" y="2130239"/>
              <a:ext cx="865205" cy="86520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139700" dir="2700000" algn="tl" rotWithShape="0">
                <a:schemeClr val="accent1">
                  <a:lumMod val="75000"/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椭圆 14"/>
            <p:cNvSpPr/>
            <p:nvPr/>
          </p:nvSpPr>
          <p:spPr>
            <a:xfrm>
              <a:off x="2291080" y="1910080"/>
              <a:ext cx="1325880" cy="1325880"/>
            </a:xfrm>
            <a:prstGeom prst="ellipse">
              <a:avLst/>
            </a:prstGeom>
            <a:noFill/>
            <a:ln w="3175">
              <a:solidFill>
                <a:schemeClr val="accent1">
                  <a:lumMod val="40000"/>
                  <a:lumOff val="60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51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65"/>
            </a:lvl1pPr>
            <a:lvl2pPr marL="572770" indent="0">
              <a:buNone/>
              <a:defRPr sz="3480"/>
            </a:lvl2pPr>
            <a:lvl3pPr marL="1146175" indent="0">
              <a:buNone/>
              <a:defRPr sz="2995"/>
            </a:lvl3pPr>
            <a:lvl4pPr marL="1718945" indent="0">
              <a:buNone/>
              <a:defRPr sz="2515"/>
            </a:lvl4pPr>
            <a:lvl5pPr marL="2292350" indent="0">
              <a:buNone/>
              <a:defRPr sz="2515"/>
            </a:lvl5pPr>
            <a:lvl6pPr marL="2865120" indent="0">
              <a:buNone/>
              <a:defRPr sz="2515"/>
            </a:lvl6pPr>
            <a:lvl7pPr marL="3438525" indent="0">
              <a:buNone/>
              <a:defRPr sz="2515"/>
            </a:lvl7pPr>
            <a:lvl8pPr marL="4011295" indent="0">
              <a:buNone/>
              <a:defRPr sz="2515"/>
            </a:lvl8pPr>
            <a:lvl9pPr marL="4584700" indent="0">
              <a:buNone/>
              <a:defRPr sz="25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40"/>
            </a:lvl1pPr>
            <a:lvl2pPr marL="572770" indent="0">
              <a:buNone/>
              <a:defRPr sz="1545"/>
            </a:lvl2pPr>
            <a:lvl3pPr marL="1146175" indent="0">
              <a:buNone/>
              <a:defRPr sz="1255"/>
            </a:lvl3pPr>
            <a:lvl4pPr marL="1718945" indent="0">
              <a:buNone/>
              <a:defRPr sz="1160"/>
            </a:lvl4pPr>
            <a:lvl5pPr marL="2292350" indent="0">
              <a:buNone/>
              <a:defRPr sz="1160"/>
            </a:lvl5pPr>
            <a:lvl6pPr marL="2865120" indent="0">
              <a:buNone/>
              <a:defRPr sz="1160"/>
            </a:lvl6pPr>
            <a:lvl7pPr marL="3438525" indent="0">
              <a:buNone/>
              <a:defRPr sz="1160"/>
            </a:lvl7pPr>
            <a:lvl8pPr marL="4011295" indent="0">
              <a:buNone/>
              <a:defRPr sz="1160"/>
            </a:lvl8pPr>
            <a:lvl9pPr marL="4584700" indent="0">
              <a:buNone/>
              <a:defRPr sz="11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  <p:sp>
        <p:nvSpPr>
          <p:cNvPr id="5" name="Freeform 5"/>
          <p:cNvSpPr/>
          <p:nvPr userDrawn="1"/>
        </p:nvSpPr>
        <p:spPr bwMode="auto">
          <a:xfrm>
            <a:off x="0" y="6061075"/>
            <a:ext cx="12192000" cy="796925"/>
          </a:xfrm>
          <a:custGeom>
            <a:avLst/>
            <a:gdLst>
              <a:gd name="T0" fmla="*/ 0 w 3840"/>
              <a:gd name="T1" fmla="*/ 0 h 248"/>
              <a:gd name="T2" fmla="*/ 851 w 3840"/>
              <a:gd name="T3" fmla="*/ 0 h 248"/>
              <a:gd name="T4" fmla="*/ 981 w 3840"/>
              <a:gd name="T5" fmla="*/ 55 h 248"/>
              <a:gd name="T6" fmla="*/ 995 w 3840"/>
              <a:gd name="T7" fmla="*/ 69 h 248"/>
              <a:gd name="T8" fmla="*/ 1125 w 3840"/>
              <a:gd name="T9" fmla="*/ 124 h 248"/>
              <a:gd name="T10" fmla="*/ 2716 w 3840"/>
              <a:gd name="T11" fmla="*/ 124 h 248"/>
              <a:gd name="T12" fmla="*/ 2846 w 3840"/>
              <a:gd name="T13" fmla="*/ 69 h 248"/>
              <a:gd name="T14" fmla="*/ 2859 w 3840"/>
              <a:gd name="T15" fmla="*/ 55 h 248"/>
              <a:gd name="T16" fmla="*/ 2989 w 3840"/>
              <a:gd name="T17" fmla="*/ 0 h 248"/>
              <a:gd name="T18" fmla="*/ 3840 w 3840"/>
              <a:gd name="T19" fmla="*/ 0 h 248"/>
              <a:gd name="T20" fmla="*/ 3840 w 3840"/>
              <a:gd name="T21" fmla="*/ 248 h 248"/>
              <a:gd name="T22" fmla="*/ 0 w 3840"/>
              <a:gd name="T23" fmla="*/ 248 h 248"/>
              <a:gd name="T24" fmla="*/ 0 w 3840"/>
              <a:gd name="T25" fmla="*/ 0 h 248"/>
              <a:gd name="T26" fmla="*/ 0 w 3840"/>
              <a:gd name="T27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40" h="248">
                <a:moveTo>
                  <a:pt x="0" y="0"/>
                </a:moveTo>
                <a:cubicBezTo>
                  <a:pt x="851" y="0"/>
                  <a:pt x="851" y="0"/>
                  <a:pt x="851" y="0"/>
                </a:cubicBezTo>
                <a:cubicBezTo>
                  <a:pt x="900" y="0"/>
                  <a:pt x="947" y="20"/>
                  <a:pt x="981" y="55"/>
                </a:cubicBezTo>
                <a:cubicBezTo>
                  <a:pt x="995" y="69"/>
                  <a:pt x="995" y="69"/>
                  <a:pt x="995" y="69"/>
                </a:cubicBezTo>
                <a:cubicBezTo>
                  <a:pt x="1029" y="104"/>
                  <a:pt x="1076" y="124"/>
                  <a:pt x="1125" y="124"/>
                </a:cubicBezTo>
                <a:cubicBezTo>
                  <a:pt x="2716" y="124"/>
                  <a:pt x="2716" y="124"/>
                  <a:pt x="2716" y="124"/>
                </a:cubicBezTo>
                <a:cubicBezTo>
                  <a:pt x="2765" y="124"/>
                  <a:pt x="2811" y="104"/>
                  <a:pt x="2846" y="69"/>
                </a:cubicBezTo>
                <a:cubicBezTo>
                  <a:pt x="2859" y="55"/>
                  <a:pt x="2859" y="55"/>
                  <a:pt x="2859" y="55"/>
                </a:cubicBezTo>
                <a:cubicBezTo>
                  <a:pt x="2894" y="20"/>
                  <a:pt x="2940" y="0"/>
                  <a:pt x="2989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248"/>
                  <a:pt x="3840" y="248"/>
                  <a:pt x="3840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EB8D0-0B29-460F-92AB-4F623F37B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FF327-7BFD-4480-B9F5-5F7C639A3B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118534" tIns="59267" rIns="118534" bIns="592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</p:spPr>
        <p:txBody>
          <a:bodyPr vert="horz" lIns="118534" tIns="59267" rIns="118534" bIns="592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18534" tIns="59267" rIns="118534" bIns="59267" rtlCol="0" anchor="ctr"/>
          <a:lstStyle>
            <a:lvl1pPr algn="l">
              <a:defRPr sz="15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21D12-A145-4B3E-A007-52E33BB22E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18534" tIns="59267" rIns="118534" bIns="59267" rtlCol="0" anchor="ctr"/>
          <a:lstStyle>
            <a:lvl1pPr algn="ctr">
              <a:defRPr sz="15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18534" tIns="59267" rIns="118534" bIns="59267" rtlCol="0" anchor="ctr"/>
          <a:lstStyle>
            <a:lvl1pPr algn="r">
              <a:defRPr sz="15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B0CBD-9AC6-4C59-971F-9DFADE3474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146175" rtl="0" eaLnBrk="1" latinLnBrk="0" hangingPunct="1">
        <a:spcBef>
          <a:spcPct val="0"/>
        </a:spcBef>
        <a:buNone/>
        <a:defRPr sz="55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9895" indent="-429895" algn="l" defTabSz="1146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965" kern="1200">
          <a:solidFill>
            <a:schemeClr val="tx1"/>
          </a:solidFill>
          <a:latin typeface="+mn-lt"/>
          <a:ea typeface="+mn-ea"/>
          <a:cs typeface="+mn-cs"/>
        </a:defRPr>
      </a:lvl1pPr>
      <a:lvl2pPr marL="930910" indent="-358140" algn="l" defTabSz="1146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3480" kern="1200">
          <a:solidFill>
            <a:schemeClr val="tx1"/>
          </a:solidFill>
          <a:latin typeface="+mn-lt"/>
          <a:ea typeface="+mn-ea"/>
          <a:cs typeface="+mn-cs"/>
        </a:defRPr>
      </a:lvl2pPr>
      <a:lvl3pPr marL="1432560" indent="-286385" algn="l" defTabSz="1146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5" kern="1200">
          <a:solidFill>
            <a:schemeClr val="tx1"/>
          </a:solidFill>
          <a:latin typeface="+mn-lt"/>
          <a:ea typeface="+mn-ea"/>
          <a:cs typeface="+mn-cs"/>
        </a:defRPr>
      </a:lvl3pPr>
      <a:lvl4pPr marL="2005965" indent="-286385" algn="l" defTabSz="1146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15" kern="1200">
          <a:solidFill>
            <a:schemeClr val="tx1"/>
          </a:solidFill>
          <a:latin typeface="+mn-lt"/>
          <a:ea typeface="+mn-ea"/>
          <a:cs typeface="+mn-cs"/>
        </a:defRPr>
      </a:lvl4pPr>
      <a:lvl5pPr marL="2578735" indent="-286385" algn="l" defTabSz="1146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515" kern="1200">
          <a:solidFill>
            <a:schemeClr val="tx1"/>
          </a:solidFill>
          <a:latin typeface="+mn-lt"/>
          <a:ea typeface="+mn-ea"/>
          <a:cs typeface="+mn-cs"/>
        </a:defRPr>
      </a:lvl5pPr>
      <a:lvl6pPr marL="3151505" indent="-286385" algn="l" defTabSz="1146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6pPr>
      <a:lvl7pPr marL="3724910" indent="-286385" algn="l" defTabSz="1146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7pPr>
      <a:lvl8pPr marL="4297680" indent="-286385" algn="l" defTabSz="1146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8pPr>
      <a:lvl9pPr marL="4871085" indent="-286385" algn="l" defTabSz="1146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1pPr>
      <a:lvl2pPr marL="572770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3pPr>
      <a:lvl4pPr marL="1718945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0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5pPr>
      <a:lvl6pPr marL="2865120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6pPr>
      <a:lvl7pPr marL="3438525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7pPr>
      <a:lvl8pPr marL="4011295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8pPr>
      <a:lvl9pPr marL="4584700" algn="l" defTabSz="1146175" rtl="0" eaLnBrk="1" latinLnBrk="0" hangingPunct="1">
        <a:defRPr sz="2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tags" Target="../tags/tag2.xml"/><Relationship Id="rId2" Type="http://schemas.openxmlformats.org/officeDocument/2006/relationships/image" Target="../media/image23.emf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27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jpeg"/><Relationship Id="rId3" Type="http://schemas.openxmlformats.org/officeDocument/2006/relationships/tags" Target="../tags/tag16.xml"/><Relationship Id="rId2" Type="http://schemas.openxmlformats.org/officeDocument/2006/relationships/image" Target="../media/image44.png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tags" Target="../tags/tag17.xml"/><Relationship Id="rId1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jpeg"/><Relationship Id="rId8" Type="http://schemas.openxmlformats.org/officeDocument/2006/relationships/tags" Target="../tags/tag22.xml"/><Relationship Id="rId7" Type="http://schemas.openxmlformats.org/officeDocument/2006/relationships/image" Target="../media/image60.png"/><Relationship Id="rId6" Type="http://schemas.openxmlformats.org/officeDocument/2006/relationships/tags" Target="../tags/tag21.xml"/><Relationship Id="rId5" Type="http://schemas.openxmlformats.org/officeDocument/2006/relationships/image" Target="../media/image59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58.jpeg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861361"/>
            <a:ext cx="12192000" cy="2087901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150" noProof="1">
              <a:solidFill>
                <a:srgbClr val="4A6696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98318" y="5847302"/>
            <a:ext cx="27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16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35" y="1931670"/>
            <a:ext cx="12191365" cy="1946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ts val="7500"/>
              </a:lnSpc>
            </a:pPr>
            <a:r>
              <a:rPr lang="zh-C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极端降水事件对河南农业的影响</a:t>
            </a:r>
            <a:endParaRPr lang="zh-CN" altLang="zh-CN" sz="3600" b="1" dirty="0">
              <a:solidFill>
                <a:schemeClr val="accent4">
                  <a:lumMod val="40000"/>
                  <a:lumOff val="60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01511" y="4712248"/>
            <a:ext cx="332994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河南省气象科学研究所</a:t>
            </a:r>
            <a:endParaRPr lang="en-US" altLang="zh-CN" sz="24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余卫东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286029" cy="7011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04795" y="2707005"/>
            <a:ext cx="695833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668" y="2276622"/>
            <a:ext cx="3628089" cy="30524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597" y="2202491"/>
            <a:ext cx="3628806" cy="32279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河南省流域图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49359" y="2262992"/>
            <a:ext cx="3413607" cy="30796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28280" y="899792"/>
            <a:ext cx="246336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河南气候特征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262" y="5583056"/>
            <a:ext cx="27238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北亚热带向暖温带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第二阶梯向第三阶梯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9908" y="5790806"/>
            <a:ext cx="3647152" cy="458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海河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黄河、淮河、长江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流域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02799" y="5869041"/>
            <a:ext cx="2630848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平原 丘陵山地 两种类型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06717" y="3634663"/>
            <a:ext cx="496614" cy="4650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772896" y="413086"/>
            <a:ext cx="121058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风向更替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气温变化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降水不均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839" y="337426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08516" y="885698"/>
            <a:ext cx="339492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大陆性季风气候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753096" y="1392228"/>
            <a:ext cx="4153154" cy="2399557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89" tIns="45175" rIns="90389" bIns="45175">
            <a:spAutoFit/>
          </a:bodyPr>
          <a:lstStyle/>
          <a:p>
            <a:pPr marL="342900" indent="-342900" algn="just" defTabSz="1214755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属暖温带季风气候，四季分明温差较大，光照资源丰富。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defTabSz="1214755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耕作制度一年两熟</a:t>
            </a:r>
            <a:r>
              <a:rPr lang="zh-CN" altLang="en-US" sz="20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，以冬小麦、夏玉米为主，但农作物生长期间春旱及夏秋涝较为频繁。</a:t>
            </a:r>
            <a:endParaRPr lang="zh-CN" altLang="en-US" sz="2000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839" y="377835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65446" y="1584753"/>
            <a:ext cx="6779596" cy="5104853"/>
            <a:chOff x="865446" y="1584753"/>
            <a:chExt cx="6779596" cy="5104853"/>
          </a:xfrm>
        </p:grpSpPr>
        <p:pic>
          <p:nvPicPr>
            <p:cNvPr id="4" name="图片 9" descr="C:\Users\zyy.zyy-PC\Desktop\未标题-1.jpg"/>
            <p:cNvPicPr>
              <a:picLocks noChangeAspect="1"/>
            </p:cNvPicPr>
            <p:nvPr/>
          </p:nvPicPr>
          <p:blipFill>
            <a:blip r:embed="rId1"/>
            <a:srcRect l="1759" t="2570" b="3018"/>
            <a:stretch>
              <a:fillRect/>
            </a:stretch>
          </p:blipFill>
          <p:spPr>
            <a:xfrm>
              <a:off x="865446" y="1584753"/>
              <a:ext cx="6779596" cy="51048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3031564" y="4006717"/>
              <a:ext cx="1085599" cy="321870"/>
            </a:xfrm>
            <a:prstGeom prst="rect">
              <a:avLst/>
            </a:prstGeom>
          </p:spPr>
          <p:txBody>
            <a:bodyPr wrap="square" lIns="90513" tIns="45243" rIns="90513" bIns="45243">
              <a:spAutoFit/>
            </a:bodyPr>
            <a:lstStyle/>
            <a:p>
              <a:pPr defTabSz="121539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山区气候</a:t>
              </a:r>
              <a:endParaRPr lang="zh-CN" altLang="en-US" sz="1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矩形 28"/>
            <p:cNvSpPr/>
            <p:nvPr/>
          </p:nvSpPr>
          <p:spPr>
            <a:xfrm rot="21218174">
              <a:off x="4319047" y="2848745"/>
              <a:ext cx="424717" cy="1243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513" tIns="45243" rIns="90513" bIns="45243">
              <a:spAutoFit/>
            </a:bodyPr>
            <a:lstStyle/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暖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温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带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气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候</a:t>
              </a:r>
              <a:r>
                <a:rPr lang="en-US" altLang="zh-CN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 </a:t>
              </a:r>
              <a:endParaRPr lang="zh-CN" altLang="en-US" sz="1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矩形 29"/>
            <p:cNvSpPr/>
            <p:nvPr/>
          </p:nvSpPr>
          <p:spPr>
            <a:xfrm rot="21218174">
              <a:off x="4475221" y="4451114"/>
              <a:ext cx="424717" cy="1243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513" tIns="45243" rIns="90513" bIns="45243">
              <a:spAutoFit/>
            </a:bodyPr>
            <a:lstStyle/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亚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热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带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气</a:t>
              </a:r>
              <a:endParaRPr lang="en-US" altLang="zh-CN" sz="15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defTabSz="1214755"/>
              <a:r>
                <a:rPr lang="zh-CN" altLang="en-US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候</a:t>
              </a:r>
              <a:r>
                <a:rPr lang="en-US" altLang="zh-CN" sz="1500" b="1" dirty="0">
                  <a:solidFill>
                    <a:srgbClr val="000099"/>
                  </a:solidFill>
                  <a:latin typeface="Arial" panose="020B0604020202020204" pitchFamily="34" charset="0"/>
                  <a:ea typeface="黑体" panose="02010609060101010101" charset="-122"/>
                </a:rPr>
                <a:t> </a:t>
              </a:r>
              <a:endParaRPr lang="zh-CN" altLang="en-US" sz="1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94245" y="4009891"/>
              <a:ext cx="1338270" cy="320601"/>
            </a:xfrm>
            <a:prstGeom prst="rect">
              <a:avLst/>
            </a:prstGeom>
          </p:spPr>
          <p:txBody>
            <a:bodyPr wrap="square" lIns="90513" tIns="45243" rIns="90513" bIns="45243">
              <a:spAutoFit/>
            </a:bodyPr>
            <a:lstStyle/>
            <a:p>
              <a:pPr defTabSz="121539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平原气候</a:t>
              </a:r>
              <a:endParaRPr lang="zh-CN" altLang="en-US" sz="1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28280" y="899792"/>
            <a:ext cx="246336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河南气候特征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66421" y="897295"/>
            <a:ext cx="230113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气候类型多样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795895" y="3916680"/>
            <a:ext cx="1757680" cy="1207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7796530" y="5449570"/>
            <a:ext cx="1757045" cy="1198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9818370" y="3884930"/>
            <a:ext cx="1506855" cy="928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/>
          <a:srcRect t="-5067" r="20026"/>
          <a:stretch>
            <a:fillRect/>
          </a:stretch>
        </p:blipFill>
        <p:spPr>
          <a:xfrm>
            <a:off x="9862185" y="4857115"/>
            <a:ext cx="1463040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6"/>
          <a:stretch>
            <a:fillRect/>
          </a:stretch>
        </p:blipFill>
        <p:spPr>
          <a:xfrm>
            <a:off x="9862185" y="5868670"/>
            <a:ext cx="1463675" cy="821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3860" y="5415648"/>
            <a:ext cx="6211997" cy="118161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9525" algn="ctr">
            <a:noFill/>
            <a:miter lim="800000"/>
          </a:ln>
          <a:effectLst>
            <a:prstShdw prst="shdw17" dist="17961" dir="2700000">
              <a:srgbClr val="000000"/>
            </a:prstShdw>
          </a:effectLst>
        </p:spPr>
        <p:txBody>
          <a:bodyPr wrap="square" lIns="91205" tIns="45595" rIns="91205" bIns="4559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685165" rtl="0" eaLnBrk="1" fontAlgn="auto" latinLnBrk="0" hangingPunct="1">
              <a:lnSpc>
                <a:spcPct val="12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——1993-2017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年，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气象灾害造成的直接经济损失年均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114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亿元；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685165" rtl="0" eaLnBrk="1" fontAlgn="auto" latinLnBrk="0" hangingPunct="1">
              <a:lnSpc>
                <a:spcPct val="12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——1996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2000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2003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2010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年超过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150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亿元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/>
          <a:srcRect b="8819"/>
          <a:stretch>
            <a:fillRect/>
          </a:stretch>
        </p:blipFill>
        <p:spPr bwMode="auto">
          <a:xfrm>
            <a:off x="354711" y="2745136"/>
            <a:ext cx="5916620" cy="25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1"/>
          <p:cNvSpPr/>
          <p:nvPr/>
        </p:nvSpPr>
        <p:spPr>
          <a:xfrm>
            <a:off x="303860" y="1478352"/>
            <a:ext cx="9161088" cy="113755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defTabSz="913130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主要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气象灾害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干旱、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暴雨、大风、高温、低温、寒潮、冰雹等。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31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干旱居首位，暴雨洪涝次之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，干旱和洪涝致灾面积约占农作物总受灾面积的71%。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31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气象灾害损失占自然灾害损失的约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90%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绝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87305" y="2787525"/>
            <a:ext cx="5470712" cy="37485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82604" y="3136557"/>
            <a:ext cx="2057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2021</a:t>
            </a:r>
            <a:r>
              <a:rPr lang="zh-CN" altLang="en-US" sz="2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2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2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月暴雨</a:t>
            </a:r>
            <a:endParaRPr lang="zh-CN" altLang="en-US" sz="20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70834" y="372928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8280" y="899792"/>
            <a:ext cx="246336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河南气候特征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66421" y="897295"/>
            <a:ext cx="230113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灾害多发频发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8" y="1750591"/>
            <a:ext cx="5565331" cy="4963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63" y="1750591"/>
            <a:ext cx="5680297" cy="27761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24402" y="331840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8280" y="899792"/>
            <a:ext cx="246336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河南气候特征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94311" y="865673"/>
            <a:ext cx="3621206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年际间变率大，降水集中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16563" y="4749064"/>
            <a:ext cx="58480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年降水量变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率全省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平均为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驻马店最大达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，北部在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22%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日最大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降水量在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300mm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之间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327" y="210727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1153777" y="1379691"/>
            <a:ext cx="10499457" cy="5338234"/>
            <a:chOff x="1153777" y="1379691"/>
            <a:chExt cx="10499457" cy="533823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3777" y="1379691"/>
              <a:ext cx="10499457" cy="5338234"/>
            </a:xfrm>
            <a:prstGeom prst="rect">
              <a:avLst/>
            </a:prstGeom>
          </p:spPr>
        </p:pic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9955370" y="3496614"/>
              <a:ext cx="437882" cy="47651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>
              <p:custDataLst>
                <p:tags r:id="rId4"/>
              </p:custDataLst>
            </p:nvPr>
          </p:nvSpPr>
          <p:spPr>
            <a:xfrm>
              <a:off x="7969878" y="3429000"/>
              <a:ext cx="437882" cy="47651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>
              <p:custDataLst>
                <p:tags r:id="rId5"/>
              </p:custDataLst>
            </p:nvPr>
          </p:nvSpPr>
          <p:spPr>
            <a:xfrm>
              <a:off x="10906260" y="2296733"/>
              <a:ext cx="437882" cy="47651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9710232" y="4012078"/>
            <a:ext cx="1414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2021</a:t>
            </a:r>
            <a:r>
              <a:rPr lang="zh-CN" altLang="en-US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年</a:t>
            </a:r>
            <a:r>
              <a:rPr lang="en-US" altLang="zh-CN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7</a:t>
            </a:r>
            <a:r>
              <a:rPr lang="zh-CN" altLang="en-US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月</a:t>
            </a:r>
            <a:endParaRPr lang="zh-CN" altLang="en-US" b="1" dirty="0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7481334" y="3973132"/>
            <a:ext cx="1414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2017</a:t>
            </a:r>
            <a:r>
              <a:rPr lang="zh-CN" altLang="en-US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年</a:t>
            </a:r>
            <a:r>
              <a:rPr lang="en-US" altLang="zh-CN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9</a:t>
            </a:r>
            <a:r>
              <a:rPr lang="zh-CN" altLang="en-US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月</a:t>
            </a:r>
            <a:endParaRPr lang="zh-CN" altLang="en-US" b="1" dirty="0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10407567" y="2766907"/>
            <a:ext cx="136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2023</a:t>
            </a:r>
            <a:r>
              <a:rPr lang="zh-CN" altLang="en-US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年</a:t>
            </a:r>
            <a:r>
              <a:rPr lang="en-US" altLang="zh-CN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5</a:t>
            </a:r>
            <a:r>
              <a:rPr lang="zh-CN" altLang="en-US" sz="18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月</a:t>
            </a:r>
            <a:endParaRPr lang="zh-CN" altLang="en-US" b="1" dirty="0"/>
          </a:p>
        </p:txBody>
      </p:sp>
      <p:sp>
        <p:nvSpPr>
          <p:cNvPr id="14" name="矩形 13"/>
          <p:cNvSpPr/>
          <p:nvPr/>
        </p:nvSpPr>
        <p:spPr>
          <a:xfrm>
            <a:off x="176889" y="712068"/>
            <a:ext cx="527317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河南省粮食产量与水旱灾害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5540375" y="2312670"/>
            <a:ext cx="12611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夏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 </a:t>
            </a:r>
            <a:r>
              <a:rPr lang="zh-CN" sz="24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粮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5351780" y="3973195"/>
            <a:ext cx="12611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秋</a:t>
            </a:r>
            <a:r>
              <a:rPr lang="en-US" altLang="zh-CN" sz="24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 </a:t>
            </a:r>
            <a:r>
              <a:rPr lang="zh-CN" sz="24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粮</a:t>
            </a:r>
            <a:endParaRPr lang="zh-CN" altLang="en-US" sz="2400" kern="1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73155" y="4404872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收获期“华西秋雨”</a:t>
            </a:r>
            <a:endParaRPr lang="zh-CN" altLang="en-US" sz="1600" dirty="0"/>
          </a:p>
        </p:txBody>
      </p:sp>
      <p:sp>
        <p:nvSpPr>
          <p:cNvPr id="15" name="矩形 14"/>
          <p:cNvSpPr/>
          <p:nvPr/>
        </p:nvSpPr>
        <p:spPr>
          <a:xfrm>
            <a:off x="8394001" y="2859240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温比亚台风洪涝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>
            <p:custDataLst>
              <p:tags r:id="rId11"/>
            </p:custDataLst>
          </p:nvPr>
        </p:nvSpPr>
        <p:spPr>
          <a:xfrm>
            <a:off x="8985538" y="3228718"/>
            <a:ext cx="437882" cy="476518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1"/>
          <p:cNvSpPr txBox="1"/>
          <p:nvPr>
            <p:custDataLst>
              <p:tags r:id="rId12"/>
            </p:custDataLst>
          </p:nvPr>
        </p:nvSpPr>
        <p:spPr>
          <a:xfrm>
            <a:off x="8540401" y="3593267"/>
            <a:ext cx="1414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2019</a:t>
            </a:r>
            <a:r>
              <a:rPr lang="zh-CN" altLang="en-US" sz="1800" b="1" kern="1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年</a:t>
            </a:r>
            <a:r>
              <a:rPr lang="en-US" altLang="zh-CN" sz="1800" b="1" kern="1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8</a:t>
            </a:r>
            <a:r>
              <a:rPr lang="zh-CN" altLang="en-US" sz="1800" b="1" kern="1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月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141" y="1862137"/>
            <a:ext cx="11437683" cy="46601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54421" y="6396335"/>
            <a:ext cx="670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2004-2022</a:t>
            </a:r>
            <a:r>
              <a:rPr lang="zh-CN" altLang="en-US" sz="24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年河南省水旱灾害面积</a:t>
            </a:r>
            <a:endParaRPr lang="zh-CN" altLang="en-US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30864" y="3152253"/>
            <a:ext cx="991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2017</a:t>
            </a:r>
            <a:r>
              <a:rPr lang="zh-CN" altLang="en-US" sz="18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年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331005" y="2712225"/>
            <a:ext cx="991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2021</a:t>
            </a:r>
            <a:r>
              <a:rPr lang="zh-CN" altLang="en-US" sz="18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年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03897" y="1424933"/>
            <a:ext cx="5594778" cy="87440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夏粮总产与旱灾面积  </a:t>
            </a:r>
            <a:r>
              <a:rPr lang="en-US" altLang="zh-CN" sz="18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-0.252    </a:t>
            </a: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与水灾面积   </a:t>
            </a:r>
            <a:r>
              <a:rPr lang="en-US" altLang="zh-CN" sz="18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-0.270</a:t>
            </a:r>
            <a:endParaRPr lang="en-US" altLang="zh-CN" sz="1800" b="1" kern="1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秋粮总产与旱灾面积  </a:t>
            </a:r>
            <a:r>
              <a:rPr lang="en-US" altLang="zh-CN" sz="18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-0.192    </a:t>
            </a: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与水灾面积</a:t>
            </a:r>
            <a:r>
              <a:rPr lang="en-US" altLang="zh-CN" sz="18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	-0.420 </a:t>
            </a:r>
            <a:endParaRPr lang="en-US" altLang="zh-CN" sz="1800" b="1" kern="1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1160" y="963268"/>
            <a:ext cx="3897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粮食总产与灾害相关性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91422" y="769484"/>
            <a:ext cx="527317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河南省粮食产量与水旱灾害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392" y="1898519"/>
            <a:ext cx="11207538" cy="4726339"/>
          </a:xfrm>
          <a:prstGeom prst="rect">
            <a:avLst/>
          </a:prstGeom>
        </p:spPr>
      </p:pic>
      <p:sp>
        <p:nvSpPr>
          <p:cNvPr id="63" name="矩形 62"/>
          <p:cNvSpPr/>
          <p:nvPr/>
        </p:nvSpPr>
        <p:spPr>
          <a:xfrm>
            <a:off x="128766" y="1488204"/>
            <a:ext cx="321394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二、河南省近年极端降水事件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近年极端降水事件及对河南省粮食生产的影响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710" y="1573355"/>
            <a:ext cx="32139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雨水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 t="24709" r="27834" b="28107"/>
          <a:stretch>
            <a:fillRect/>
          </a:stretch>
        </p:blipFill>
        <p:spPr bwMode="auto">
          <a:xfrm>
            <a:off x="6702388" y="2169646"/>
            <a:ext cx="5339405" cy="4303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84" y="5091406"/>
            <a:ext cx="659941" cy="131988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t="23640" r="22119" b="23804"/>
          <a:stretch>
            <a:fillRect/>
          </a:stretch>
        </p:blipFill>
        <p:spPr bwMode="auto">
          <a:xfrm>
            <a:off x="600896" y="2169646"/>
            <a:ext cx="5735346" cy="4477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8" y="5248702"/>
            <a:ext cx="838973" cy="1361811"/>
          </a:xfrm>
          <a:prstGeom prst="rect">
            <a:avLst/>
          </a:prstGeom>
        </p:spPr>
      </p:pic>
      <p:sp>
        <p:nvSpPr>
          <p:cNvPr id="9" name="文本框 3"/>
          <p:cNvSpPr txBox="1"/>
          <p:nvPr>
            <p:custDataLst>
              <p:tags r:id="rId5"/>
            </p:custDataLst>
          </p:nvPr>
        </p:nvSpPr>
        <p:spPr>
          <a:xfrm>
            <a:off x="3289113" y="1627947"/>
            <a:ext cx="882092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日到</a:t>
            </a:r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日，出现</a:t>
            </a: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轮大</a:t>
            </a: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范围降水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过程，比常年偏多近</a:t>
            </a:r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倍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二、河南省近年极端降水事件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近年极端降水事件及对河南省粮食生产的影响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710" y="1573355"/>
            <a:ext cx="32139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雨水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936" y="1737127"/>
            <a:ext cx="6210930" cy="496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59"/>
          <p:cNvSpPr txBox="1"/>
          <p:nvPr/>
        </p:nvSpPr>
        <p:spPr>
          <a:xfrm>
            <a:off x="5136848" y="146985"/>
            <a:ext cx="2086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汉仪旗黑-55简" panose="00020600040101010101" pitchFamily="18" charset="-122"/>
              </a:rPr>
              <a:t>LASAT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2" name="矩形 51"/>
          <p:cNvSpPr>
            <a:spLocks noChangeArrowheads="1"/>
          </p:cNvSpPr>
          <p:nvPr/>
        </p:nvSpPr>
        <p:spPr bwMode="auto">
          <a:xfrm>
            <a:off x="1162741" y="1647663"/>
            <a:ext cx="7136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1</a:t>
            </a:r>
            <a:endParaRPr lang="en-US" altLang="zh-CN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743173" y="4020054"/>
            <a:ext cx="3660552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组合 86"/>
          <p:cNvGrpSpPr/>
          <p:nvPr/>
        </p:nvGrpSpPr>
        <p:grpSpPr>
          <a:xfrm>
            <a:off x="926687" y="1885140"/>
            <a:ext cx="1495586" cy="2135141"/>
            <a:chOff x="2405763" y="2510820"/>
            <a:chExt cx="762093" cy="1211930"/>
          </a:xfrm>
        </p:grpSpPr>
        <p:sp>
          <p:nvSpPr>
            <p:cNvPr id="92" name="椭圆 91"/>
            <p:cNvSpPr/>
            <p:nvPr/>
          </p:nvSpPr>
          <p:spPr>
            <a:xfrm>
              <a:off x="2405763" y="2510821"/>
              <a:ext cx="762093" cy="121192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139700" dir="2700000" algn="tl" rotWithShape="0">
                <a:schemeClr val="accent1">
                  <a:lumMod val="75000"/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endParaRPr>
            </a:p>
          </p:txBody>
        </p:sp>
        <p:sp>
          <p:nvSpPr>
            <p:cNvPr id="90" name="矩形 89"/>
            <p:cNvSpPr>
              <a:spLocks noChangeArrowheads="1"/>
            </p:cNvSpPr>
            <p:nvPr/>
          </p:nvSpPr>
          <p:spPr bwMode="auto">
            <a:xfrm>
              <a:off x="2499224" y="2510820"/>
              <a:ext cx="585236" cy="120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rPr>
                <a:t>目</a:t>
              </a:r>
              <a:endPara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endParaRP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rPr>
                <a:t>录</a:t>
              </a:r>
              <a:endPara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27634" y="2844349"/>
            <a:ext cx="6265346" cy="1218429"/>
            <a:chOff x="3618397" y="2800033"/>
            <a:chExt cx="6730673" cy="1218429"/>
          </a:xfrm>
        </p:grpSpPr>
        <p:grpSp>
          <p:nvGrpSpPr>
            <p:cNvPr id="57" name="组合 56"/>
            <p:cNvGrpSpPr/>
            <p:nvPr/>
          </p:nvGrpSpPr>
          <p:grpSpPr>
            <a:xfrm>
              <a:off x="3618397" y="2800033"/>
              <a:ext cx="6730673" cy="1218429"/>
              <a:chOff x="2489416" y="2487760"/>
              <a:chExt cx="5560379" cy="675032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2701763" y="2487760"/>
                <a:ext cx="5348032" cy="675032"/>
              </a:xfrm>
              <a:prstGeom prst="rect">
                <a:avLst/>
              </a:prstGeom>
              <a:noFill/>
              <a:ln w="6350">
                <a:gradFill flip="none" rotWithShape="1">
                  <a:gsLst>
                    <a:gs pos="0">
                      <a:schemeClr val="accent5">
                        <a:lumMod val="75000"/>
                        <a:alpha val="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1"/>
                  <a:tileRect/>
                </a:gradFill>
              </a:ln>
              <a:effectLst>
                <a:outerShdw blurRad="50800" dist="38100" dir="2700000" algn="tl" rotWithShape="0">
                  <a:schemeClr val="accent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61" name="矩形 7"/>
              <p:cNvSpPr>
                <a:spLocks noChangeArrowheads="1"/>
              </p:cNvSpPr>
              <p:nvPr/>
            </p:nvSpPr>
            <p:spPr bwMode="auto">
              <a:xfrm>
                <a:off x="2489416" y="2539815"/>
                <a:ext cx="18473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3730202" y="3129362"/>
              <a:ext cx="64371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3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rPr>
                <a:t>二、河南省近年极端降水事件</a:t>
              </a:r>
              <a:endParaRPr lang="en-US" altLang="zh-CN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403725" y="4787670"/>
            <a:ext cx="5842094" cy="1148055"/>
            <a:chOff x="4603866" y="4968883"/>
            <a:chExt cx="5842094" cy="675032"/>
          </a:xfrm>
        </p:grpSpPr>
        <p:sp>
          <p:nvSpPr>
            <p:cNvPr id="6" name="矩形 5"/>
            <p:cNvSpPr/>
            <p:nvPr/>
          </p:nvSpPr>
          <p:spPr>
            <a:xfrm>
              <a:off x="4603866" y="4968883"/>
              <a:ext cx="5842094" cy="675032"/>
            </a:xfrm>
            <a:prstGeom prst="rect">
              <a:avLst/>
            </a:prstGeom>
            <a:noFill/>
            <a:ln w="6350">
              <a:gradFill flip="none" rotWithShape="1">
                <a:gsLst>
                  <a:gs pos="0">
                    <a:schemeClr val="accent5">
                      <a:lumMod val="75000"/>
                      <a:alpha val="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631850" y="5129411"/>
              <a:ext cx="4357083" cy="343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汉仪旗黑-55简" panose="00020600040101010101" pitchFamily="18" charset="-122"/>
                </a:rPr>
                <a:t>三</a:t>
              </a:r>
              <a:r>
                <a:rPr lang="zh-CN" altLang="en-US" sz="3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rPr>
                <a:t>、对策与建议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328289" y="1241891"/>
            <a:ext cx="6553008" cy="1045879"/>
            <a:chOff x="3632928" y="1531535"/>
            <a:chExt cx="6667697" cy="1045879"/>
          </a:xfrm>
        </p:grpSpPr>
        <p:grpSp>
          <p:nvGrpSpPr>
            <p:cNvPr id="19" name="组合 18"/>
            <p:cNvGrpSpPr/>
            <p:nvPr/>
          </p:nvGrpSpPr>
          <p:grpSpPr>
            <a:xfrm>
              <a:off x="3632928" y="1531535"/>
              <a:ext cx="6667697" cy="1045879"/>
              <a:chOff x="2489416" y="2487760"/>
              <a:chExt cx="5369842" cy="67503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2701764" y="2487760"/>
                <a:ext cx="5157494" cy="675032"/>
              </a:xfrm>
              <a:prstGeom prst="rect">
                <a:avLst/>
              </a:prstGeom>
              <a:noFill/>
              <a:ln w="6350">
                <a:gradFill flip="none" rotWithShape="1">
                  <a:gsLst>
                    <a:gs pos="0">
                      <a:schemeClr val="accent5">
                        <a:lumMod val="75000"/>
                        <a:alpha val="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1"/>
                  <a:tileRect/>
                </a:gradFill>
              </a:ln>
              <a:effectLst>
                <a:outerShdw blurRad="50800" dist="38100" dir="2700000" algn="tl" rotWithShape="0">
                  <a:schemeClr val="accent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1" name="矩形 7"/>
              <p:cNvSpPr>
                <a:spLocks noChangeArrowheads="1"/>
              </p:cNvSpPr>
              <p:nvPr/>
            </p:nvSpPr>
            <p:spPr bwMode="auto">
              <a:xfrm>
                <a:off x="2489416" y="2539815"/>
                <a:ext cx="18473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3747618" y="1839612"/>
              <a:ext cx="64054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3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旗黑-55简" panose="00020600040101010101" pitchFamily="18" charset="-122"/>
                </a:rPr>
                <a:t>一、气候变暖背景下极端事件</a:t>
              </a:r>
              <a:endParaRPr lang="en-US" altLang="zh-CN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23005" y="5596658"/>
            <a:ext cx="28601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接近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20mm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10224" y="5609158"/>
            <a:ext cx="2630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-30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全省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平均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&gt;50mm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9443" y="5609158"/>
            <a:ext cx="2855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全省平均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17mm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8766" y="1738016"/>
            <a:ext cx="321394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/>
          <a:stretch>
            <a:fillRect/>
          </a:stretch>
        </p:blipFill>
        <p:spPr>
          <a:xfrm>
            <a:off x="354842" y="2623081"/>
            <a:ext cx="3624493" cy="28821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4864" y="2623081"/>
            <a:ext cx="3654594" cy="29178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84" y="2623081"/>
            <a:ext cx="3929775" cy="29555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" y="2576064"/>
            <a:ext cx="3695950" cy="32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39" y="2576064"/>
            <a:ext cx="3827758" cy="311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59044" y="1573355"/>
            <a:ext cx="321394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76" y="2704826"/>
            <a:ext cx="4282229" cy="28587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14184" y="2377134"/>
          <a:ext cx="11163631" cy="3883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7607"/>
                <a:gridCol w="1551158"/>
                <a:gridCol w="1754844"/>
                <a:gridCol w="1488484"/>
                <a:gridCol w="1715673"/>
                <a:gridCol w="1566826"/>
                <a:gridCol w="2029039"/>
              </a:tblGrid>
              <a:tr h="32441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等级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连阴雨</a:t>
                      </a:r>
                      <a:r>
                        <a:rPr 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指标</a:t>
                      </a:r>
                      <a:endParaRPr lang="zh-CN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4418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始花日至第</a:t>
                      </a: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开花后第</a:t>
                      </a:r>
                      <a:r>
                        <a:rPr lang="en-US" sz="2000" b="1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sz="2000" b="1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</a:t>
                      </a:r>
                      <a:r>
                        <a:rPr lang="zh-CN" sz="2000" b="1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2000" b="1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开花后第</a:t>
                      </a: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成熟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  <a:tr h="916756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降雨日数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日照时数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</a:t>
                      </a: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降雨日数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日照时数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</a:t>
                      </a: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降雨日数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日照时数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</a:t>
                      </a: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6812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轻度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3-4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</a:t>
                      </a: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h&lt;8.0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3-5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h&lt;10.0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3-4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</a:t>
                      </a: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h&lt;8.0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34063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中度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3-4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&lt;2.0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3-5</a:t>
                      </a:r>
                      <a:endParaRPr lang="zh-CN" sz="2000" kern="10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&lt;3.0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3-4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&lt;2.0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63684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h&lt;10.0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20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2000" kern="10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5.0</a:t>
                      </a:r>
                      <a:r>
                        <a:rPr lang="zh-CN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h&lt;12.0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4.0</a:t>
                      </a: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h&lt;10.0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556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重度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&lt;3.0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20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2000" kern="10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&lt;5.0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&lt;4.0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92268" y="1658134"/>
            <a:ext cx="321394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微信图片_20230602105858"/>
          <p:cNvPicPr/>
          <p:nvPr/>
        </p:nvPicPr>
        <p:blipFill>
          <a:blip r:embed="rId1"/>
          <a:stretch>
            <a:fillRect/>
          </a:stretch>
        </p:blipFill>
        <p:spPr>
          <a:xfrm>
            <a:off x="572321" y="2490649"/>
            <a:ext cx="5261237" cy="397396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490649"/>
            <a:ext cx="5291362" cy="397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59044" y="1573355"/>
            <a:ext cx="321394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52857" y="1987828"/>
            <a:ext cx="8125285" cy="4734293"/>
            <a:chOff x="1354455" y="1093470"/>
            <a:chExt cx="9314814" cy="5514339"/>
          </a:xfrm>
        </p:grpSpPr>
        <p:pic>
          <p:nvPicPr>
            <p:cNvPr id="6" name="Picture 2" descr="I:\手机照片\2023\IMG_20230530_105045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455" y="1093470"/>
              <a:ext cx="9314814" cy="5514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椭圆 6"/>
            <p:cNvSpPr/>
            <p:nvPr/>
          </p:nvSpPr>
          <p:spPr>
            <a:xfrm>
              <a:off x="7421059" y="2717782"/>
              <a:ext cx="866189" cy="644861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4656809" y="3189125"/>
              <a:ext cx="1022029" cy="795069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7040469" y="5031770"/>
              <a:ext cx="1022029" cy="795069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99207" y="1488204"/>
            <a:ext cx="321394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屏幕剪辑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08" y="2230425"/>
            <a:ext cx="5786120" cy="4364990"/>
          </a:xfrm>
          <a:prstGeom prst="rect">
            <a:avLst/>
          </a:prstGeom>
        </p:spPr>
      </p:pic>
      <p:pic>
        <p:nvPicPr>
          <p:cNvPr id="5" name="图片 3" descr="微信图片_202306021000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1273" y="2230425"/>
            <a:ext cx="5819140" cy="43649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9044" y="1573355"/>
            <a:ext cx="321394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年麦收期烂场雨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7" y="2210936"/>
            <a:ext cx="5768718" cy="42853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336653" y="1557983"/>
            <a:ext cx="85989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7</a:t>
            </a:r>
            <a:r>
              <a:rPr lang="zh-CN" altLang="en-US" sz="20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月</a:t>
            </a:r>
            <a:r>
              <a:rPr lang="zh-CN" altLang="en-US" sz="20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下旬：降水距平</a:t>
            </a:r>
            <a:r>
              <a:rPr lang="en-US" altLang="zh-CN" sz="20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266.9%</a:t>
            </a:r>
            <a:r>
              <a:rPr lang="zh-CN" altLang="en-US" sz="20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，</a:t>
            </a:r>
            <a:r>
              <a:rPr lang="en-US" altLang="zh-CN" sz="20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261</a:t>
            </a:r>
            <a:r>
              <a:rPr lang="zh-CN" altLang="en-US" sz="20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万</a:t>
            </a:r>
            <a:r>
              <a:rPr lang="en-US" altLang="zh-CN" sz="20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hm</a:t>
            </a:r>
            <a:r>
              <a:rPr lang="en-US" altLang="zh-CN" sz="2000" kern="100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2</a:t>
            </a:r>
            <a:r>
              <a:rPr lang="zh-CN" altLang="en-US" sz="20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夏玉米受淹，产量损失超过</a:t>
            </a:r>
            <a:r>
              <a:rPr lang="en-US" altLang="zh-CN" sz="20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393</a:t>
            </a:r>
            <a:r>
              <a:rPr lang="zh-CN" altLang="en-US" sz="20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万</a:t>
            </a:r>
            <a:r>
              <a:rPr lang="en-US" altLang="zh-CN" sz="20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t</a:t>
            </a:r>
            <a:endParaRPr lang="en-US" altLang="zh-CN" sz="2000" kern="1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710" y="1573355"/>
            <a:ext cx="3213943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(2)2021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年夏季极端降水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23679" r="24472" b="22613"/>
          <a:stretch>
            <a:fillRect/>
          </a:stretch>
        </p:blipFill>
        <p:spPr bwMode="auto">
          <a:xfrm>
            <a:off x="6474179" y="2210936"/>
            <a:ext cx="5595562" cy="42150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09" y="5362869"/>
            <a:ext cx="539937" cy="106313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710" y="1573355"/>
            <a:ext cx="3213943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(2)2021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年夏季极端降水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54" y="1668889"/>
            <a:ext cx="6244075" cy="499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二、河南省近年极端降水事件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近年极端降水事件及对河南省粮食生产的影响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710" y="1573355"/>
            <a:ext cx="3213943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(2)2021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年夏季极端降水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2298065"/>
            <a:ext cx="5893435" cy="407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6346" r="10365" b="6346"/>
          <a:stretch>
            <a:fillRect/>
          </a:stretch>
        </p:blipFill>
        <p:spPr>
          <a:xfrm>
            <a:off x="6262370" y="2393950"/>
            <a:ext cx="5514340" cy="38874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二、河南省近年极端降水事件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近年极端降水事件及对河南省粮食生产的影响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28226" y="942256"/>
            <a:ext cx="3213943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(2)2021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年夏季极端降水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044450" y="1649965"/>
          <a:ext cx="9335068" cy="4883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767"/>
                <a:gridCol w="2333767"/>
                <a:gridCol w="2333767"/>
                <a:gridCol w="2333767"/>
              </a:tblGrid>
              <a:tr h="4883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地区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夏玉米单产减产率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地区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夏玉米单产减产率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郑州市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-11.1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濮阳市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-8.2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开封市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-8.6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许昌市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-14.1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洛阳市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-13.7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漯河市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-11.0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平顶山市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-6.9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三门峡市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-2.5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安阳市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-30.1 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南阳市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-7.9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鹤壁市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-65.8 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商丘市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-18.2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新乡市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-27.2 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信阳市</a:t>
                      </a:r>
                      <a:endParaRPr lang="zh-CN" alt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 </a:t>
                      </a:r>
                      <a:endParaRPr lang="en-US" altLang="zh-CN" sz="2000" b="0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焦作市</a:t>
                      </a:r>
                      <a:endParaRPr lang="zh-CN" alt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-28.2 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周口市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-5.5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驻马店市</a:t>
                      </a:r>
                      <a:endParaRPr lang="zh-CN" altLang="en-US" sz="2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-4.9 </a:t>
                      </a:r>
                      <a:endParaRPr lang="en-US" altLang="zh-C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济源市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-12.4 </a:t>
                      </a:r>
                      <a:endParaRPr lang="en-US" altLang="zh-C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33948" y="2946653"/>
            <a:ext cx="2930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与上一年相比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21635" y="2929890"/>
            <a:ext cx="693674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一、气候变暖背景下极端事件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二、河南省近年极端降水事件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近年极端降水事件及对河南省粮食生产的影响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2710" y="1573355"/>
            <a:ext cx="6657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(3)2017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年秋季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极端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降水（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月下旬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-10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月上旬）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3" t="13836" r="16641" b="20037"/>
          <a:stretch>
            <a:fillRect/>
          </a:stretch>
        </p:blipFill>
        <p:spPr bwMode="auto">
          <a:xfrm>
            <a:off x="617813" y="2251880"/>
            <a:ext cx="5374347" cy="414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3" y="5268034"/>
            <a:ext cx="838973" cy="13618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 t="21623" r="18704" b="20992"/>
          <a:stretch>
            <a:fillRect/>
          </a:stretch>
        </p:blipFill>
        <p:spPr bwMode="auto">
          <a:xfrm>
            <a:off x="6788546" y="2017704"/>
            <a:ext cx="5330962" cy="442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t="44054" r="9358" b="3396"/>
          <a:stretch>
            <a:fillRect/>
          </a:stretch>
        </p:blipFill>
        <p:spPr>
          <a:xfrm>
            <a:off x="6362492" y="4985737"/>
            <a:ext cx="835668" cy="1630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二、河南省近年极端降水事件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近年极端降水事件及对河南省粮食生产的影响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2710" y="1573355"/>
            <a:ext cx="6657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(3)2017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年秋季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极端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降水（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月下旬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-10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月上旬）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93" y="2127353"/>
            <a:ext cx="5791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二、河南省近年极端降水事件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近年极端降水事件及对河南省粮食生产的影响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2710" y="1573355"/>
            <a:ext cx="6657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(3)2017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年秋季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极端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降水（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月下旬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-10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月上旬）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6" y="2582358"/>
            <a:ext cx="5673868" cy="31633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19699" y="599616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驻马店西平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13" y="2586251"/>
            <a:ext cx="5554757" cy="315556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958750" y="5989596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商丘市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二、河南省近年极端降水事件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712688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近年极端降水事件及对河南省粮食生产的影响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41875" y="935119"/>
            <a:ext cx="3213943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(3)2017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年秋季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极端降水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044450" y="1649965"/>
          <a:ext cx="9335068" cy="4883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767"/>
                <a:gridCol w="2333767"/>
                <a:gridCol w="2333767"/>
                <a:gridCol w="2333767"/>
              </a:tblGrid>
              <a:tr h="4883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地区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夏玉米单产减产率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地区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夏玉米单产减产率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郑州市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-2.3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濮阳市</a:t>
                      </a:r>
                      <a:endParaRPr lang="zh-CN" alt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/>
                        </a:rPr>
                        <a:t>0.5 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开封市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-3.4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许昌市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-2.8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洛阳市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-9.9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漯河市</a:t>
                      </a:r>
                      <a:endParaRPr lang="zh-CN" alt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/>
                        </a:rPr>
                        <a:t>0.4 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平顶山市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-3.7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三门峡市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-7.8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安阳市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-1.4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南阳市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-5.2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鹤壁市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-3.1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商丘市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-1.6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新乡市</a:t>
                      </a:r>
                      <a:endParaRPr lang="zh-CN" alt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/>
                        </a:rPr>
                        <a:t>1.0 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信阳市</a:t>
                      </a:r>
                      <a:endParaRPr lang="zh-CN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</a:rPr>
                        <a:t>-6.8 </a:t>
                      </a:r>
                      <a:endParaRPr lang="en-US" altLang="zh-CN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焦作市</a:t>
                      </a:r>
                      <a:endParaRPr lang="zh-CN" alt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-3.8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周口市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-2.5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525" marR="9525" marT="9525" marB="0"/>
                </a:tc>
              </a:tr>
              <a:tr h="488366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驻马店市</a:t>
                      </a:r>
                      <a:endParaRPr lang="zh-CN" altLang="en-US" sz="2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-3.1 </a:t>
                      </a:r>
                      <a:endParaRPr lang="en-US" altLang="zh-C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济源市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-2.8 </a:t>
                      </a:r>
                      <a:endParaRPr lang="en-US" altLang="zh-C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6795" y="2714794"/>
            <a:ext cx="5992161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三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、对策与建议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22372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三、对策与建议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310" y="907147"/>
            <a:ext cx="454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加强灾害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监测预警体系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2"/>
          <p:cNvSpPr txBox="1"/>
          <p:nvPr/>
        </p:nvSpPr>
        <p:spPr bwMode="auto">
          <a:xfrm>
            <a:off x="514333" y="1672423"/>
            <a:ext cx="10955655" cy="1754326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indent="446405" algn="just">
              <a:lnSpc>
                <a:spcPct val="150000"/>
              </a:lnSpc>
              <a:buClr>
                <a:srgbClr val="FF0000"/>
              </a:buClr>
              <a:buSzTx/>
              <a:buFontTx/>
              <a:buNone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充分认识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气象灾害给农业生产带来的风险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……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，坚持防灾就是增产、减损就是增粮的理念，强化农业气象灾害风险防范意，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加快构建农业气象灾害风险预警业务体系建设，不断提升农业气象防灾减灾能力。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8172" y="3844304"/>
            <a:ext cx="10955655" cy="2308324"/>
          </a:xfrm>
          <a:prstGeom prst="rect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强化农业农村、水利、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灾害监测预警体系建设，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增强极端天气应对能力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年中央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号文件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气象高质量发展纲要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（2022-2035年）：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加强农业气象灾害监测预报预警能力建设。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国务院   国发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〔2022〕11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号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2164" t="8133" r="2767" b="13924"/>
          <a:stretch>
            <a:fillRect/>
          </a:stretch>
        </p:blipFill>
        <p:spPr>
          <a:xfrm>
            <a:off x="4518025" y="4058920"/>
            <a:ext cx="1830070" cy="1383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12"/>
          <p:cNvSpPr/>
          <p:nvPr/>
        </p:nvSpPr>
        <p:spPr>
          <a:xfrm>
            <a:off x="1057779" y="309922"/>
            <a:ext cx="37388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农业气象灾害风险预警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" name="平行四边形 1"/>
          <p:cNvSpPr/>
          <p:nvPr/>
        </p:nvSpPr>
        <p:spPr>
          <a:xfrm>
            <a:off x="6445690" y="1960831"/>
            <a:ext cx="2159876" cy="756745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作物发育期监测预报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2259729" y="1952948"/>
            <a:ext cx="2159876" cy="756745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智能网格预报产品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0770" y="3408626"/>
            <a:ext cx="2837793" cy="10405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1-10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天温度、降水、空气相对湿度等要素预报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99835" y="3427095"/>
            <a:ext cx="2452370" cy="1040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作物分布区域及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1-10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天发育期预报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流程图: 磁盘 6"/>
          <p:cNvSpPr/>
          <p:nvPr/>
        </p:nvSpPr>
        <p:spPr>
          <a:xfrm>
            <a:off x="84017" y="4284080"/>
            <a:ext cx="1661774" cy="1111468"/>
          </a:xfrm>
          <a:prstGeom prst="flowChartMagneticDisk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农业气象灾害气象风险模型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67192" y="2717576"/>
            <a:ext cx="2246586" cy="6148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作物发育期格点化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20769" y="5229544"/>
            <a:ext cx="2837793" cy="977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灾害分布（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危险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灾害强度（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脆弱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08306" y="5229527"/>
            <a:ext cx="2837793" cy="977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作物敏感发育期分布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暴露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流程图: 可选过程 12"/>
          <p:cNvSpPr/>
          <p:nvPr/>
        </p:nvSpPr>
        <p:spPr>
          <a:xfrm>
            <a:off x="9274065" y="5166485"/>
            <a:ext cx="2632841" cy="1103586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未来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1-10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天农业气象灾害气象风险预警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5" name="直接箭头连接符 14"/>
          <p:cNvCxnSpPr>
            <a:stCxn id="5" idx="4"/>
            <a:endCxn id="3" idx="0"/>
          </p:cNvCxnSpPr>
          <p:nvPr/>
        </p:nvCxnSpPr>
        <p:spPr>
          <a:xfrm>
            <a:off x="3339667" y="2709693"/>
            <a:ext cx="0" cy="6989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3" idx="2"/>
            <a:endCxn id="9" idx="0"/>
          </p:cNvCxnSpPr>
          <p:nvPr/>
        </p:nvCxnSpPr>
        <p:spPr>
          <a:xfrm flipH="1">
            <a:off x="3339666" y="4449150"/>
            <a:ext cx="1" cy="7803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2" idx="4"/>
            <a:endCxn id="6" idx="0"/>
          </p:cNvCxnSpPr>
          <p:nvPr/>
        </p:nvCxnSpPr>
        <p:spPr>
          <a:xfrm>
            <a:off x="7526263" y="2717576"/>
            <a:ext cx="0" cy="70929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6" idx="2"/>
          </p:cNvCxnSpPr>
          <p:nvPr/>
        </p:nvCxnSpPr>
        <p:spPr>
          <a:xfrm>
            <a:off x="7526263" y="4467548"/>
            <a:ext cx="0" cy="7383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8" idx="1"/>
          </p:cNvCxnSpPr>
          <p:nvPr/>
        </p:nvCxnSpPr>
        <p:spPr>
          <a:xfrm flipH="1">
            <a:off x="7513297" y="3025005"/>
            <a:ext cx="1953895" cy="38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1726741" y="4815684"/>
            <a:ext cx="1603375" cy="38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9" idx="3"/>
            <a:endCxn id="10" idx="1"/>
          </p:cNvCxnSpPr>
          <p:nvPr/>
        </p:nvCxnSpPr>
        <p:spPr>
          <a:xfrm flipV="1">
            <a:off x="4758562" y="5718278"/>
            <a:ext cx="1249680" cy="6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10" idx="3"/>
            <a:endCxn id="13" idx="1"/>
          </p:cNvCxnSpPr>
          <p:nvPr/>
        </p:nvCxnSpPr>
        <p:spPr>
          <a:xfrm>
            <a:off x="8846099" y="5718261"/>
            <a:ext cx="427966" cy="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750143" y="993520"/>
            <a:ext cx="6588760" cy="460375"/>
          </a:xfrm>
          <a:prstGeom prst="rect">
            <a:avLst/>
          </a:prstGeom>
          <a:ln w="1905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灾害风险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：危险性、暴露性、易损性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、抗灾能力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23"/>
          <a:stretch>
            <a:fillRect/>
          </a:stretch>
        </p:blipFill>
        <p:spPr bwMode="auto">
          <a:xfrm>
            <a:off x="9102090" y="3574415"/>
            <a:ext cx="2929255" cy="152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30" y="1616075"/>
            <a:ext cx="1688465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图片 99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7495" y="1718310"/>
            <a:ext cx="1849120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8412290" y="99223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评估 → 预警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97676" y="1618335"/>
            <a:ext cx="2621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涝渍风险预警流程</a:t>
            </a:r>
            <a:endParaRPr lang="zh-CN" altLang="en-US" sz="2400" b="1" dirty="0"/>
          </a:p>
        </p:txBody>
      </p:sp>
      <p:grpSp>
        <p:nvGrpSpPr>
          <p:cNvPr id="14" name="组合 13"/>
          <p:cNvGrpSpPr/>
          <p:nvPr/>
        </p:nvGrpSpPr>
        <p:grpSpPr>
          <a:xfrm>
            <a:off x="605790" y="2333625"/>
            <a:ext cx="11080115" cy="3927475"/>
            <a:chOff x="1116" y="3433"/>
            <a:chExt cx="17449" cy="6185"/>
          </a:xfrm>
        </p:grpSpPr>
        <p:sp>
          <p:nvSpPr>
            <p:cNvPr id="7" name="矩形 6"/>
            <p:cNvSpPr/>
            <p:nvPr/>
          </p:nvSpPr>
          <p:spPr>
            <a:xfrm>
              <a:off x="1529" y="3675"/>
              <a:ext cx="3472" cy="6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作物发育期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136" y="3625"/>
              <a:ext cx="3376" cy="6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发育期预测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495" y="6396"/>
              <a:ext cx="3472" cy="6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智能网格预报产品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252" y="8874"/>
              <a:ext cx="3376" cy="7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作物分布遥感监测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136" y="6435"/>
              <a:ext cx="3376" cy="6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降水量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4491" y="4818"/>
              <a:ext cx="4075" cy="12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涝渍风险预警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2936" y="8947"/>
              <a:ext cx="1796" cy="6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影响区域</a:t>
              </a:r>
              <a:endPara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024" y="4818"/>
              <a:ext cx="1215" cy="12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影响程度</a:t>
              </a:r>
              <a:endPara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箭头连接符 20"/>
            <p:cNvCxnSpPr>
              <a:stCxn id="20" idx="3"/>
              <a:endCxn id="12" idx="1"/>
            </p:cNvCxnSpPr>
            <p:nvPr/>
          </p:nvCxnSpPr>
          <p:spPr>
            <a:xfrm flipV="1">
              <a:off x="13239" y="5456"/>
              <a:ext cx="1252" cy="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19" idx="0"/>
            </p:cNvCxnSpPr>
            <p:nvPr/>
          </p:nvCxnSpPr>
          <p:spPr>
            <a:xfrm flipH="1" flipV="1">
              <a:off x="13834" y="5457"/>
              <a:ext cx="0" cy="349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1495" y="4963"/>
              <a:ext cx="3472" cy="6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土壤墒情资料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116" y="3433"/>
              <a:ext cx="4555" cy="4164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6546" y="3433"/>
              <a:ext cx="4555" cy="4164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右箭头 47"/>
            <p:cNvSpPr/>
            <p:nvPr/>
          </p:nvSpPr>
          <p:spPr>
            <a:xfrm>
              <a:off x="5671" y="5457"/>
              <a:ext cx="876" cy="2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右箭头 48"/>
            <p:cNvSpPr/>
            <p:nvPr/>
          </p:nvSpPr>
          <p:spPr>
            <a:xfrm>
              <a:off x="11149" y="5457"/>
              <a:ext cx="876" cy="2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2" name="直接箭头连接符 51"/>
            <p:cNvCxnSpPr>
              <a:stCxn id="10" idx="3"/>
              <a:endCxn id="19" idx="1"/>
            </p:cNvCxnSpPr>
            <p:nvPr/>
          </p:nvCxnSpPr>
          <p:spPr>
            <a:xfrm>
              <a:off x="5627" y="9246"/>
              <a:ext cx="7309" cy="2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3"/>
            <p:cNvSpPr/>
            <p:nvPr/>
          </p:nvSpPr>
          <p:spPr>
            <a:xfrm>
              <a:off x="7130" y="5126"/>
              <a:ext cx="3376" cy="6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土壤墒情预测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4000" y="272207"/>
            <a:ext cx="59921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三、对策与建议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310" y="736967"/>
            <a:ext cx="454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加强灾害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监测预警体系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" y="2287270"/>
            <a:ext cx="5146675" cy="4260215"/>
          </a:xfrm>
          <a:prstGeom prst="rect">
            <a:avLst/>
          </a:prstGeom>
        </p:spPr>
      </p:pic>
      <p:pic>
        <p:nvPicPr>
          <p:cNvPr id="1505638645" name="图片 6" descr="地图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40" y="2359660"/>
            <a:ext cx="4970780" cy="41154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140" y="356235"/>
            <a:ext cx="381508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三</a:t>
            </a:r>
            <a:r>
              <a:rPr kumimoji="0" lang="zh-CN" altLang="en-US" sz="3200" b="1" i="0" kern="12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、对策与建议</a:t>
            </a:r>
            <a:endParaRPr kumimoji="0" lang="en-US" altLang="zh-CN" sz="3200" b="1" i="0" kern="120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375" y="939800"/>
            <a:ext cx="77584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农业气候资源普查和气象灾害风险区划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375" y="1527810"/>
            <a:ext cx="1117790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作物布局、品种布局</a:t>
            </a:r>
            <a:endParaRPr lang="zh-CN" altLang="en-US" sz="2000" i="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140" y="356235"/>
            <a:ext cx="381508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三</a:t>
            </a:r>
            <a:r>
              <a:rPr kumimoji="0" lang="zh-CN" altLang="en-US" sz="3200" b="1" i="0" kern="12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、对策与建议</a:t>
            </a:r>
            <a:endParaRPr kumimoji="0" lang="en-US" altLang="zh-CN" sz="3200" b="1" i="0" kern="120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375" y="939800"/>
            <a:ext cx="77584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农业气候资源普查和气象灾害风险区划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" y="2472512"/>
            <a:ext cx="3934806" cy="321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1"/>
          <p:cNvSpPr txBox="1"/>
          <p:nvPr/>
        </p:nvSpPr>
        <p:spPr>
          <a:xfrm>
            <a:off x="8760003" y="6045525"/>
            <a:ext cx="3047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夏玉米干旱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142" y="2472512"/>
            <a:ext cx="3686182" cy="320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11"/>
          <p:cNvSpPr txBox="1"/>
          <p:nvPr/>
        </p:nvSpPr>
        <p:spPr>
          <a:xfrm>
            <a:off x="4860061" y="6045525"/>
            <a:ext cx="3047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夏玉米涝渍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98" y="2480458"/>
            <a:ext cx="4272544" cy="32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本框 11"/>
          <p:cNvSpPr txBox="1"/>
          <p:nvPr/>
        </p:nvSpPr>
        <p:spPr>
          <a:xfrm>
            <a:off x="699253" y="6045525"/>
            <a:ext cx="3047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小麦干旱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34471" y="1329648"/>
            <a:ext cx="110162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全球变暖，极端热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事件增多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，强度加强；极端冷事件将减少，强度减弱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极端热事件频次变化随全球增，暖幅度呈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非线性增长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越极端的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事件发生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频率的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增长百分比越大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15007" y="806428"/>
            <a:ext cx="260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IPCC AR6 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报告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034" y="410176"/>
            <a:ext cx="5074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一、气候变暖背景下极端事件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70" y="3026536"/>
            <a:ext cx="7224251" cy="3637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528955" y="2910840"/>
            <a:ext cx="5207635" cy="3434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04140" y="356235"/>
            <a:ext cx="381508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三</a:t>
            </a:r>
            <a:r>
              <a:rPr kumimoji="0" lang="zh-CN" altLang="en-US" sz="3200" b="1" i="0" kern="12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、对策与建议</a:t>
            </a:r>
            <a:endParaRPr kumimoji="0" lang="en-US" altLang="zh-CN" sz="3200" b="1" i="0" kern="120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310" y="939532"/>
            <a:ext cx="5403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加强农业生产防灾减灾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能力建设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120" y="1460500"/>
            <a:ext cx="96875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defTabSz="266700">
              <a:lnSpc>
                <a:spcPct val="150000"/>
              </a:lnSpc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河南省高标准农田建设规划（2021—2030年）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defTabSz="266700">
              <a:lnSpc>
                <a:spcPct val="150000"/>
              </a:lnSpc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高标准农田农业气象观测站网布局方案（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2024-2035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030" y="2660015"/>
            <a:ext cx="5546090" cy="4029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" name="直接连接符 4"/>
          <p:cNvCxnSpPr/>
          <p:nvPr/>
        </p:nvCxnSpPr>
        <p:spPr>
          <a:xfrm>
            <a:off x="7574915" y="5765165"/>
            <a:ext cx="366839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390005" y="6062345"/>
            <a:ext cx="3771265" cy="596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140" y="356235"/>
            <a:ext cx="381508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三</a:t>
            </a:r>
            <a:r>
              <a:rPr kumimoji="0" lang="zh-CN" altLang="en-US" sz="3200" b="1" i="0" kern="12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5简" panose="00020600040101010101" pitchFamily="18" charset="-122"/>
              </a:rPr>
              <a:t>、对策与建议</a:t>
            </a:r>
            <a:endParaRPr kumimoji="0" lang="en-US" altLang="zh-CN" sz="3200" b="1" i="0" kern="120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5简" panose="00020600040101010101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310" y="939532"/>
            <a:ext cx="5238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加强农业生产防灾减灾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能力建设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45" y="3061970"/>
            <a:ext cx="4905375" cy="34524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3375" y="1584960"/>
            <a:ext cx="1117790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建设高标准农田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集中连片、旱涝保收、节水高效、稳产高产、生态友好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i="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粮食生产的规模化、标准化、专业化、现代化水平持续提升</a:t>
            </a:r>
            <a:endParaRPr lang="zh-CN" altLang="en-US" sz="2000" i="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10870" y="3061335"/>
            <a:ext cx="5141595" cy="350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淘宝网chenying0907出品 259"/>
          <p:cNvSpPr>
            <a:spLocks noChangeArrowheads="1"/>
          </p:cNvSpPr>
          <p:nvPr/>
        </p:nvSpPr>
        <p:spPr bwMode="auto">
          <a:xfrm>
            <a:off x="2179072" y="2638893"/>
            <a:ext cx="7833856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sz="6000" b="1" spc="375" dirty="0">
                <a:solidFill>
                  <a:srgbClr val="C00000"/>
                </a:solidFill>
                <a:cs typeface="微软雅黑" panose="020B0503020204020204" pitchFamily="34" charset="-122"/>
              </a:rPr>
              <a:t>谢</a:t>
            </a:r>
            <a:r>
              <a:rPr lang="en-US" altLang="zh-CN" sz="6000" b="1" spc="375" dirty="0">
                <a:solidFill>
                  <a:srgbClr val="C00000"/>
                </a:solidFill>
                <a:cs typeface="微软雅黑" panose="020B0503020204020204" pitchFamily="34" charset="-122"/>
              </a:rPr>
              <a:t>  </a:t>
            </a:r>
            <a:r>
              <a:rPr lang="zh-CN" altLang="en-US" sz="6000" b="1" spc="375" dirty="0">
                <a:solidFill>
                  <a:srgbClr val="C00000"/>
                </a:solidFill>
                <a:cs typeface="微软雅黑" panose="020B0503020204020204" pitchFamily="34" charset="-122"/>
              </a:rPr>
              <a:t>谢！</a:t>
            </a:r>
            <a:endParaRPr lang="zh-CN" altLang="en-US" sz="6000" b="1" spc="375" dirty="0">
              <a:solidFill>
                <a:srgbClr val="C00000"/>
              </a:solidFill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57554" y="3570192"/>
            <a:ext cx="6060516" cy="3057403"/>
            <a:chOff x="4181423" y="2622811"/>
            <a:chExt cx="7061352" cy="3805284"/>
          </a:xfrm>
        </p:grpSpPr>
        <p:pic>
          <p:nvPicPr>
            <p:cNvPr id="4" name="图片 3" descr="屏幕剪辑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23" y="2622811"/>
              <a:ext cx="7061352" cy="3805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图片 4" descr="屏幕剪辑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275" y="5036024"/>
              <a:ext cx="1329005" cy="1288380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734470" y="1261868"/>
            <a:ext cx="110162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全球变暖加剧，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强降水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事件很可能变得更强、更频繁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全球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每增温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℃， 极端日降水强度将增强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7%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升温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1.5℃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年一遇强降水频率将增加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10%,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百年一遇的增加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20%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升温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2℃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年一遇强降水频率将增加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22%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，百年一遇的增加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45%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83961" y="771292"/>
            <a:ext cx="260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IPCC AR6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报告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9034" y="248072"/>
            <a:ext cx="5074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一、气候变暖背景下极端事件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09034" y="410176"/>
            <a:ext cx="5074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一、气候变暖背景下极端事件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801" y="1513985"/>
            <a:ext cx="6716123" cy="34913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2"/>
          <a:srcRect t="5791" b="3111"/>
          <a:stretch>
            <a:fillRect/>
          </a:stretch>
        </p:blipFill>
        <p:spPr>
          <a:xfrm>
            <a:off x="248528" y="4810281"/>
            <a:ext cx="6842446" cy="1918526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直接连接符 12"/>
          <p:cNvCxnSpPr/>
          <p:nvPr/>
        </p:nvCxnSpPr>
        <p:spPr>
          <a:xfrm flipV="1">
            <a:off x="4656446" y="5283076"/>
            <a:ext cx="2159888" cy="7189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945789" y="1661512"/>
            <a:ext cx="5046128" cy="48360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90590" tIns="45280" rIns="90590" bIns="45280">
            <a:spAutoFit/>
          </a:bodyPr>
          <a:lstStyle/>
          <a:p>
            <a:pPr defTabSz="91249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近</a:t>
            </a:r>
            <a:r>
              <a:rPr lang="en-US" altLang="zh-CN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59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年来（</a:t>
            </a:r>
            <a:r>
              <a:rPr lang="en-US" altLang="zh-CN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1961-2019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年），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全球</a:t>
            </a:r>
            <a:r>
              <a:rPr lang="zh-CN" altLang="en-US" sz="2000" dirty="0">
                <a:solidFill>
                  <a:srgbClr val="10253F"/>
                </a:solidFill>
                <a:latin typeface="黑体" panose="02010609060101010101" charset="-122"/>
                <a:ea typeface="黑体" panose="02010609060101010101" charset="-122"/>
              </a:rPr>
              <a:t>年平均气温升高</a:t>
            </a:r>
            <a:r>
              <a:rPr lang="en-US" altLang="zh-CN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0.15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℃</a:t>
            </a:r>
            <a:r>
              <a:rPr lang="en-US" altLang="zh-CN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/10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2000" dirty="0">
                <a:solidFill>
                  <a:srgbClr val="10253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2000" dirty="0">
              <a:solidFill>
                <a:srgbClr val="10253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249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dirty="0">
              <a:solidFill>
                <a:srgbClr val="10253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249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dirty="0">
              <a:solidFill>
                <a:srgbClr val="10253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249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10253F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近</a:t>
            </a:r>
            <a:r>
              <a:rPr lang="en-US" altLang="zh-CN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59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年来（</a:t>
            </a:r>
            <a:r>
              <a:rPr lang="en-US" altLang="zh-CN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1961-2019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年），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我国</a:t>
            </a:r>
            <a:r>
              <a:rPr lang="zh-CN" altLang="en-US" sz="2000" dirty="0">
                <a:solidFill>
                  <a:srgbClr val="10253F"/>
                </a:solidFill>
                <a:latin typeface="黑体" panose="02010609060101010101" charset="-122"/>
                <a:ea typeface="黑体" panose="02010609060101010101" charset="-122"/>
              </a:rPr>
              <a:t>年平均气温升高</a:t>
            </a:r>
            <a:r>
              <a:rPr lang="en-US" altLang="zh-CN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0.29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℃</a:t>
            </a:r>
            <a:r>
              <a:rPr lang="en-US" altLang="zh-CN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/10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2000" dirty="0">
                <a:solidFill>
                  <a:srgbClr val="10253F"/>
                </a:solidFill>
                <a:latin typeface="黑体" panose="02010609060101010101" charset="-122"/>
                <a:ea typeface="黑体" panose="02010609060101010101" charset="-122"/>
              </a:rPr>
              <a:t>，是全球升温幅度的近两倍。</a:t>
            </a:r>
            <a:endParaRPr lang="en-US" altLang="zh-CN" sz="2000" dirty="0">
              <a:solidFill>
                <a:srgbClr val="10253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249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srgbClr val="10253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just" defTabSz="91249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河南省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平均气温的升温速率</a:t>
            </a:r>
            <a:r>
              <a:rPr lang="en-US" altLang="zh-CN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0.20℃/10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高于全球平均，但低于全国平均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r>
              <a:rPr lang="en-US" altLang="zh-CN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1994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年之后气温明显升高；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冬季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升温趋势最明显（</a:t>
            </a:r>
            <a:r>
              <a:rPr lang="en-US" altLang="zh-CN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0.29℃/10</a:t>
            </a:r>
            <a:r>
              <a:rPr lang="zh-CN" altLang="en-US" sz="2000" b="1" dirty="0">
                <a:solidFill>
                  <a:srgbClr val="140CB4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20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）。</a:t>
            </a:r>
            <a:endParaRPr lang="zh-CN" altLang="en-US" sz="20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圆角矩形 34"/>
          <p:cNvSpPr/>
          <p:nvPr/>
        </p:nvSpPr>
        <p:spPr>
          <a:xfrm>
            <a:off x="2949155" y="1012433"/>
            <a:ext cx="6571708" cy="44182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algn="ctr" defTabSz="121539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河南气候变暖趋势与全球、全国的总趋势基本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一致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4513617" y="4846654"/>
            <a:ext cx="1375918" cy="311049"/>
          </a:xfrm>
          <a:prstGeom prst="wedgeRoundRectCallout">
            <a:avLst>
              <a:gd name="adj1" fmla="val 46005"/>
              <a:gd name="adj2" fmla="val 183616"/>
              <a:gd name="adj3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590" tIns="45280" rIns="90590" bIns="45280" anchor="b" anchorCtr="0"/>
          <a:lstStyle/>
          <a:p>
            <a:pPr algn="ctr" defTabSz="911225"/>
            <a:r>
              <a:rPr lang="en-US" altLang="zh-CN" sz="1600" b="1" dirty="0">
                <a:solidFill>
                  <a:srgbClr val="FF0000"/>
                </a:solidFill>
                <a:latin typeface="宋体" panose="02010600030101010101" pitchFamily="2" charset="-122"/>
              </a:rPr>
              <a:t>0.20</a:t>
            </a: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</a:rPr>
              <a:t>℃</a:t>
            </a:r>
            <a:r>
              <a:rPr lang="en-US" altLang="zh-CN" sz="1600" b="1" dirty="0">
                <a:solidFill>
                  <a:srgbClr val="FF0000"/>
                </a:solidFill>
                <a:latin typeface="宋体" panose="02010600030101010101" pitchFamily="2" charset="-122"/>
              </a:rPr>
              <a:t>/10</a:t>
            </a: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</a:rPr>
              <a:t>年</a:t>
            </a:r>
            <a:endParaRPr lang="zh-CN" altLang="en-US" sz="16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8" descr="C:\Users\jiangtong\Pictures\WGII_SPM图-中文20140408\Fig_SPM_2_2_CN.jpg"/>
          <p:cNvPicPr>
            <a:picLocks noChangeAspect="1" noChangeArrowheads="1"/>
          </p:cNvPicPr>
          <p:nvPr/>
        </p:nvPicPr>
        <p:blipFill>
          <a:blip r:embed="rId2" cstate="hqprint"/>
          <a:srcRect/>
          <a:stretch>
            <a:fillRect/>
          </a:stretch>
        </p:blipFill>
        <p:spPr bwMode="auto">
          <a:xfrm>
            <a:off x="6168390" y="3429000"/>
            <a:ext cx="5551805" cy="312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图表 23"/>
          <p:cNvGraphicFramePr/>
          <p:nvPr/>
        </p:nvGraphicFramePr>
        <p:xfrm>
          <a:off x="388620" y="3653790"/>
          <a:ext cx="5769610" cy="293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74200" y="1244198"/>
            <a:ext cx="11229479" cy="201358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48" tIns="45205" rIns="90448" bIns="45205">
            <a:spAutoFit/>
          </a:bodyPr>
          <a:lstStyle>
            <a:defPPr>
              <a:defRPr lang="en-US"/>
            </a:defPPr>
            <a:lvl1pPr marL="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356870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在全球气候变化背景下，气候的反常性、突发性、不可预见性日益凸显，极端天气气候事件多发频发，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气候变化对粮食产量的不利影响比有利影响更为显著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华文楷体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未来气候变化导致小麦和玉米减产平均约为每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10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1.9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％和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1.2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％，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极端气候成为影响其产量波动的主要危害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楷体" panose="02010600040101010101" pitchFamily="2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9034" y="410176"/>
            <a:ext cx="5074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一、气候变暖背景下极端事件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4"/>
          <a:stretch>
            <a:fillRect/>
          </a:stretch>
        </p:blipFill>
        <p:spPr>
          <a:xfrm>
            <a:off x="675582" y="1603325"/>
            <a:ext cx="5253947" cy="46405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956" y="1603325"/>
            <a:ext cx="5389331" cy="46405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907087" y="6338380"/>
            <a:ext cx="7157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１９６０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２０２０年    （毛喜玲等，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2023)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4666" y="1046131"/>
            <a:ext cx="10580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中东部地区降水极端化特征显著，需加强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洪涝灾害防御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034" y="410176"/>
            <a:ext cx="5074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一、气候变暖背景下极端事件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32764" y="4517409"/>
            <a:ext cx="1951630" cy="1820971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638068" y="4164842"/>
            <a:ext cx="1951630" cy="1820971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7149" y="1713452"/>
            <a:ext cx="109134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极端天气气候对不同地理区域农业经济的影响主要以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负面为主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华北和华南的农业经济产出受极端天气气候影响最大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极端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高温、极端低温、极端降水和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干旱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极端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降水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干旱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是影响农业经济最显著的因子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034" y="410176"/>
            <a:ext cx="5074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5简" panose="00020600040101010101" pitchFamily="18" charset="-122"/>
              </a:rPr>
              <a:t>一、气候变暖背景下极端事件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5585.248818897638,&quot;width&quot;:13259.329133858268}"/>
</p:tagLst>
</file>

<file path=ppt/tags/tag10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11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12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13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98.3591338582677,&quot;left&quot;:14.191417322834644,&quot;top&quot;:148.67110236220472,&quot;width&quot;:927.3568503937007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PP_MARK_KEY" val="9593dda7-46f4-4ea2-af5a-111b231bdcb7"/>
  <p:tag name="COMMONDATA" val="eyJjb3VudCI6MywiaGRpZCI6IjVkOTZkZDZmZjNlOTVhZjg0NzcyZDZmY2ZmNzlhMDg5IiwidXNlckNvdW50IjoxfQ=="/>
  <p:tag name="commondata" val="eyJjb3VudCI6NCwiaGRpZCI6ImY4OTMyMTBkMmUyODRkOGNhNTYxM2JhZTkyZTZiNDgyIiwidXNlckNvdW50IjoxfQ=="/>
</p:tagLst>
</file>

<file path=ppt/tags/tag3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4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5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6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7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8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ags/tag9.xml><?xml version="1.0" encoding="utf-8"?>
<p:tagLst xmlns:p="http://schemas.openxmlformats.org/presentationml/2006/main">
  <p:tag name="KSO_WM_DIAGRAM_VIRTUALLY_FRAME" val="{&quot;height&quot;:420.33338582677163,&quot;left&quot;:90.84858267716535,&quot;top&quot;:108.63708661417323,&quot;width&quot;:835.92960629921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0nthrdu">
      <a:majorFont>
        <a:latin typeface="汉仪旗黑-55简"/>
        <a:ea typeface="汉仪旗黑-55简"/>
        <a:cs typeface=""/>
      </a:majorFont>
      <a:minorFont>
        <a:latin typeface="汉仪旗黑-55简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arrow" w="med" len="med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lang="en-US" altLang="zh-CN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4F7ED250725B4194BB162985D010BE" ma:contentTypeVersion="14" ma:contentTypeDescription="Create a new document." ma:contentTypeScope="" ma:versionID="eac9a23cb2713f911ffe93aa6f24b2c8">
  <xsd:schema xmlns:xsd="http://www.w3.org/2001/XMLSchema" xmlns:xs="http://www.w3.org/2001/XMLSchema" xmlns:p="http://schemas.microsoft.com/office/2006/metadata/properties" xmlns:ns2="bace6849-b83c-461e-bfa3-bed44a3775dd" xmlns:ns3="6fdf4497-0cef-4843-80c7-a1c57c12f889" targetNamespace="http://schemas.microsoft.com/office/2006/metadata/properties" ma:root="true" ma:fieldsID="6fd29975fe740b1f57e08c57cdc07740" ns2:_="" ns3:_="">
    <xsd:import namespace="bace6849-b83c-461e-bfa3-bed44a3775dd"/>
    <xsd:import namespace="6fdf4497-0cef-4843-80c7-a1c57c12f8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e6849-b83c-461e-bfa3-bed44a3775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d8c5178-9293-43e4-97ee-7b2d4b546a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f4497-0cef-4843-80c7-a1c57c12f88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65c617b-8057-4fad-8477-a558143c666e}" ma:internalName="TaxCatchAll" ma:showField="CatchAllData" ma:web="6fdf4497-0cef-4843-80c7-a1c57c12f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4BAA60-E7E8-4834-B9A4-D78719FCD221}"/>
</file>

<file path=customXml/itemProps2.xml><?xml version="1.0" encoding="utf-8"?>
<ds:datastoreItem xmlns:ds="http://schemas.openxmlformats.org/officeDocument/2006/customXml" ds:itemID="{DD3CC357-7888-4649-8811-7E3D08BB9D3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3832</Words>
  <Application>WPS 演示</Application>
  <PresentationFormat>自定义</PresentationFormat>
  <Paragraphs>655</Paragraphs>
  <Slides>42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42</vt:i4>
      </vt:variant>
    </vt:vector>
  </HeadingPairs>
  <TitlesOfParts>
    <vt:vector size="61" baseType="lpstr">
      <vt:lpstr>Arial</vt:lpstr>
      <vt:lpstr>宋体</vt:lpstr>
      <vt:lpstr>Wingdings</vt:lpstr>
      <vt:lpstr>Calibri</vt:lpstr>
      <vt:lpstr>微软雅黑</vt:lpstr>
      <vt:lpstr>汉仪旗黑-55简</vt:lpstr>
      <vt:lpstr>黑体</vt:lpstr>
      <vt:lpstr>华文楷体</vt:lpstr>
      <vt:lpstr>Arial Unicode MS</vt:lpstr>
      <vt:lpstr>等线</vt:lpstr>
      <vt:lpstr>Times New Roman</vt:lpstr>
      <vt:lpstr>Wingdings</vt:lpstr>
      <vt:lpstr>Times New Roman</vt:lpstr>
      <vt:lpstr>Arial</vt:lpstr>
      <vt:lpstr>Calibri Light</vt:lpstr>
      <vt:lpstr>等线 Light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余卫东</cp:lastModifiedBy>
  <cp:revision>770</cp:revision>
  <dcterms:created xsi:type="dcterms:W3CDTF">2022-08-22T08:54:00Z</dcterms:created>
  <dcterms:modified xsi:type="dcterms:W3CDTF">2024-07-28T02:52:16Z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KSOTemplateUUID">
    <vt:lpwstr>v1.0_mb_AoNvAO2bR2WRe62FV66G8Q==</vt:lpwstr>
  </property>
  <property fmtid="{D5CDD505-2E9C-101B-9397-08002B2CF9AE}" pid="4" name="ICV">
    <vt:lpwstr>E53C30EB8A294D9BAAE655C88E777179</vt:lpwstr>
  </property>
</Properties>
</file>