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86" r:id="rId3"/>
  </p:sldMasterIdLst>
  <p:notesMasterIdLst>
    <p:notesMasterId r:id="rId5"/>
  </p:notesMasterIdLst>
  <p:handoutMasterIdLst>
    <p:handoutMasterId r:id="rId25"/>
  </p:handoutMasterIdLst>
  <p:sldIdLst>
    <p:sldId id="3105" r:id="rId4"/>
    <p:sldId id="3221" r:id="rId6"/>
    <p:sldId id="3137" r:id="rId7"/>
    <p:sldId id="3139" r:id="rId8"/>
    <p:sldId id="3465" r:id="rId9"/>
    <p:sldId id="3466" r:id="rId10"/>
    <p:sldId id="3467" r:id="rId11"/>
    <p:sldId id="3468" r:id="rId12"/>
    <p:sldId id="3141" r:id="rId13"/>
    <p:sldId id="3142" r:id="rId14"/>
    <p:sldId id="3411" r:id="rId15"/>
    <p:sldId id="3367" r:id="rId16"/>
    <p:sldId id="3343" r:id="rId17"/>
    <p:sldId id="3344" r:id="rId18"/>
    <p:sldId id="3442" r:id="rId19"/>
    <p:sldId id="3150" r:id="rId20"/>
    <p:sldId id="3146" r:id="rId21"/>
    <p:sldId id="3153" r:id="rId22"/>
    <p:sldId id="3439" r:id="rId23"/>
    <p:sldId id="3313" r:id="rId24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68" userDrawn="1">
          <p15:clr>
            <a:srgbClr val="A4A3A4"/>
          </p15:clr>
        </p15:guide>
        <p15:guide id="4" orient="horz" pos="4146" userDrawn="1">
          <p15:clr>
            <a:srgbClr val="A4A3A4"/>
          </p15:clr>
        </p15:guide>
        <p15:guide id="5" pos="7480" userDrawn="1">
          <p15:clr>
            <a:srgbClr val="A4A3A4"/>
          </p15:clr>
        </p15:guide>
        <p15:guide id="6" pos="6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E63"/>
    <a:srgbClr val="9BBE4E"/>
    <a:srgbClr val="EBA85F"/>
    <a:srgbClr val="9AC343"/>
    <a:srgbClr val="C2DB8E"/>
    <a:srgbClr val="74952F"/>
    <a:srgbClr val="285301"/>
    <a:srgbClr val="000000"/>
    <a:srgbClr val="741A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2" autoAdjust="0"/>
    <p:restoredTop sz="95884" autoAdjust="0"/>
  </p:normalViewPr>
  <p:slideViewPr>
    <p:cSldViewPr showGuides="1">
      <p:cViewPr varScale="1">
        <p:scale>
          <a:sx n="97" d="100"/>
          <a:sy n="97" d="100"/>
        </p:scale>
        <p:origin x="232" y="336"/>
      </p:cViewPr>
      <p:guideLst>
        <p:guide orient="horz" pos="371"/>
        <p:guide pos="4050"/>
        <p:guide pos="568"/>
        <p:guide orient="horz" pos="4146"/>
        <p:guide pos="7480"/>
        <p:guide pos="690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1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284FC-0630-4CE9-8190-D039DE356E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0213562-7BE0-4ABC-ADD2-6EFD203C3B01}">
      <dgm:prSet phldrT="[文本]"/>
      <dgm:spPr/>
      <dgm:t>
        <a:bodyPr/>
        <a:lstStyle/>
        <a:p>
          <a:r>
            <a:rPr lang="zh-CN" altLang="en-US" dirty="0"/>
            <a:t>草场</a:t>
          </a:r>
        </a:p>
      </dgm:t>
    </dgm:pt>
    <dgm:pt modelId="{C6C28C16-FD84-49B8-BED7-1D7BCAFA3409}" cxnId="{40D0143C-99E3-4F76-A75B-BA6724C23417}" type="parTrans">
      <dgm:prSet/>
      <dgm:spPr/>
      <dgm:t>
        <a:bodyPr/>
        <a:lstStyle/>
        <a:p>
          <a:endParaRPr lang="zh-CN" altLang="en-US"/>
        </a:p>
      </dgm:t>
    </dgm:pt>
    <dgm:pt modelId="{3D05D57D-AA05-401F-B6F0-EED8880834D2}" cxnId="{40D0143C-99E3-4F76-A75B-BA6724C23417}" type="sibTrans">
      <dgm:prSet/>
      <dgm:spPr/>
      <dgm:t>
        <a:bodyPr/>
        <a:lstStyle/>
        <a:p>
          <a:endParaRPr lang="zh-CN" altLang="en-US"/>
        </a:p>
      </dgm:t>
    </dgm:pt>
    <dgm:pt modelId="{5D6740E9-BCFF-4D8A-87B6-CD83571CA4B0}">
      <dgm:prSet phldrT="[文本]"/>
      <dgm:spPr/>
      <dgm:t>
        <a:bodyPr/>
        <a:lstStyle/>
        <a:p>
          <a:r>
            <a:rPr lang="zh-CN" altLang="en-US" dirty="0"/>
            <a:t>牲畜</a:t>
          </a:r>
        </a:p>
      </dgm:t>
    </dgm:pt>
    <dgm:pt modelId="{1E4A84A2-1B0D-4CCB-A8F9-35BEFCB91CCA}" cxnId="{DA6B871F-70C0-4911-8381-F7BB93F9F831}" type="parTrans">
      <dgm:prSet/>
      <dgm:spPr/>
      <dgm:t>
        <a:bodyPr/>
        <a:lstStyle/>
        <a:p>
          <a:endParaRPr lang="zh-CN" altLang="en-US"/>
        </a:p>
      </dgm:t>
    </dgm:pt>
    <dgm:pt modelId="{DD993F90-6673-4F4A-B3B2-55902040248D}" cxnId="{DA6B871F-70C0-4911-8381-F7BB93F9F831}" type="sibTrans">
      <dgm:prSet/>
      <dgm:spPr/>
      <dgm:t>
        <a:bodyPr/>
        <a:lstStyle/>
        <a:p>
          <a:endParaRPr lang="zh-CN" altLang="en-US"/>
        </a:p>
      </dgm:t>
    </dgm:pt>
    <dgm:pt modelId="{5B98102E-0BA3-4BF4-B11E-B2C44C636186}">
      <dgm:prSet phldrT="[文本]"/>
      <dgm:spPr/>
      <dgm:t>
        <a:bodyPr/>
        <a:lstStyle/>
        <a:p>
          <a:r>
            <a:rPr lang="zh-CN" altLang="en-US" dirty="0"/>
            <a:t>牧民</a:t>
          </a:r>
        </a:p>
      </dgm:t>
    </dgm:pt>
    <dgm:pt modelId="{FECCCE0C-9E20-4DC5-8188-86FBB1DA7D72}" cxnId="{70B1006B-EFA5-427E-A2FC-94DF60DA3853}" type="parTrans">
      <dgm:prSet/>
      <dgm:spPr/>
      <dgm:t>
        <a:bodyPr/>
        <a:lstStyle/>
        <a:p>
          <a:endParaRPr lang="zh-CN" altLang="en-US"/>
        </a:p>
      </dgm:t>
    </dgm:pt>
    <dgm:pt modelId="{5CD6AB70-06C2-4E15-ACEA-7952A41721B8}" cxnId="{70B1006B-EFA5-427E-A2FC-94DF60DA3853}" type="sibTrans">
      <dgm:prSet/>
      <dgm:spPr/>
      <dgm:t>
        <a:bodyPr/>
        <a:lstStyle/>
        <a:p>
          <a:endParaRPr lang="zh-CN" altLang="en-US"/>
        </a:p>
      </dgm:t>
    </dgm:pt>
    <dgm:pt modelId="{CD3E7196-9501-45FD-8EE2-B7B7194B0CA7}" type="pres">
      <dgm:prSet presAssocID="{FAB284FC-0630-4CE9-8190-D039DE356E4C}" presName="compositeShape" presStyleCnt="0">
        <dgm:presLayoutVars>
          <dgm:chMax val="7"/>
          <dgm:dir/>
          <dgm:resizeHandles val="exact"/>
        </dgm:presLayoutVars>
      </dgm:prSet>
      <dgm:spPr/>
    </dgm:pt>
    <dgm:pt modelId="{60E09F66-4339-4644-8A18-5EACACCF09ED}" type="pres">
      <dgm:prSet presAssocID="{20213562-7BE0-4ABC-ADD2-6EFD203C3B01}" presName="circ1" presStyleLbl="vennNode1" presStyleIdx="0" presStyleCnt="3"/>
      <dgm:spPr/>
    </dgm:pt>
    <dgm:pt modelId="{A813FFEF-114B-4C3F-A096-421B03D2E629}" type="pres">
      <dgm:prSet presAssocID="{20213562-7BE0-4ABC-ADD2-6EFD203C3B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938EDA-931C-4A5E-A551-6948CEAEC411}" type="pres">
      <dgm:prSet presAssocID="{5D6740E9-BCFF-4D8A-87B6-CD83571CA4B0}" presName="circ2" presStyleLbl="vennNode1" presStyleIdx="1" presStyleCnt="3"/>
      <dgm:spPr/>
    </dgm:pt>
    <dgm:pt modelId="{CA0C4AF4-5DBC-4362-B686-D2446A9F232B}" type="pres">
      <dgm:prSet presAssocID="{5D6740E9-BCFF-4D8A-87B6-CD83571CA4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3902C9-3502-4C19-9996-23033DF3542D}" type="pres">
      <dgm:prSet presAssocID="{5B98102E-0BA3-4BF4-B11E-B2C44C636186}" presName="circ3" presStyleLbl="vennNode1" presStyleIdx="2" presStyleCnt="3"/>
      <dgm:spPr/>
    </dgm:pt>
    <dgm:pt modelId="{9B73C8CE-A0C8-486E-BA46-9A887EDA7792}" type="pres">
      <dgm:prSet presAssocID="{5B98102E-0BA3-4BF4-B11E-B2C44C63618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3C17313-276E-4C5B-BFA6-2E4F6A06DE43}" type="presOf" srcId="{5B98102E-0BA3-4BF4-B11E-B2C44C636186}" destId="{573902C9-3502-4C19-9996-23033DF3542D}" srcOrd="0" destOrd="0" presId="urn:microsoft.com/office/officeart/2005/8/layout/venn1"/>
    <dgm:cxn modelId="{92DC5C1B-6E56-4061-8DCD-51ED9396C3A3}" type="presOf" srcId="{20213562-7BE0-4ABC-ADD2-6EFD203C3B01}" destId="{A813FFEF-114B-4C3F-A096-421B03D2E629}" srcOrd="1" destOrd="0" presId="urn:microsoft.com/office/officeart/2005/8/layout/venn1"/>
    <dgm:cxn modelId="{DA6B871F-70C0-4911-8381-F7BB93F9F831}" srcId="{FAB284FC-0630-4CE9-8190-D039DE356E4C}" destId="{5D6740E9-BCFF-4D8A-87B6-CD83571CA4B0}" srcOrd="1" destOrd="0" parTransId="{1E4A84A2-1B0D-4CCB-A8F9-35BEFCB91CCA}" sibTransId="{DD993F90-6673-4F4A-B3B2-55902040248D}"/>
    <dgm:cxn modelId="{40D0143C-99E3-4F76-A75B-BA6724C23417}" srcId="{FAB284FC-0630-4CE9-8190-D039DE356E4C}" destId="{20213562-7BE0-4ABC-ADD2-6EFD203C3B01}" srcOrd="0" destOrd="0" parTransId="{C6C28C16-FD84-49B8-BED7-1D7BCAFA3409}" sibTransId="{3D05D57D-AA05-401F-B6F0-EED8880834D2}"/>
    <dgm:cxn modelId="{9ED1643D-393E-42C8-900E-A4F7FDD3D943}" type="presOf" srcId="{20213562-7BE0-4ABC-ADD2-6EFD203C3B01}" destId="{60E09F66-4339-4644-8A18-5EACACCF09ED}" srcOrd="0" destOrd="0" presId="urn:microsoft.com/office/officeart/2005/8/layout/venn1"/>
    <dgm:cxn modelId="{91437C47-783A-46FC-9F35-887C67209B03}" type="presOf" srcId="{5B98102E-0BA3-4BF4-B11E-B2C44C636186}" destId="{9B73C8CE-A0C8-486E-BA46-9A887EDA7792}" srcOrd="1" destOrd="0" presId="urn:microsoft.com/office/officeart/2005/8/layout/venn1"/>
    <dgm:cxn modelId="{447E0568-22CE-404D-BCB9-145C6DADA6A7}" type="presOf" srcId="{5D6740E9-BCFF-4D8A-87B6-CD83571CA4B0}" destId="{CA0C4AF4-5DBC-4362-B686-D2446A9F232B}" srcOrd="1" destOrd="0" presId="urn:microsoft.com/office/officeart/2005/8/layout/venn1"/>
    <dgm:cxn modelId="{70B1006B-EFA5-427E-A2FC-94DF60DA3853}" srcId="{FAB284FC-0630-4CE9-8190-D039DE356E4C}" destId="{5B98102E-0BA3-4BF4-B11E-B2C44C636186}" srcOrd="2" destOrd="0" parTransId="{FECCCE0C-9E20-4DC5-8188-86FBB1DA7D72}" sibTransId="{5CD6AB70-06C2-4E15-ACEA-7952A41721B8}"/>
    <dgm:cxn modelId="{555AE0E0-A146-4302-81F2-3F027911E7AC}" type="presOf" srcId="{FAB284FC-0630-4CE9-8190-D039DE356E4C}" destId="{CD3E7196-9501-45FD-8EE2-B7B7194B0CA7}" srcOrd="0" destOrd="0" presId="urn:microsoft.com/office/officeart/2005/8/layout/venn1"/>
    <dgm:cxn modelId="{2D6F00F4-E725-45A9-A3AE-05ABD70498E1}" type="presOf" srcId="{5D6740E9-BCFF-4D8A-87B6-CD83571CA4B0}" destId="{DB938EDA-931C-4A5E-A551-6948CEAEC411}" srcOrd="0" destOrd="0" presId="urn:microsoft.com/office/officeart/2005/8/layout/venn1"/>
    <dgm:cxn modelId="{F4DC78DB-79D8-4EAA-B482-8B77FD1AAE57}" type="presParOf" srcId="{CD3E7196-9501-45FD-8EE2-B7B7194B0CA7}" destId="{60E09F66-4339-4644-8A18-5EACACCF09ED}" srcOrd="0" destOrd="0" presId="urn:microsoft.com/office/officeart/2005/8/layout/venn1"/>
    <dgm:cxn modelId="{54B312C5-C8AD-4B31-A9DE-295E4B020259}" type="presParOf" srcId="{CD3E7196-9501-45FD-8EE2-B7B7194B0CA7}" destId="{A813FFEF-114B-4C3F-A096-421B03D2E629}" srcOrd="1" destOrd="0" presId="urn:microsoft.com/office/officeart/2005/8/layout/venn1"/>
    <dgm:cxn modelId="{07C501A3-6990-4A25-AB11-CD0B76F0E2AF}" type="presParOf" srcId="{CD3E7196-9501-45FD-8EE2-B7B7194B0CA7}" destId="{DB938EDA-931C-4A5E-A551-6948CEAEC411}" srcOrd="2" destOrd="0" presId="urn:microsoft.com/office/officeart/2005/8/layout/venn1"/>
    <dgm:cxn modelId="{E7232BF3-4361-4A58-B0F7-DB6A84342A09}" type="presParOf" srcId="{CD3E7196-9501-45FD-8EE2-B7B7194B0CA7}" destId="{CA0C4AF4-5DBC-4362-B686-D2446A9F232B}" srcOrd="3" destOrd="0" presId="urn:microsoft.com/office/officeart/2005/8/layout/venn1"/>
    <dgm:cxn modelId="{E2C0C1AF-4145-4CBD-B756-AEB8F7D3B6B6}" type="presParOf" srcId="{CD3E7196-9501-45FD-8EE2-B7B7194B0CA7}" destId="{573902C9-3502-4C19-9996-23033DF3542D}" srcOrd="4" destOrd="0" presId="urn:microsoft.com/office/officeart/2005/8/layout/venn1"/>
    <dgm:cxn modelId="{21E9C043-A54B-49F4-8F36-378B0EA6BDA2}" type="presParOf" srcId="{CD3E7196-9501-45FD-8EE2-B7B7194B0CA7}" destId="{9B73C8CE-A0C8-486E-BA46-9A887EDA7792}" srcOrd="5" destOrd="0" presId="urn:microsoft.com/office/officeart/2005/8/layout/venn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714875" cy="4714875"/>
        <a:chOff x="0" y="0"/>
        <a:chExt cx="4714875" cy="4714875"/>
      </a:xfrm>
    </dsp:grpSpPr>
    <dsp:sp modelId="{60E09F66-4339-4644-8A18-5EACACCF09ED}">
      <dsp:nvSpPr>
        <dsp:cNvPr id="3" name="椭圆 2"/>
        <dsp:cNvSpPr/>
      </dsp:nvSpPr>
      <dsp:spPr bwMode="white">
        <a:xfrm>
          <a:off x="2700338" y="58936"/>
          <a:ext cx="2828925" cy="28289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草场</a:t>
          </a:r>
          <a:endParaRPr>
            <a:solidFill>
              <a:schemeClr val="tx1"/>
            </a:solidFill>
          </a:endParaRPr>
        </a:p>
      </dsp:txBody>
      <dsp:txXfrm>
        <a:off x="2700338" y="58936"/>
        <a:ext cx="2828925" cy="2828925"/>
      </dsp:txXfrm>
    </dsp:sp>
    <dsp:sp modelId="{DB938EDA-931C-4A5E-A551-6948CEAEC411}">
      <dsp:nvSpPr>
        <dsp:cNvPr id="4" name="椭圆 3"/>
        <dsp:cNvSpPr/>
      </dsp:nvSpPr>
      <dsp:spPr bwMode="white">
        <a:xfrm>
          <a:off x="3721108" y="1827014"/>
          <a:ext cx="2828925" cy="28289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牲畜</a:t>
          </a:r>
          <a:endParaRPr>
            <a:solidFill>
              <a:schemeClr val="tx1"/>
            </a:solidFill>
          </a:endParaRPr>
        </a:p>
      </dsp:txBody>
      <dsp:txXfrm>
        <a:off x="3721108" y="1827014"/>
        <a:ext cx="2828925" cy="2828925"/>
      </dsp:txXfrm>
    </dsp:sp>
    <dsp:sp modelId="{573902C9-3502-4C19-9996-23033DF3542D}">
      <dsp:nvSpPr>
        <dsp:cNvPr id="5" name="椭圆 4"/>
        <dsp:cNvSpPr/>
      </dsp:nvSpPr>
      <dsp:spPr bwMode="white">
        <a:xfrm>
          <a:off x="1679567" y="1827014"/>
          <a:ext cx="2828925" cy="28289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牧民</a:t>
          </a:r>
          <a:endParaRPr>
            <a:solidFill>
              <a:schemeClr val="tx1"/>
            </a:solidFill>
          </a:endParaRPr>
        </a:p>
      </dsp:txBody>
      <dsp:txXfrm>
        <a:off x="1679567" y="1827014"/>
        <a:ext cx="2828925" cy="2828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73910-F208-4636-A090-B1B04B1D6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1.png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1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image" Target="../media/image1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1.png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1.png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6" name="Freeform 152"/>
          <p:cNvSpPr/>
          <p:nvPr>
            <p:custDataLst>
              <p:tags r:id="rId2"/>
            </p:custDataLst>
          </p:nvPr>
        </p:nvSpPr>
        <p:spPr bwMode="auto">
          <a:xfrm>
            <a:off x="6234679" y="1548298"/>
            <a:ext cx="2309599" cy="2244975"/>
          </a:xfrm>
          <a:custGeom>
            <a:avLst/>
            <a:gdLst>
              <a:gd name="T0" fmla="*/ 114 w 1021"/>
              <a:gd name="T1" fmla="*/ 994 h 994"/>
              <a:gd name="T2" fmla="*/ 510 w 1021"/>
              <a:gd name="T3" fmla="*/ 0 h 994"/>
              <a:gd name="T4" fmla="*/ 950 w 1021"/>
              <a:gd name="T5" fmla="*/ 991 h 994"/>
              <a:gd name="T6" fmla="*/ 114 w 1021"/>
              <a:gd name="T7" fmla="*/ 994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1" h="994">
                <a:moveTo>
                  <a:pt x="114" y="994"/>
                </a:moveTo>
                <a:cubicBezTo>
                  <a:pt x="114" y="994"/>
                  <a:pt x="0" y="0"/>
                  <a:pt x="510" y="0"/>
                </a:cubicBezTo>
                <a:cubicBezTo>
                  <a:pt x="1021" y="0"/>
                  <a:pt x="950" y="991"/>
                  <a:pt x="950" y="991"/>
                </a:cubicBezTo>
                <a:cubicBezTo>
                  <a:pt x="950" y="991"/>
                  <a:pt x="94" y="994"/>
                  <a:pt x="114" y="99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/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283853"/>
            <a:ext cx="12860425" cy="194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/>
          </a:p>
        </p:txBody>
      </p:sp>
      <p:sp>
        <p:nvSpPr>
          <p:cNvPr id="9798" name="Freeform 147"/>
          <p:cNvSpPr/>
          <p:nvPr>
            <p:custDataLst>
              <p:tags r:id="rId4"/>
            </p:custDataLst>
          </p:nvPr>
        </p:nvSpPr>
        <p:spPr bwMode="auto">
          <a:xfrm>
            <a:off x="361404" y="490572"/>
            <a:ext cx="6666669" cy="5781098"/>
          </a:xfrm>
          <a:custGeom>
            <a:avLst/>
            <a:gdLst>
              <a:gd name="T0" fmla="*/ 94 w 3049"/>
              <a:gd name="T1" fmla="*/ 1445 h 2648"/>
              <a:gd name="T2" fmla="*/ 670 w 3049"/>
              <a:gd name="T3" fmla="*/ 912 h 2648"/>
              <a:gd name="T4" fmla="*/ 1475 w 3049"/>
              <a:gd name="T5" fmla="*/ 89 h 2648"/>
              <a:gd name="T6" fmla="*/ 2127 w 3049"/>
              <a:gd name="T7" fmla="*/ 1276 h 2648"/>
              <a:gd name="T8" fmla="*/ 2544 w 3049"/>
              <a:gd name="T9" fmla="*/ 719 h 2648"/>
              <a:gd name="T10" fmla="*/ 3038 w 3049"/>
              <a:gd name="T11" fmla="*/ 2648 h 2648"/>
              <a:gd name="T12" fmla="*/ 130 w 3049"/>
              <a:gd name="T13" fmla="*/ 2648 h 2648"/>
              <a:gd name="T14" fmla="*/ 94 w 3049"/>
              <a:gd name="T15" fmla="*/ 1445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9" h="2648">
                <a:moveTo>
                  <a:pt x="94" y="1445"/>
                </a:moveTo>
                <a:cubicBezTo>
                  <a:pt x="94" y="1445"/>
                  <a:pt x="230" y="565"/>
                  <a:pt x="670" y="912"/>
                </a:cubicBezTo>
                <a:cubicBezTo>
                  <a:pt x="1111" y="1259"/>
                  <a:pt x="987" y="0"/>
                  <a:pt x="1475" y="89"/>
                </a:cubicBezTo>
                <a:cubicBezTo>
                  <a:pt x="1963" y="178"/>
                  <a:pt x="1904" y="1122"/>
                  <a:pt x="2127" y="1276"/>
                </a:cubicBezTo>
                <a:cubicBezTo>
                  <a:pt x="2350" y="1429"/>
                  <a:pt x="2233" y="646"/>
                  <a:pt x="2544" y="719"/>
                </a:cubicBezTo>
                <a:cubicBezTo>
                  <a:pt x="2855" y="791"/>
                  <a:pt x="3049" y="1364"/>
                  <a:pt x="3038" y="2648"/>
                </a:cubicBezTo>
                <a:cubicBezTo>
                  <a:pt x="130" y="2648"/>
                  <a:pt x="130" y="2648"/>
                  <a:pt x="130" y="2648"/>
                </a:cubicBezTo>
                <a:cubicBezTo>
                  <a:pt x="130" y="2648"/>
                  <a:pt x="0" y="2123"/>
                  <a:pt x="94" y="1445"/>
                </a:cubicBezTo>
                <a:close/>
              </a:path>
            </a:pathLst>
          </a:custGeom>
          <a:blipFill>
            <a:blip r:embed="rId5"/>
            <a:srcRect/>
            <a:stretch>
              <a:fillRect t="-20097" b="-9059"/>
            </a:stretch>
          </a:blipFill>
          <a:ln w="11113" cap="flat">
            <a:noFill/>
            <a:prstDash val="solid"/>
            <a:miter lim="800000"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 dirty="0"/>
          </a:p>
        </p:txBody>
      </p:sp>
      <p:sp>
        <p:nvSpPr>
          <p:cNvPr id="9805" name="Freeform 151"/>
          <p:cNvSpPr/>
          <p:nvPr>
            <p:custDataLst>
              <p:tags r:id="rId6"/>
            </p:custDataLst>
          </p:nvPr>
        </p:nvSpPr>
        <p:spPr bwMode="auto">
          <a:xfrm>
            <a:off x="10428938" y="4997453"/>
            <a:ext cx="1429841" cy="1629647"/>
          </a:xfrm>
          <a:custGeom>
            <a:avLst/>
            <a:gdLst>
              <a:gd name="T0" fmla="*/ 74 w 667"/>
              <a:gd name="T1" fmla="*/ 761 h 761"/>
              <a:gd name="T2" fmla="*/ 333 w 667"/>
              <a:gd name="T3" fmla="*/ 0 h 761"/>
              <a:gd name="T4" fmla="*/ 621 w 667"/>
              <a:gd name="T5" fmla="*/ 759 h 761"/>
              <a:gd name="T6" fmla="*/ 74 w 667"/>
              <a:gd name="T7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7" h="761">
                <a:moveTo>
                  <a:pt x="74" y="761"/>
                </a:moveTo>
                <a:cubicBezTo>
                  <a:pt x="74" y="761"/>
                  <a:pt x="0" y="0"/>
                  <a:pt x="333" y="0"/>
                </a:cubicBezTo>
                <a:cubicBezTo>
                  <a:pt x="667" y="0"/>
                  <a:pt x="621" y="759"/>
                  <a:pt x="621" y="759"/>
                </a:cubicBezTo>
                <a:cubicBezTo>
                  <a:pt x="621" y="759"/>
                  <a:pt x="61" y="761"/>
                  <a:pt x="74" y="7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/>
          </a:p>
        </p:txBody>
      </p:sp>
      <p:sp>
        <p:nvSpPr>
          <p:cNvPr id="9807" name="Freeform 153"/>
          <p:cNvSpPr/>
          <p:nvPr>
            <p:custDataLst>
              <p:tags r:id="rId7"/>
            </p:custDataLst>
          </p:nvPr>
        </p:nvSpPr>
        <p:spPr bwMode="auto">
          <a:xfrm>
            <a:off x="4938098" y="4211327"/>
            <a:ext cx="2982555" cy="2300223"/>
          </a:xfrm>
          <a:custGeom>
            <a:avLst/>
            <a:gdLst>
              <a:gd name="T0" fmla="*/ 153 w 1367"/>
              <a:gd name="T1" fmla="*/ 1056 h 1056"/>
              <a:gd name="T2" fmla="*/ 683 w 1367"/>
              <a:gd name="T3" fmla="*/ 0 h 1056"/>
              <a:gd name="T4" fmla="*/ 1272 w 1367"/>
              <a:gd name="T5" fmla="*/ 1052 h 1056"/>
              <a:gd name="T6" fmla="*/ 153 w 1367"/>
              <a:gd name="T7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7" h="1056">
                <a:moveTo>
                  <a:pt x="153" y="1056"/>
                </a:moveTo>
                <a:cubicBezTo>
                  <a:pt x="153" y="1056"/>
                  <a:pt x="0" y="0"/>
                  <a:pt x="683" y="0"/>
                </a:cubicBezTo>
                <a:cubicBezTo>
                  <a:pt x="1367" y="0"/>
                  <a:pt x="1272" y="1052"/>
                  <a:pt x="1272" y="1052"/>
                </a:cubicBezTo>
                <a:cubicBezTo>
                  <a:pt x="1272" y="1052"/>
                  <a:pt x="126" y="1056"/>
                  <a:pt x="153" y="105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6429375" y="2791794"/>
            <a:ext cx="6219312" cy="589326"/>
          </a:xfrm>
        </p:spPr>
        <p:txBody>
          <a:bodyPr lIns="90000" tIns="46800" rIns="90000" bIns="46800" anchor="t">
            <a:normAutofit/>
          </a:bodyPr>
          <a:lstStyle>
            <a:lvl1pPr marL="0" indent="0" algn="r">
              <a:buNone/>
              <a:defRPr sz="253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6429375" y="1324311"/>
            <a:ext cx="6219312" cy="1437918"/>
          </a:xfrm>
        </p:spPr>
        <p:txBody>
          <a:bodyPr lIns="90000" tIns="46800" rIns="90000" bIns="46800" anchor="b">
            <a:normAutofit/>
          </a:bodyPr>
          <a:lstStyle>
            <a:lvl1pPr algn="r">
              <a:defRPr sz="569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0240603" y="3855764"/>
            <a:ext cx="2408084" cy="4556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90000" tIns="46800" rIns="90000" bIns="46800"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</a:defRPr>
            </a:lvl1pPr>
            <a:lvl2pPr marL="481965" indent="0">
              <a:buNone/>
              <a:defRPr/>
            </a:lvl2pPr>
            <a:lvl3pPr marL="964565" indent="0">
              <a:buNone/>
              <a:defRPr/>
            </a:lvl3pPr>
            <a:lvl4pPr marL="1446530" indent="0">
              <a:buNone/>
              <a:defRPr/>
            </a:lvl4pPr>
            <a:lvl5pPr marL="1928495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10240603" y="4365738"/>
            <a:ext cx="2408084" cy="455603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</a:ln>
        </p:spPr>
        <p:txBody>
          <a:bodyPr vert="horz" lIns="90000" tIns="46800" rIns="90000" bIns="46800" anchor="ctr">
            <a:noAutofit/>
          </a:bodyPr>
          <a:lstStyle>
            <a:lvl1pPr marL="0" indent="0" algn="r">
              <a:buNone/>
              <a:defRPr sz="1900" b="0">
                <a:solidFill>
                  <a:schemeClr val="accent1"/>
                </a:solidFill>
              </a:defRPr>
            </a:lvl1pPr>
            <a:lvl2pPr marL="481965" indent="0">
              <a:buNone/>
              <a:defRPr/>
            </a:lvl2pPr>
            <a:lvl3pPr marL="964565" indent="0">
              <a:buNone/>
              <a:defRPr/>
            </a:lvl3pPr>
            <a:lvl4pPr marL="1446530" indent="0">
              <a:buNone/>
              <a:defRPr/>
            </a:lvl4pPr>
            <a:lvl5pPr marL="1928495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06567" y="1004543"/>
            <a:ext cx="11445719" cy="568330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Freeform 151"/>
          <p:cNvSpPr/>
          <p:nvPr>
            <p:custDataLst>
              <p:tags r:id="rId2"/>
            </p:custDataLst>
          </p:nvPr>
        </p:nvSpPr>
        <p:spPr bwMode="auto">
          <a:xfrm>
            <a:off x="706562" y="4772672"/>
            <a:ext cx="1429841" cy="1629647"/>
          </a:xfrm>
          <a:custGeom>
            <a:avLst/>
            <a:gdLst>
              <a:gd name="T0" fmla="*/ 74 w 667"/>
              <a:gd name="T1" fmla="*/ 761 h 761"/>
              <a:gd name="T2" fmla="*/ 333 w 667"/>
              <a:gd name="T3" fmla="*/ 0 h 761"/>
              <a:gd name="T4" fmla="*/ 621 w 667"/>
              <a:gd name="T5" fmla="*/ 759 h 761"/>
              <a:gd name="T6" fmla="*/ 74 w 667"/>
              <a:gd name="T7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7" h="761">
                <a:moveTo>
                  <a:pt x="74" y="761"/>
                </a:moveTo>
                <a:cubicBezTo>
                  <a:pt x="74" y="761"/>
                  <a:pt x="0" y="0"/>
                  <a:pt x="333" y="0"/>
                </a:cubicBezTo>
                <a:cubicBezTo>
                  <a:pt x="667" y="0"/>
                  <a:pt x="621" y="759"/>
                  <a:pt x="621" y="759"/>
                </a:cubicBezTo>
                <a:cubicBezTo>
                  <a:pt x="621" y="759"/>
                  <a:pt x="61" y="761"/>
                  <a:pt x="74" y="7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/>
          </a:p>
        </p:txBody>
      </p:sp>
      <p:sp>
        <p:nvSpPr>
          <p:cNvPr id="290" name="Freeform 153"/>
          <p:cNvSpPr/>
          <p:nvPr>
            <p:custDataLst>
              <p:tags r:id="rId3"/>
            </p:custDataLst>
          </p:nvPr>
        </p:nvSpPr>
        <p:spPr bwMode="auto">
          <a:xfrm>
            <a:off x="4232716" y="4446834"/>
            <a:ext cx="2677187" cy="2064716"/>
          </a:xfrm>
          <a:custGeom>
            <a:avLst/>
            <a:gdLst>
              <a:gd name="T0" fmla="*/ 153 w 1367"/>
              <a:gd name="T1" fmla="*/ 1056 h 1056"/>
              <a:gd name="T2" fmla="*/ 683 w 1367"/>
              <a:gd name="T3" fmla="*/ 0 h 1056"/>
              <a:gd name="T4" fmla="*/ 1272 w 1367"/>
              <a:gd name="T5" fmla="*/ 1052 h 1056"/>
              <a:gd name="T6" fmla="*/ 153 w 1367"/>
              <a:gd name="T7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7" h="1056">
                <a:moveTo>
                  <a:pt x="153" y="1056"/>
                </a:moveTo>
                <a:cubicBezTo>
                  <a:pt x="153" y="1056"/>
                  <a:pt x="0" y="0"/>
                  <a:pt x="683" y="0"/>
                </a:cubicBezTo>
                <a:cubicBezTo>
                  <a:pt x="1367" y="0"/>
                  <a:pt x="1272" y="1052"/>
                  <a:pt x="1272" y="1052"/>
                </a:cubicBezTo>
                <a:cubicBezTo>
                  <a:pt x="1272" y="1052"/>
                  <a:pt x="126" y="1056"/>
                  <a:pt x="153" y="105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/>
          </a:p>
        </p:txBody>
      </p:sp>
      <p:sp>
        <p:nvSpPr>
          <p:cNvPr id="288" name="Freeform 152"/>
          <p:cNvSpPr/>
          <p:nvPr>
            <p:custDataLst>
              <p:tags r:id="rId4"/>
            </p:custDataLst>
          </p:nvPr>
        </p:nvSpPr>
        <p:spPr bwMode="auto">
          <a:xfrm>
            <a:off x="5072171" y="1551317"/>
            <a:ext cx="2309599" cy="2244975"/>
          </a:xfrm>
          <a:custGeom>
            <a:avLst/>
            <a:gdLst>
              <a:gd name="T0" fmla="*/ 114 w 1021"/>
              <a:gd name="T1" fmla="*/ 994 h 994"/>
              <a:gd name="T2" fmla="*/ 510 w 1021"/>
              <a:gd name="T3" fmla="*/ 0 h 994"/>
              <a:gd name="T4" fmla="*/ 950 w 1021"/>
              <a:gd name="T5" fmla="*/ 991 h 994"/>
              <a:gd name="T6" fmla="*/ 114 w 1021"/>
              <a:gd name="T7" fmla="*/ 994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1" h="994">
                <a:moveTo>
                  <a:pt x="114" y="994"/>
                </a:moveTo>
                <a:cubicBezTo>
                  <a:pt x="114" y="994"/>
                  <a:pt x="0" y="0"/>
                  <a:pt x="510" y="0"/>
                </a:cubicBezTo>
                <a:cubicBezTo>
                  <a:pt x="1021" y="0"/>
                  <a:pt x="950" y="991"/>
                  <a:pt x="950" y="991"/>
                </a:cubicBezTo>
                <a:cubicBezTo>
                  <a:pt x="950" y="991"/>
                  <a:pt x="94" y="994"/>
                  <a:pt x="114" y="99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/>
          </a:p>
        </p:txBody>
      </p:sp>
      <p:sp>
        <p:nvSpPr>
          <p:cNvPr id="287" name="Freeform 147"/>
          <p:cNvSpPr/>
          <p:nvPr>
            <p:custDataLst>
              <p:tags r:id="rId5"/>
            </p:custDataLst>
          </p:nvPr>
        </p:nvSpPr>
        <p:spPr bwMode="auto">
          <a:xfrm>
            <a:off x="5665639" y="490572"/>
            <a:ext cx="6666669" cy="5781098"/>
          </a:xfrm>
          <a:custGeom>
            <a:avLst/>
            <a:gdLst>
              <a:gd name="T0" fmla="*/ 94 w 3049"/>
              <a:gd name="T1" fmla="*/ 1445 h 2648"/>
              <a:gd name="T2" fmla="*/ 670 w 3049"/>
              <a:gd name="T3" fmla="*/ 912 h 2648"/>
              <a:gd name="T4" fmla="*/ 1475 w 3049"/>
              <a:gd name="T5" fmla="*/ 89 h 2648"/>
              <a:gd name="T6" fmla="*/ 2127 w 3049"/>
              <a:gd name="T7" fmla="*/ 1276 h 2648"/>
              <a:gd name="T8" fmla="*/ 2544 w 3049"/>
              <a:gd name="T9" fmla="*/ 719 h 2648"/>
              <a:gd name="T10" fmla="*/ 3038 w 3049"/>
              <a:gd name="T11" fmla="*/ 2648 h 2648"/>
              <a:gd name="T12" fmla="*/ 130 w 3049"/>
              <a:gd name="T13" fmla="*/ 2648 h 2648"/>
              <a:gd name="T14" fmla="*/ 94 w 3049"/>
              <a:gd name="T15" fmla="*/ 1445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9" h="2648">
                <a:moveTo>
                  <a:pt x="94" y="1445"/>
                </a:moveTo>
                <a:cubicBezTo>
                  <a:pt x="94" y="1445"/>
                  <a:pt x="230" y="565"/>
                  <a:pt x="670" y="912"/>
                </a:cubicBezTo>
                <a:cubicBezTo>
                  <a:pt x="1111" y="1259"/>
                  <a:pt x="987" y="0"/>
                  <a:pt x="1475" y="89"/>
                </a:cubicBezTo>
                <a:cubicBezTo>
                  <a:pt x="1963" y="178"/>
                  <a:pt x="1904" y="1122"/>
                  <a:pt x="2127" y="1276"/>
                </a:cubicBezTo>
                <a:cubicBezTo>
                  <a:pt x="2350" y="1429"/>
                  <a:pt x="2233" y="646"/>
                  <a:pt x="2544" y="719"/>
                </a:cubicBezTo>
                <a:cubicBezTo>
                  <a:pt x="2855" y="791"/>
                  <a:pt x="3049" y="1364"/>
                  <a:pt x="3038" y="2648"/>
                </a:cubicBezTo>
                <a:cubicBezTo>
                  <a:pt x="130" y="2648"/>
                  <a:pt x="130" y="2648"/>
                  <a:pt x="130" y="2648"/>
                </a:cubicBezTo>
                <a:cubicBezTo>
                  <a:pt x="130" y="2648"/>
                  <a:pt x="0" y="2123"/>
                  <a:pt x="94" y="1445"/>
                </a:cubicBezTo>
                <a:close/>
              </a:path>
            </a:pathLst>
          </a:custGeom>
          <a:blipFill>
            <a:blip r:embed="rId6"/>
            <a:srcRect/>
            <a:stretch>
              <a:fillRect t="-20097" b="-9059"/>
            </a:stretch>
          </a:blipFill>
          <a:ln w="11113" cap="flat">
            <a:noFill/>
            <a:prstDash val="solid"/>
            <a:miter lim="800000"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934268" y="2123902"/>
            <a:ext cx="5014580" cy="1710091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28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0378847" y="5462614"/>
            <a:ext cx="2479903" cy="1770036"/>
            <a:chOff x="4013242" y="465160"/>
            <a:chExt cx="7679613" cy="5481638"/>
          </a:xfrm>
        </p:grpSpPr>
        <p:sp>
          <p:nvSpPr>
            <p:cNvPr id="7" name="Freeform 153"/>
            <p:cNvSpPr/>
            <p:nvPr>
              <p:custDataLst>
                <p:tags r:id="rId3"/>
              </p:custDataLst>
            </p:nvPr>
          </p:nvSpPr>
          <p:spPr bwMode="auto">
            <a:xfrm>
              <a:off x="4013242" y="3875168"/>
              <a:ext cx="2538371" cy="1957764"/>
            </a:xfrm>
            <a:custGeom>
              <a:avLst/>
              <a:gdLst>
                <a:gd name="T0" fmla="*/ 153 w 1367"/>
                <a:gd name="T1" fmla="*/ 1056 h 1056"/>
                <a:gd name="T2" fmla="*/ 683 w 1367"/>
                <a:gd name="T3" fmla="*/ 0 h 1056"/>
                <a:gd name="T4" fmla="*/ 1272 w 1367"/>
                <a:gd name="T5" fmla="*/ 1052 h 1056"/>
                <a:gd name="T6" fmla="*/ 153 w 1367"/>
                <a:gd name="T7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7" h="1056">
                  <a:moveTo>
                    <a:pt x="153" y="1056"/>
                  </a:moveTo>
                  <a:cubicBezTo>
                    <a:pt x="153" y="1056"/>
                    <a:pt x="0" y="0"/>
                    <a:pt x="683" y="0"/>
                  </a:cubicBezTo>
                  <a:cubicBezTo>
                    <a:pt x="1367" y="0"/>
                    <a:pt x="1272" y="1052"/>
                    <a:pt x="1272" y="1052"/>
                  </a:cubicBezTo>
                  <a:cubicBezTo>
                    <a:pt x="1272" y="1052"/>
                    <a:pt x="126" y="1056"/>
                    <a:pt x="153" y="105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73000"/>
                  </a:schemeClr>
                </a:gs>
                <a:gs pos="100000">
                  <a:schemeClr val="accent2">
                    <a:lumMod val="60000"/>
                    <a:lumOff val="40000"/>
                    <a:alpha val="56000"/>
                  </a:scheme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8" name="Freeform 152"/>
            <p:cNvSpPr/>
            <p:nvPr>
              <p:custDataLst>
                <p:tags r:id="rId4"/>
              </p:custDataLst>
            </p:nvPr>
          </p:nvSpPr>
          <p:spPr bwMode="auto">
            <a:xfrm>
              <a:off x="4809170" y="1470959"/>
              <a:ext cx="2189842" cy="2128686"/>
            </a:xfrm>
            <a:custGeom>
              <a:avLst/>
              <a:gdLst>
                <a:gd name="T0" fmla="*/ 114 w 1021"/>
                <a:gd name="T1" fmla="*/ 994 h 994"/>
                <a:gd name="T2" fmla="*/ 510 w 1021"/>
                <a:gd name="T3" fmla="*/ 0 h 994"/>
                <a:gd name="T4" fmla="*/ 950 w 1021"/>
                <a:gd name="T5" fmla="*/ 991 h 994"/>
                <a:gd name="T6" fmla="*/ 114 w 1021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1" h="994">
                  <a:moveTo>
                    <a:pt x="114" y="994"/>
                  </a:moveTo>
                  <a:cubicBezTo>
                    <a:pt x="114" y="994"/>
                    <a:pt x="0" y="0"/>
                    <a:pt x="510" y="0"/>
                  </a:cubicBezTo>
                  <a:cubicBezTo>
                    <a:pt x="1021" y="0"/>
                    <a:pt x="950" y="991"/>
                    <a:pt x="950" y="991"/>
                  </a:cubicBezTo>
                  <a:cubicBezTo>
                    <a:pt x="950" y="991"/>
                    <a:pt x="94" y="994"/>
                    <a:pt x="114" y="99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73000"/>
                  </a:schemeClr>
                </a:gs>
                <a:gs pos="100000">
                  <a:schemeClr val="accent2">
                    <a:lumMod val="60000"/>
                    <a:lumOff val="40000"/>
                    <a:alpha val="56000"/>
                  </a:scheme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9" name="Freeform 147"/>
            <p:cNvSpPr/>
            <p:nvPr>
              <p:custDataLst>
                <p:tags r:id="rId5"/>
              </p:custDataLst>
            </p:nvPr>
          </p:nvSpPr>
          <p:spPr bwMode="auto">
            <a:xfrm>
              <a:off x="5371865" y="465160"/>
              <a:ext cx="6320990" cy="5481638"/>
            </a:xfrm>
            <a:custGeom>
              <a:avLst/>
              <a:gdLst>
                <a:gd name="T0" fmla="*/ 94 w 3049"/>
                <a:gd name="T1" fmla="*/ 1445 h 2648"/>
                <a:gd name="T2" fmla="*/ 670 w 3049"/>
                <a:gd name="T3" fmla="*/ 912 h 2648"/>
                <a:gd name="T4" fmla="*/ 1475 w 3049"/>
                <a:gd name="T5" fmla="*/ 89 h 2648"/>
                <a:gd name="T6" fmla="*/ 2127 w 3049"/>
                <a:gd name="T7" fmla="*/ 1276 h 2648"/>
                <a:gd name="T8" fmla="*/ 2544 w 3049"/>
                <a:gd name="T9" fmla="*/ 719 h 2648"/>
                <a:gd name="T10" fmla="*/ 3038 w 3049"/>
                <a:gd name="T11" fmla="*/ 2648 h 2648"/>
                <a:gd name="T12" fmla="*/ 130 w 3049"/>
                <a:gd name="T13" fmla="*/ 2648 h 2648"/>
                <a:gd name="T14" fmla="*/ 94 w 3049"/>
                <a:gd name="T15" fmla="*/ 1445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9" h="2648">
                  <a:moveTo>
                    <a:pt x="94" y="1445"/>
                  </a:moveTo>
                  <a:cubicBezTo>
                    <a:pt x="94" y="1445"/>
                    <a:pt x="230" y="565"/>
                    <a:pt x="670" y="912"/>
                  </a:cubicBezTo>
                  <a:cubicBezTo>
                    <a:pt x="1111" y="1259"/>
                    <a:pt x="987" y="0"/>
                    <a:pt x="1475" y="89"/>
                  </a:cubicBezTo>
                  <a:cubicBezTo>
                    <a:pt x="1963" y="178"/>
                    <a:pt x="1904" y="1122"/>
                    <a:pt x="2127" y="1276"/>
                  </a:cubicBezTo>
                  <a:cubicBezTo>
                    <a:pt x="2350" y="1429"/>
                    <a:pt x="2233" y="646"/>
                    <a:pt x="2544" y="719"/>
                  </a:cubicBezTo>
                  <a:cubicBezTo>
                    <a:pt x="2855" y="791"/>
                    <a:pt x="3049" y="1364"/>
                    <a:pt x="3038" y="2648"/>
                  </a:cubicBezTo>
                  <a:cubicBezTo>
                    <a:pt x="130" y="2648"/>
                    <a:pt x="130" y="2648"/>
                    <a:pt x="130" y="2648"/>
                  </a:cubicBezTo>
                  <a:cubicBezTo>
                    <a:pt x="130" y="2648"/>
                    <a:pt x="0" y="2123"/>
                    <a:pt x="94" y="1445"/>
                  </a:cubicBezTo>
                  <a:close/>
                </a:path>
              </a:pathLst>
            </a:custGeom>
            <a:blipFill>
              <a:blip r:embed="rId6"/>
              <a:srcRect/>
              <a:stretch>
                <a:fillRect t="-20097" b="-9059"/>
              </a:stretch>
            </a:blipFill>
            <a:ln w="11113" cap="flat">
              <a:noFill/>
              <a:prstDash val="solid"/>
              <a:miter lim="800000"/>
            </a:ln>
          </p:spPr>
          <p:txBody>
            <a:bodyPr vert="horz" wrap="square" lIns="96435" tIns="48217" rIns="96435" bIns="48217" numCol="1" anchor="t" anchorCtr="0" compatLnSpc="1"/>
            <a:lstStyle/>
            <a:p>
              <a:endParaRPr lang="zh-CN" altLang="en-US" sz="1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706516" y="1004543"/>
            <a:ext cx="11445719" cy="5683301"/>
          </a:xfrm>
        </p:spPr>
        <p:txBody>
          <a:bodyPr vert="horz" lIns="90000" tIns="46800" rIns="90000" bIns="4680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706516" y="382637"/>
            <a:ext cx="341719" cy="75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900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093044" y="382637"/>
            <a:ext cx="341719" cy="75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9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147"/>
          <p:cNvSpPr/>
          <p:nvPr>
            <p:custDataLst>
              <p:tags r:id="rId2"/>
            </p:custDataLst>
          </p:nvPr>
        </p:nvSpPr>
        <p:spPr bwMode="auto">
          <a:xfrm>
            <a:off x="706562" y="937733"/>
            <a:ext cx="5505400" cy="4774087"/>
          </a:xfrm>
          <a:custGeom>
            <a:avLst/>
            <a:gdLst>
              <a:gd name="T0" fmla="*/ 94 w 3049"/>
              <a:gd name="T1" fmla="*/ 1445 h 2648"/>
              <a:gd name="T2" fmla="*/ 670 w 3049"/>
              <a:gd name="T3" fmla="*/ 912 h 2648"/>
              <a:gd name="T4" fmla="*/ 1475 w 3049"/>
              <a:gd name="T5" fmla="*/ 89 h 2648"/>
              <a:gd name="T6" fmla="*/ 2127 w 3049"/>
              <a:gd name="T7" fmla="*/ 1276 h 2648"/>
              <a:gd name="T8" fmla="*/ 2544 w 3049"/>
              <a:gd name="T9" fmla="*/ 719 h 2648"/>
              <a:gd name="T10" fmla="*/ 3038 w 3049"/>
              <a:gd name="T11" fmla="*/ 2648 h 2648"/>
              <a:gd name="T12" fmla="*/ 130 w 3049"/>
              <a:gd name="T13" fmla="*/ 2648 h 2648"/>
              <a:gd name="T14" fmla="*/ 94 w 3049"/>
              <a:gd name="T15" fmla="*/ 1445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9" h="2648">
                <a:moveTo>
                  <a:pt x="94" y="1445"/>
                </a:moveTo>
                <a:cubicBezTo>
                  <a:pt x="94" y="1445"/>
                  <a:pt x="230" y="565"/>
                  <a:pt x="670" y="912"/>
                </a:cubicBezTo>
                <a:cubicBezTo>
                  <a:pt x="1111" y="1259"/>
                  <a:pt x="987" y="0"/>
                  <a:pt x="1475" y="89"/>
                </a:cubicBezTo>
                <a:cubicBezTo>
                  <a:pt x="1963" y="178"/>
                  <a:pt x="1904" y="1122"/>
                  <a:pt x="2127" y="1276"/>
                </a:cubicBezTo>
                <a:cubicBezTo>
                  <a:pt x="2350" y="1429"/>
                  <a:pt x="2233" y="646"/>
                  <a:pt x="2544" y="719"/>
                </a:cubicBezTo>
                <a:cubicBezTo>
                  <a:pt x="2855" y="791"/>
                  <a:pt x="3049" y="1364"/>
                  <a:pt x="3038" y="2648"/>
                </a:cubicBezTo>
                <a:cubicBezTo>
                  <a:pt x="130" y="2648"/>
                  <a:pt x="130" y="2648"/>
                  <a:pt x="130" y="2648"/>
                </a:cubicBezTo>
                <a:cubicBezTo>
                  <a:pt x="130" y="2648"/>
                  <a:pt x="0" y="2123"/>
                  <a:pt x="94" y="1445"/>
                </a:cubicBezTo>
                <a:close/>
              </a:path>
            </a:pathLst>
          </a:custGeom>
          <a:blipFill>
            <a:blip r:embed="rId3"/>
            <a:srcRect/>
            <a:stretch>
              <a:fillRect t="-20097" b="-9059"/>
            </a:stretch>
          </a:blipFill>
          <a:ln w="11113" cap="flat">
            <a:noFill/>
            <a:prstDash val="solid"/>
            <a:miter lim="800000"/>
          </a:ln>
        </p:spPr>
        <p:txBody>
          <a:bodyPr vert="horz" wrap="square" lIns="96435" tIns="48217" rIns="96435" bIns="48217" numCol="1" anchor="t" anchorCtr="0" compatLnSpc="1"/>
          <a:lstStyle/>
          <a:p>
            <a:endParaRPr lang="zh-CN" altLang="en-US" sz="100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488938" y="2822509"/>
            <a:ext cx="5276026" cy="944263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64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488938" y="3796908"/>
            <a:ext cx="5276026" cy="1071106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11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6" name="Freeform 152"/>
          <p:cNvSpPr/>
          <p:nvPr>
            <p:custDataLst>
              <p:tags r:id="rId2"/>
            </p:custDataLst>
          </p:nvPr>
        </p:nvSpPr>
        <p:spPr bwMode="auto">
          <a:xfrm>
            <a:off x="6234679" y="1548298"/>
            <a:ext cx="2309599" cy="2244975"/>
          </a:xfrm>
          <a:custGeom>
            <a:avLst/>
            <a:gdLst>
              <a:gd name="T0" fmla="*/ 114 w 1021"/>
              <a:gd name="T1" fmla="*/ 994 h 994"/>
              <a:gd name="T2" fmla="*/ 510 w 1021"/>
              <a:gd name="T3" fmla="*/ 0 h 994"/>
              <a:gd name="T4" fmla="*/ 950 w 1021"/>
              <a:gd name="T5" fmla="*/ 991 h 994"/>
              <a:gd name="T6" fmla="*/ 114 w 1021"/>
              <a:gd name="T7" fmla="*/ 994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1" h="994">
                <a:moveTo>
                  <a:pt x="114" y="994"/>
                </a:moveTo>
                <a:cubicBezTo>
                  <a:pt x="114" y="994"/>
                  <a:pt x="0" y="0"/>
                  <a:pt x="510" y="0"/>
                </a:cubicBezTo>
                <a:cubicBezTo>
                  <a:pt x="1021" y="0"/>
                  <a:pt x="950" y="991"/>
                  <a:pt x="950" y="991"/>
                </a:cubicBezTo>
                <a:cubicBezTo>
                  <a:pt x="950" y="991"/>
                  <a:pt x="94" y="994"/>
                  <a:pt x="114" y="99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283853"/>
            <a:ext cx="12860425" cy="194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798" name="Freeform 147"/>
          <p:cNvSpPr/>
          <p:nvPr>
            <p:custDataLst>
              <p:tags r:id="rId4"/>
            </p:custDataLst>
          </p:nvPr>
        </p:nvSpPr>
        <p:spPr bwMode="auto">
          <a:xfrm>
            <a:off x="361404" y="490572"/>
            <a:ext cx="6666669" cy="5781098"/>
          </a:xfrm>
          <a:custGeom>
            <a:avLst/>
            <a:gdLst>
              <a:gd name="T0" fmla="*/ 94 w 3049"/>
              <a:gd name="T1" fmla="*/ 1445 h 2648"/>
              <a:gd name="T2" fmla="*/ 670 w 3049"/>
              <a:gd name="T3" fmla="*/ 912 h 2648"/>
              <a:gd name="T4" fmla="*/ 1475 w 3049"/>
              <a:gd name="T5" fmla="*/ 89 h 2648"/>
              <a:gd name="T6" fmla="*/ 2127 w 3049"/>
              <a:gd name="T7" fmla="*/ 1276 h 2648"/>
              <a:gd name="T8" fmla="*/ 2544 w 3049"/>
              <a:gd name="T9" fmla="*/ 719 h 2648"/>
              <a:gd name="T10" fmla="*/ 3038 w 3049"/>
              <a:gd name="T11" fmla="*/ 2648 h 2648"/>
              <a:gd name="T12" fmla="*/ 130 w 3049"/>
              <a:gd name="T13" fmla="*/ 2648 h 2648"/>
              <a:gd name="T14" fmla="*/ 94 w 3049"/>
              <a:gd name="T15" fmla="*/ 1445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9" h="2648">
                <a:moveTo>
                  <a:pt x="94" y="1445"/>
                </a:moveTo>
                <a:cubicBezTo>
                  <a:pt x="94" y="1445"/>
                  <a:pt x="230" y="565"/>
                  <a:pt x="670" y="912"/>
                </a:cubicBezTo>
                <a:cubicBezTo>
                  <a:pt x="1111" y="1259"/>
                  <a:pt x="987" y="0"/>
                  <a:pt x="1475" y="89"/>
                </a:cubicBezTo>
                <a:cubicBezTo>
                  <a:pt x="1963" y="178"/>
                  <a:pt x="1904" y="1122"/>
                  <a:pt x="2127" y="1276"/>
                </a:cubicBezTo>
                <a:cubicBezTo>
                  <a:pt x="2350" y="1429"/>
                  <a:pt x="2233" y="646"/>
                  <a:pt x="2544" y="719"/>
                </a:cubicBezTo>
                <a:cubicBezTo>
                  <a:pt x="2855" y="791"/>
                  <a:pt x="3049" y="1364"/>
                  <a:pt x="3038" y="2648"/>
                </a:cubicBezTo>
                <a:cubicBezTo>
                  <a:pt x="130" y="2648"/>
                  <a:pt x="130" y="2648"/>
                  <a:pt x="130" y="2648"/>
                </a:cubicBezTo>
                <a:cubicBezTo>
                  <a:pt x="130" y="2648"/>
                  <a:pt x="0" y="2123"/>
                  <a:pt x="94" y="1445"/>
                </a:cubicBezTo>
                <a:close/>
              </a:path>
            </a:pathLst>
          </a:custGeom>
          <a:blipFill>
            <a:blip r:embed="rId5"/>
            <a:srcRect/>
            <a:stretch>
              <a:fillRect t="-20097" b="-9059"/>
            </a:stretch>
          </a:blipFill>
          <a:ln w="111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/>
          </a:p>
        </p:txBody>
      </p:sp>
      <p:sp>
        <p:nvSpPr>
          <p:cNvPr id="9805" name="Freeform 151"/>
          <p:cNvSpPr/>
          <p:nvPr>
            <p:custDataLst>
              <p:tags r:id="rId6"/>
            </p:custDataLst>
          </p:nvPr>
        </p:nvSpPr>
        <p:spPr bwMode="auto">
          <a:xfrm>
            <a:off x="10428938" y="4997453"/>
            <a:ext cx="1429841" cy="1629647"/>
          </a:xfrm>
          <a:custGeom>
            <a:avLst/>
            <a:gdLst>
              <a:gd name="T0" fmla="*/ 74 w 667"/>
              <a:gd name="T1" fmla="*/ 761 h 761"/>
              <a:gd name="T2" fmla="*/ 333 w 667"/>
              <a:gd name="T3" fmla="*/ 0 h 761"/>
              <a:gd name="T4" fmla="*/ 621 w 667"/>
              <a:gd name="T5" fmla="*/ 759 h 761"/>
              <a:gd name="T6" fmla="*/ 74 w 667"/>
              <a:gd name="T7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7" h="761">
                <a:moveTo>
                  <a:pt x="74" y="761"/>
                </a:moveTo>
                <a:cubicBezTo>
                  <a:pt x="74" y="761"/>
                  <a:pt x="0" y="0"/>
                  <a:pt x="333" y="0"/>
                </a:cubicBezTo>
                <a:cubicBezTo>
                  <a:pt x="667" y="0"/>
                  <a:pt x="621" y="759"/>
                  <a:pt x="621" y="759"/>
                </a:cubicBezTo>
                <a:cubicBezTo>
                  <a:pt x="621" y="759"/>
                  <a:pt x="61" y="761"/>
                  <a:pt x="74" y="7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807" name="Freeform 153"/>
          <p:cNvSpPr/>
          <p:nvPr>
            <p:custDataLst>
              <p:tags r:id="rId7"/>
            </p:custDataLst>
          </p:nvPr>
        </p:nvSpPr>
        <p:spPr bwMode="auto">
          <a:xfrm>
            <a:off x="4938098" y="4211327"/>
            <a:ext cx="2982555" cy="2300223"/>
          </a:xfrm>
          <a:custGeom>
            <a:avLst/>
            <a:gdLst>
              <a:gd name="T0" fmla="*/ 153 w 1367"/>
              <a:gd name="T1" fmla="*/ 1056 h 1056"/>
              <a:gd name="T2" fmla="*/ 683 w 1367"/>
              <a:gd name="T3" fmla="*/ 0 h 1056"/>
              <a:gd name="T4" fmla="*/ 1272 w 1367"/>
              <a:gd name="T5" fmla="*/ 1052 h 1056"/>
              <a:gd name="T6" fmla="*/ 153 w 1367"/>
              <a:gd name="T7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7" h="1056">
                <a:moveTo>
                  <a:pt x="153" y="1056"/>
                </a:moveTo>
                <a:cubicBezTo>
                  <a:pt x="153" y="1056"/>
                  <a:pt x="0" y="0"/>
                  <a:pt x="683" y="0"/>
                </a:cubicBezTo>
                <a:cubicBezTo>
                  <a:pt x="1367" y="0"/>
                  <a:pt x="1272" y="1052"/>
                  <a:pt x="1272" y="1052"/>
                </a:cubicBezTo>
                <a:cubicBezTo>
                  <a:pt x="1272" y="1052"/>
                  <a:pt x="126" y="1056"/>
                  <a:pt x="153" y="105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6429375" y="2791794"/>
            <a:ext cx="6219312" cy="589326"/>
          </a:xfrm>
        </p:spPr>
        <p:txBody>
          <a:bodyPr lIns="90000" tIns="46800" rIns="90000" bIns="46800" anchor="t">
            <a:normAutofit/>
          </a:bodyPr>
          <a:lstStyle>
            <a:lvl1pPr marL="0" indent="0" algn="r">
              <a:buNone/>
              <a:defRPr sz="253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6429375" y="1324311"/>
            <a:ext cx="6219312" cy="1437918"/>
          </a:xfrm>
        </p:spPr>
        <p:txBody>
          <a:bodyPr lIns="90000" tIns="46800" rIns="90000" bIns="46800" anchor="b">
            <a:normAutofit/>
          </a:bodyPr>
          <a:lstStyle>
            <a:lvl1pPr algn="r">
              <a:defRPr sz="569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0240603" y="3855764"/>
            <a:ext cx="2408084" cy="45560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90000" tIns="46800" rIns="90000" bIns="46800"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</a:defRPr>
            </a:lvl1pPr>
            <a:lvl2pPr marL="481965" indent="0">
              <a:buNone/>
              <a:defRPr/>
            </a:lvl2pPr>
            <a:lvl3pPr marL="964565" indent="0">
              <a:buNone/>
              <a:defRPr/>
            </a:lvl3pPr>
            <a:lvl4pPr marL="1446530" indent="0">
              <a:buNone/>
              <a:defRPr/>
            </a:lvl4pPr>
            <a:lvl5pPr marL="1928495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10240603" y="4365738"/>
            <a:ext cx="2408084" cy="455603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</a:ln>
        </p:spPr>
        <p:txBody>
          <a:bodyPr vert="horz" lIns="90000" tIns="46800" rIns="90000" bIns="46800" anchor="ctr">
            <a:noAutofit/>
          </a:bodyPr>
          <a:lstStyle>
            <a:lvl1pPr marL="0" indent="0" algn="r">
              <a:buNone/>
              <a:defRPr sz="1900" b="0">
                <a:solidFill>
                  <a:schemeClr val="accent1"/>
                </a:solidFill>
              </a:defRPr>
            </a:lvl1pPr>
            <a:lvl2pPr marL="481965" indent="0">
              <a:buNone/>
              <a:defRPr/>
            </a:lvl2pPr>
            <a:lvl3pPr marL="964565" indent="0">
              <a:buNone/>
              <a:defRPr/>
            </a:lvl3pPr>
            <a:lvl4pPr marL="1446530" indent="0">
              <a:buNone/>
              <a:defRPr/>
            </a:lvl4pPr>
            <a:lvl5pPr marL="1928495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0378847" y="5462614"/>
            <a:ext cx="2479903" cy="1770036"/>
            <a:chOff x="4013242" y="465160"/>
            <a:chExt cx="7679613" cy="5481638"/>
          </a:xfrm>
        </p:grpSpPr>
        <p:sp>
          <p:nvSpPr>
            <p:cNvPr id="7" name="Freeform 153"/>
            <p:cNvSpPr/>
            <p:nvPr>
              <p:custDataLst>
                <p:tags r:id="rId3"/>
              </p:custDataLst>
            </p:nvPr>
          </p:nvSpPr>
          <p:spPr bwMode="auto">
            <a:xfrm>
              <a:off x="4013242" y="3875168"/>
              <a:ext cx="2538371" cy="1957764"/>
            </a:xfrm>
            <a:custGeom>
              <a:avLst/>
              <a:gdLst>
                <a:gd name="T0" fmla="*/ 153 w 1367"/>
                <a:gd name="T1" fmla="*/ 1056 h 1056"/>
                <a:gd name="T2" fmla="*/ 683 w 1367"/>
                <a:gd name="T3" fmla="*/ 0 h 1056"/>
                <a:gd name="T4" fmla="*/ 1272 w 1367"/>
                <a:gd name="T5" fmla="*/ 1052 h 1056"/>
                <a:gd name="T6" fmla="*/ 153 w 1367"/>
                <a:gd name="T7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7" h="1056">
                  <a:moveTo>
                    <a:pt x="153" y="1056"/>
                  </a:moveTo>
                  <a:cubicBezTo>
                    <a:pt x="153" y="1056"/>
                    <a:pt x="0" y="0"/>
                    <a:pt x="683" y="0"/>
                  </a:cubicBezTo>
                  <a:cubicBezTo>
                    <a:pt x="1367" y="0"/>
                    <a:pt x="1272" y="1052"/>
                    <a:pt x="1272" y="1052"/>
                  </a:cubicBezTo>
                  <a:cubicBezTo>
                    <a:pt x="1272" y="1052"/>
                    <a:pt x="126" y="1056"/>
                    <a:pt x="153" y="105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73000"/>
                  </a:schemeClr>
                </a:gs>
                <a:gs pos="100000">
                  <a:schemeClr val="accent2">
                    <a:lumMod val="60000"/>
                    <a:lumOff val="40000"/>
                    <a:alpha val="56000"/>
                  </a:scheme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" name="Freeform 152"/>
            <p:cNvSpPr/>
            <p:nvPr>
              <p:custDataLst>
                <p:tags r:id="rId4"/>
              </p:custDataLst>
            </p:nvPr>
          </p:nvSpPr>
          <p:spPr bwMode="auto">
            <a:xfrm>
              <a:off x="4809170" y="1470959"/>
              <a:ext cx="2189842" cy="2128686"/>
            </a:xfrm>
            <a:custGeom>
              <a:avLst/>
              <a:gdLst>
                <a:gd name="T0" fmla="*/ 114 w 1021"/>
                <a:gd name="T1" fmla="*/ 994 h 994"/>
                <a:gd name="T2" fmla="*/ 510 w 1021"/>
                <a:gd name="T3" fmla="*/ 0 h 994"/>
                <a:gd name="T4" fmla="*/ 950 w 1021"/>
                <a:gd name="T5" fmla="*/ 991 h 994"/>
                <a:gd name="T6" fmla="*/ 114 w 1021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1" h="994">
                  <a:moveTo>
                    <a:pt x="114" y="994"/>
                  </a:moveTo>
                  <a:cubicBezTo>
                    <a:pt x="114" y="994"/>
                    <a:pt x="0" y="0"/>
                    <a:pt x="510" y="0"/>
                  </a:cubicBezTo>
                  <a:cubicBezTo>
                    <a:pt x="1021" y="0"/>
                    <a:pt x="950" y="991"/>
                    <a:pt x="950" y="991"/>
                  </a:cubicBezTo>
                  <a:cubicBezTo>
                    <a:pt x="950" y="991"/>
                    <a:pt x="94" y="994"/>
                    <a:pt x="114" y="99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73000"/>
                  </a:schemeClr>
                </a:gs>
                <a:gs pos="100000">
                  <a:schemeClr val="accent2">
                    <a:lumMod val="60000"/>
                    <a:lumOff val="40000"/>
                    <a:alpha val="56000"/>
                  </a:scheme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" name="Freeform 147"/>
            <p:cNvSpPr/>
            <p:nvPr>
              <p:custDataLst>
                <p:tags r:id="rId5"/>
              </p:custDataLst>
            </p:nvPr>
          </p:nvSpPr>
          <p:spPr bwMode="auto">
            <a:xfrm>
              <a:off x="5371865" y="465160"/>
              <a:ext cx="6320990" cy="5481638"/>
            </a:xfrm>
            <a:custGeom>
              <a:avLst/>
              <a:gdLst>
                <a:gd name="T0" fmla="*/ 94 w 3049"/>
                <a:gd name="T1" fmla="*/ 1445 h 2648"/>
                <a:gd name="T2" fmla="*/ 670 w 3049"/>
                <a:gd name="T3" fmla="*/ 912 h 2648"/>
                <a:gd name="T4" fmla="*/ 1475 w 3049"/>
                <a:gd name="T5" fmla="*/ 89 h 2648"/>
                <a:gd name="T6" fmla="*/ 2127 w 3049"/>
                <a:gd name="T7" fmla="*/ 1276 h 2648"/>
                <a:gd name="T8" fmla="*/ 2544 w 3049"/>
                <a:gd name="T9" fmla="*/ 719 h 2648"/>
                <a:gd name="T10" fmla="*/ 3038 w 3049"/>
                <a:gd name="T11" fmla="*/ 2648 h 2648"/>
                <a:gd name="T12" fmla="*/ 130 w 3049"/>
                <a:gd name="T13" fmla="*/ 2648 h 2648"/>
                <a:gd name="T14" fmla="*/ 94 w 3049"/>
                <a:gd name="T15" fmla="*/ 1445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9" h="2648">
                  <a:moveTo>
                    <a:pt x="94" y="1445"/>
                  </a:moveTo>
                  <a:cubicBezTo>
                    <a:pt x="94" y="1445"/>
                    <a:pt x="230" y="565"/>
                    <a:pt x="670" y="912"/>
                  </a:cubicBezTo>
                  <a:cubicBezTo>
                    <a:pt x="1111" y="1259"/>
                    <a:pt x="987" y="0"/>
                    <a:pt x="1475" y="89"/>
                  </a:cubicBezTo>
                  <a:cubicBezTo>
                    <a:pt x="1963" y="178"/>
                    <a:pt x="1904" y="1122"/>
                    <a:pt x="2127" y="1276"/>
                  </a:cubicBezTo>
                  <a:cubicBezTo>
                    <a:pt x="2350" y="1429"/>
                    <a:pt x="2233" y="646"/>
                    <a:pt x="2544" y="719"/>
                  </a:cubicBezTo>
                  <a:cubicBezTo>
                    <a:pt x="2855" y="791"/>
                    <a:pt x="3049" y="1364"/>
                    <a:pt x="3038" y="2648"/>
                  </a:cubicBezTo>
                  <a:cubicBezTo>
                    <a:pt x="130" y="2648"/>
                    <a:pt x="130" y="2648"/>
                    <a:pt x="130" y="2648"/>
                  </a:cubicBezTo>
                  <a:cubicBezTo>
                    <a:pt x="130" y="2648"/>
                    <a:pt x="0" y="2123"/>
                    <a:pt x="94" y="1445"/>
                  </a:cubicBezTo>
                  <a:close/>
                </a:path>
              </a:pathLst>
            </a:custGeom>
            <a:blipFill>
              <a:blip r:embed="rId6"/>
              <a:srcRect/>
              <a:stretch>
                <a:fillRect t="-20097" b="-9059"/>
              </a:stretch>
            </a:blipFill>
            <a:ln w="111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706516" y="1004543"/>
            <a:ext cx="11445719" cy="5683301"/>
          </a:xfrm>
        </p:spPr>
        <p:txBody>
          <a:bodyPr vert="horz" lIns="90000" tIns="46800" rIns="90000" bIns="4680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706516" y="382637"/>
            <a:ext cx="341719" cy="75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093044" y="382637"/>
            <a:ext cx="341719" cy="75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06567" y="1004543"/>
            <a:ext cx="5572169" cy="5683301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80066" y="1004543"/>
            <a:ext cx="5572169" cy="5683301"/>
          </a:xfrm>
        </p:spPr>
        <p:txBody>
          <a:bodyPr>
            <a:noAutofit/>
          </a:bodyPr>
          <a:lstStyle>
            <a:lvl1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147"/>
          <p:cNvSpPr/>
          <p:nvPr>
            <p:custDataLst>
              <p:tags r:id="rId2"/>
            </p:custDataLst>
          </p:nvPr>
        </p:nvSpPr>
        <p:spPr bwMode="auto">
          <a:xfrm>
            <a:off x="706562" y="937733"/>
            <a:ext cx="5505400" cy="4774087"/>
          </a:xfrm>
          <a:custGeom>
            <a:avLst/>
            <a:gdLst>
              <a:gd name="T0" fmla="*/ 94 w 3049"/>
              <a:gd name="T1" fmla="*/ 1445 h 2648"/>
              <a:gd name="T2" fmla="*/ 670 w 3049"/>
              <a:gd name="T3" fmla="*/ 912 h 2648"/>
              <a:gd name="T4" fmla="*/ 1475 w 3049"/>
              <a:gd name="T5" fmla="*/ 89 h 2648"/>
              <a:gd name="T6" fmla="*/ 2127 w 3049"/>
              <a:gd name="T7" fmla="*/ 1276 h 2648"/>
              <a:gd name="T8" fmla="*/ 2544 w 3049"/>
              <a:gd name="T9" fmla="*/ 719 h 2648"/>
              <a:gd name="T10" fmla="*/ 3038 w 3049"/>
              <a:gd name="T11" fmla="*/ 2648 h 2648"/>
              <a:gd name="T12" fmla="*/ 130 w 3049"/>
              <a:gd name="T13" fmla="*/ 2648 h 2648"/>
              <a:gd name="T14" fmla="*/ 94 w 3049"/>
              <a:gd name="T15" fmla="*/ 1445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9" h="2648">
                <a:moveTo>
                  <a:pt x="94" y="1445"/>
                </a:moveTo>
                <a:cubicBezTo>
                  <a:pt x="94" y="1445"/>
                  <a:pt x="230" y="565"/>
                  <a:pt x="670" y="912"/>
                </a:cubicBezTo>
                <a:cubicBezTo>
                  <a:pt x="1111" y="1259"/>
                  <a:pt x="987" y="0"/>
                  <a:pt x="1475" y="89"/>
                </a:cubicBezTo>
                <a:cubicBezTo>
                  <a:pt x="1963" y="178"/>
                  <a:pt x="1904" y="1122"/>
                  <a:pt x="2127" y="1276"/>
                </a:cubicBezTo>
                <a:cubicBezTo>
                  <a:pt x="2350" y="1429"/>
                  <a:pt x="2233" y="646"/>
                  <a:pt x="2544" y="719"/>
                </a:cubicBezTo>
                <a:cubicBezTo>
                  <a:pt x="2855" y="791"/>
                  <a:pt x="3049" y="1364"/>
                  <a:pt x="3038" y="2648"/>
                </a:cubicBezTo>
                <a:cubicBezTo>
                  <a:pt x="130" y="2648"/>
                  <a:pt x="130" y="2648"/>
                  <a:pt x="130" y="2648"/>
                </a:cubicBezTo>
                <a:cubicBezTo>
                  <a:pt x="130" y="2648"/>
                  <a:pt x="0" y="2123"/>
                  <a:pt x="94" y="1445"/>
                </a:cubicBezTo>
                <a:close/>
              </a:path>
            </a:pathLst>
          </a:custGeom>
          <a:blipFill>
            <a:blip r:embed="rId3"/>
            <a:srcRect/>
            <a:stretch>
              <a:fillRect t="-20097" b="-9059"/>
            </a:stretch>
          </a:blipFill>
          <a:ln w="111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488938" y="2822509"/>
            <a:ext cx="5276026" cy="944263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64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488938" y="3796908"/>
            <a:ext cx="5276026" cy="1071106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11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06567" y="1004543"/>
            <a:ext cx="5572169" cy="5683301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80066" y="1004543"/>
            <a:ext cx="5572169" cy="5683301"/>
          </a:xfrm>
        </p:spPr>
        <p:txBody>
          <a:bodyPr>
            <a:noAutofit/>
          </a:bodyPr>
          <a:lstStyle>
            <a:lvl1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8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06567" y="1004543"/>
            <a:ext cx="5572169" cy="40181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06562" y="1483363"/>
            <a:ext cx="5572125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76768" y="1004543"/>
            <a:ext cx="5572169" cy="40181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1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76768" y="1483363"/>
            <a:ext cx="5572169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567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706567" y="1004543"/>
            <a:ext cx="5572169" cy="568330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80116" y="1004543"/>
            <a:ext cx="5572169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1149244" y="1004543"/>
            <a:ext cx="1002991" cy="568330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06562" y="1004535"/>
            <a:ext cx="10365575" cy="5683301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06567" y="1004543"/>
            <a:ext cx="11445719" cy="568330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Freeform 151"/>
          <p:cNvSpPr/>
          <p:nvPr>
            <p:custDataLst>
              <p:tags r:id="rId2"/>
            </p:custDataLst>
          </p:nvPr>
        </p:nvSpPr>
        <p:spPr bwMode="auto">
          <a:xfrm>
            <a:off x="706562" y="4772672"/>
            <a:ext cx="1429841" cy="1629647"/>
          </a:xfrm>
          <a:custGeom>
            <a:avLst/>
            <a:gdLst>
              <a:gd name="T0" fmla="*/ 74 w 667"/>
              <a:gd name="T1" fmla="*/ 761 h 761"/>
              <a:gd name="T2" fmla="*/ 333 w 667"/>
              <a:gd name="T3" fmla="*/ 0 h 761"/>
              <a:gd name="T4" fmla="*/ 621 w 667"/>
              <a:gd name="T5" fmla="*/ 759 h 761"/>
              <a:gd name="T6" fmla="*/ 74 w 667"/>
              <a:gd name="T7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7" h="761">
                <a:moveTo>
                  <a:pt x="74" y="761"/>
                </a:moveTo>
                <a:cubicBezTo>
                  <a:pt x="74" y="761"/>
                  <a:pt x="0" y="0"/>
                  <a:pt x="333" y="0"/>
                </a:cubicBezTo>
                <a:cubicBezTo>
                  <a:pt x="667" y="0"/>
                  <a:pt x="621" y="759"/>
                  <a:pt x="621" y="759"/>
                </a:cubicBezTo>
                <a:cubicBezTo>
                  <a:pt x="621" y="759"/>
                  <a:pt x="61" y="761"/>
                  <a:pt x="74" y="7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290" name="Freeform 153"/>
          <p:cNvSpPr/>
          <p:nvPr>
            <p:custDataLst>
              <p:tags r:id="rId3"/>
            </p:custDataLst>
          </p:nvPr>
        </p:nvSpPr>
        <p:spPr bwMode="auto">
          <a:xfrm>
            <a:off x="4232716" y="4446834"/>
            <a:ext cx="2677187" cy="2064716"/>
          </a:xfrm>
          <a:custGeom>
            <a:avLst/>
            <a:gdLst>
              <a:gd name="T0" fmla="*/ 153 w 1367"/>
              <a:gd name="T1" fmla="*/ 1056 h 1056"/>
              <a:gd name="T2" fmla="*/ 683 w 1367"/>
              <a:gd name="T3" fmla="*/ 0 h 1056"/>
              <a:gd name="T4" fmla="*/ 1272 w 1367"/>
              <a:gd name="T5" fmla="*/ 1052 h 1056"/>
              <a:gd name="T6" fmla="*/ 153 w 1367"/>
              <a:gd name="T7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7" h="1056">
                <a:moveTo>
                  <a:pt x="153" y="1056"/>
                </a:moveTo>
                <a:cubicBezTo>
                  <a:pt x="153" y="1056"/>
                  <a:pt x="0" y="0"/>
                  <a:pt x="683" y="0"/>
                </a:cubicBezTo>
                <a:cubicBezTo>
                  <a:pt x="1367" y="0"/>
                  <a:pt x="1272" y="1052"/>
                  <a:pt x="1272" y="1052"/>
                </a:cubicBezTo>
                <a:cubicBezTo>
                  <a:pt x="1272" y="1052"/>
                  <a:pt x="126" y="1056"/>
                  <a:pt x="153" y="105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288" name="Freeform 152"/>
          <p:cNvSpPr/>
          <p:nvPr>
            <p:custDataLst>
              <p:tags r:id="rId4"/>
            </p:custDataLst>
          </p:nvPr>
        </p:nvSpPr>
        <p:spPr bwMode="auto">
          <a:xfrm>
            <a:off x="5072171" y="1551317"/>
            <a:ext cx="2309599" cy="2244975"/>
          </a:xfrm>
          <a:custGeom>
            <a:avLst/>
            <a:gdLst>
              <a:gd name="T0" fmla="*/ 114 w 1021"/>
              <a:gd name="T1" fmla="*/ 994 h 994"/>
              <a:gd name="T2" fmla="*/ 510 w 1021"/>
              <a:gd name="T3" fmla="*/ 0 h 994"/>
              <a:gd name="T4" fmla="*/ 950 w 1021"/>
              <a:gd name="T5" fmla="*/ 991 h 994"/>
              <a:gd name="T6" fmla="*/ 114 w 1021"/>
              <a:gd name="T7" fmla="*/ 994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1" h="994">
                <a:moveTo>
                  <a:pt x="114" y="994"/>
                </a:moveTo>
                <a:cubicBezTo>
                  <a:pt x="114" y="994"/>
                  <a:pt x="0" y="0"/>
                  <a:pt x="510" y="0"/>
                </a:cubicBezTo>
                <a:cubicBezTo>
                  <a:pt x="1021" y="0"/>
                  <a:pt x="950" y="991"/>
                  <a:pt x="950" y="991"/>
                </a:cubicBezTo>
                <a:cubicBezTo>
                  <a:pt x="950" y="991"/>
                  <a:pt x="94" y="994"/>
                  <a:pt x="114" y="99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100000">
                <a:schemeClr val="accent2">
                  <a:lumMod val="60000"/>
                  <a:lumOff val="40000"/>
                  <a:alpha val="56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287" name="Freeform 147"/>
          <p:cNvSpPr/>
          <p:nvPr>
            <p:custDataLst>
              <p:tags r:id="rId5"/>
            </p:custDataLst>
          </p:nvPr>
        </p:nvSpPr>
        <p:spPr bwMode="auto">
          <a:xfrm>
            <a:off x="5665639" y="490572"/>
            <a:ext cx="6666669" cy="5781098"/>
          </a:xfrm>
          <a:custGeom>
            <a:avLst/>
            <a:gdLst>
              <a:gd name="T0" fmla="*/ 94 w 3049"/>
              <a:gd name="T1" fmla="*/ 1445 h 2648"/>
              <a:gd name="T2" fmla="*/ 670 w 3049"/>
              <a:gd name="T3" fmla="*/ 912 h 2648"/>
              <a:gd name="T4" fmla="*/ 1475 w 3049"/>
              <a:gd name="T5" fmla="*/ 89 h 2648"/>
              <a:gd name="T6" fmla="*/ 2127 w 3049"/>
              <a:gd name="T7" fmla="*/ 1276 h 2648"/>
              <a:gd name="T8" fmla="*/ 2544 w 3049"/>
              <a:gd name="T9" fmla="*/ 719 h 2648"/>
              <a:gd name="T10" fmla="*/ 3038 w 3049"/>
              <a:gd name="T11" fmla="*/ 2648 h 2648"/>
              <a:gd name="T12" fmla="*/ 130 w 3049"/>
              <a:gd name="T13" fmla="*/ 2648 h 2648"/>
              <a:gd name="T14" fmla="*/ 94 w 3049"/>
              <a:gd name="T15" fmla="*/ 1445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9" h="2648">
                <a:moveTo>
                  <a:pt x="94" y="1445"/>
                </a:moveTo>
                <a:cubicBezTo>
                  <a:pt x="94" y="1445"/>
                  <a:pt x="230" y="565"/>
                  <a:pt x="670" y="912"/>
                </a:cubicBezTo>
                <a:cubicBezTo>
                  <a:pt x="1111" y="1259"/>
                  <a:pt x="987" y="0"/>
                  <a:pt x="1475" y="89"/>
                </a:cubicBezTo>
                <a:cubicBezTo>
                  <a:pt x="1963" y="178"/>
                  <a:pt x="1904" y="1122"/>
                  <a:pt x="2127" y="1276"/>
                </a:cubicBezTo>
                <a:cubicBezTo>
                  <a:pt x="2350" y="1429"/>
                  <a:pt x="2233" y="646"/>
                  <a:pt x="2544" y="719"/>
                </a:cubicBezTo>
                <a:cubicBezTo>
                  <a:pt x="2855" y="791"/>
                  <a:pt x="3049" y="1364"/>
                  <a:pt x="3038" y="2648"/>
                </a:cubicBezTo>
                <a:cubicBezTo>
                  <a:pt x="130" y="2648"/>
                  <a:pt x="130" y="2648"/>
                  <a:pt x="130" y="2648"/>
                </a:cubicBezTo>
                <a:cubicBezTo>
                  <a:pt x="130" y="2648"/>
                  <a:pt x="0" y="2123"/>
                  <a:pt x="94" y="1445"/>
                </a:cubicBezTo>
                <a:close/>
              </a:path>
            </a:pathLst>
          </a:custGeom>
          <a:blipFill>
            <a:blip r:embed="rId6"/>
            <a:srcRect/>
            <a:stretch>
              <a:fillRect t="-20097" b="-9059"/>
            </a:stretch>
          </a:blipFill>
          <a:ln w="111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934268" y="2123902"/>
            <a:ext cx="5014580" cy="1710091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28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06567" y="1004543"/>
            <a:ext cx="5572169" cy="40181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06562" y="1483363"/>
            <a:ext cx="5572125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76768" y="1004543"/>
            <a:ext cx="5572169" cy="40181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1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76768" y="1483363"/>
            <a:ext cx="5572169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567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706567" y="1004543"/>
            <a:ext cx="5572169" cy="568330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80116" y="1004543"/>
            <a:ext cx="5572169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1149244" y="1004543"/>
            <a:ext cx="1002991" cy="568330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06562" y="1004535"/>
            <a:ext cx="10365575" cy="5683301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tags" Target="../tags/tag79.xml"/><Relationship Id="rId42" Type="http://schemas.openxmlformats.org/officeDocument/2006/relationships/tags" Target="../tags/tag78.xml"/><Relationship Id="rId41" Type="http://schemas.openxmlformats.org/officeDocument/2006/relationships/tags" Target="../tags/tag77.xml"/><Relationship Id="rId40" Type="http://schemas.openxmlformats.org/officeDocument/2006/relationships/tags" Target="../tags/tag76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75.xml"/><Relationship Id="rId38" Type="http://schemas.openxmlformats.org/officeDocument/2006/relationships/tags" Target="../tags/tag7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8" Type="http://schemas.openxmlformats.org/officeDocument/2006/relationships/theme" Target="../theme/theme2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706516" y="467443"/>
            <a:ext cx="11445719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706516" y="1004543"/>
            <a:ext cx="11445719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927853" y="6696722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4341094" y="6696722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9081492" y="6696722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253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7355" algn="l"/>
        </a:tabLst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06516" y="467443"/>
            <a:ext cx="11445719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06516" y="1004543"/>
            <a:ext cx="11445719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927853" y="6696722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341094" y="6696722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9081492" y="6696722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253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7355" algn="l"/>
        </a:tabLst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8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image" Target="../media/image7.jpe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8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6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1" Type="http://schemas.openxmlformats.org/officeDocument/2006/relationships/slideLayout" Target="../slideLayouts/slideLayout12.xml"/><Relationship Id="rId20" Type="http://schemas.openxmlformats.org/officeDocument/2006/relationships/tags" Target="../tags/tag207.xml"/><Relationship Id="rId2" Type="http://schemas.openxmlformats.org/officeDocument/2006/relationships/tags" Target="../tags/tag189.xml"/><Relationship Id="rId19" Type="http://schemas.openxmlformats.org/officeDocument/2006/relationships/tags" Target="../tags/tag206.xml"/><Relationship Id="rId18" Type="http://schemas.openxmlformats.org/officeDocument/2006/relationships/tags" Target="../tags/tag205.xml"/><Relationship Id="rId17" Type="http://schemas.openxmlformats.org/officeDocument/2006/relationships/tags" Target="../tags/tag204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8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0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210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917" y="-1468778"/>
            <a:ext cx="12858750" cy="87014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20663" y="1024037"/>
            <a:ext cx="12858750" cy="29465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02590" y="1118235"/>
            <a:ext cx="12270105" cy="28517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Arial" panose="020B0604020202020204" pitchFamily="34" charset="0"/>
              </a:rPr>
              <a:t>内蒙古牧区传统养殖与现代化养殖模式的对比  </a:t>
            </a:r>
            <a:endParaRPr lang="zh-CN" altLang="en-US" sz="7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2"/>
          <p:cNvCxnSpPr/>
          <p:nvPr/>
        </p:nvCxnSpPr>
        <p:spPr>
          <a:xfrm>
            <a:off x="738505" y="1167765"/>
            <a:ext cx="12094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 txBox="1"/>
          <p:nvPr/>
        </p:nvSpPr>
        <p:spPr>
          <a:xfrm>
            <a:off x="375920" y="495300"/>
            <a:ext cx="5468620" cy="4965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问题及解决路径思考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GB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047" y="1631816"/>
            <a:ext cx="6005988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问题锁定：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牲畜和牧场的“双承包责任制”导致拉网围栏、重复踩踏，五畜不得共生、失去平衡；牧民不能随水草迁徙，牧民生活生产方式与草原生态环境遭到破坏。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解决路径：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牧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合作化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，恢复和保护牧民的生产生活方式，实现草原生态保护、民族文化传承与牧区的可持续发展。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Picture 4" descr="DSC_59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860" y="1830705"/>
            <a:ext cx="5824855" cy="39414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微信图片_20191108092457.jpg微信图片_2019110809245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1517870" y="1698333"/>
            <a:ext cx="3682624" cy="5023343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93266" y="238410"/>
            <a:ext cx="8055699" cy="991141"/>
          </a:xfrm>
          <a:prstGeom prst="rect">
            <a:avLst/>
          </a:prstGeom>
        </p:spPr>
        <p:txBody>
          <a:bodyPr vert="horz" lIns="96435" tIns="48217" rIns="96435" bIns="48217" rtlCol="0" anchor="ctr">
            <a:normAutofit/>
          </a:bodyPr>
          <a:lstStyle>
            <a:lvl1pPr defTabSz="685800">
              <a:lnSpc>
                <a:spcPct val="100000"/>
              </a:lnSpc>
              <a:spcBef>
                <a:spcPct val="0"/>
              </a:spcBef>
              <a:buNone/>
              <a:defRPr sz="3600" b="1" i="0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955" dirty="0">
                <a:solidFill>
                  <a:srgbClr val="0070C0"/>
                </a:solidFill>
              </a:rPr>
              <a:t>冰山模型：游牧民族看得见的和看不见的方面！</a:t>
            </a:r>
            <a:endParaRPr lang="zh-CN" altLang="en-US" sz="2955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367094" y="2552858"/>
            <a:ext cx="4735377" cy="630178"/>
          </a:xfrm>
          <a:prstGeom prst="rect">
            <a:avLst/>
          </a:prstGeom>
        </p:spPr>
        <p:txBody>
          <a:bodyPr vert="horz" lIns="96435" tIns="48217" rIns="96435" bIns="48217" rtlCol="0" anchor="t">
            <a:noAutofit/>
          </a:bodyPr>
          <a:lstStyle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baseline="0"/>
            </a:lvl1pPr>
            <a:lvl2pPr marL="342900" indent="0" algn="just" defTabSz="68580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1050" baseline="0">
                <a:latin typeface="Arial" panose="020B0604020202020204" pitchFamily="34" charset="0"/>
                <a:ea typeface="黑体" panose="02010609060101010101" charset="-122"/>
              </a:defRPr>
            </a:lvl2pPr>
            <a:lvl3pPr marL="6858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/>
            </a:lvl3pPr>
            <a:lvl4pPr marL="10287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4pPr>
            <a:lvl5pPr marL="13716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110" dirty="0">
                <a:solidFill>
                  <a:srgbClr val="0070C0"/>
                </a:solidFill>
              </a:rPr>
              <a:t>蒙古包、民族服饰、语言、手工艺、歌舞、节日、习俗</a:t>
            </a:r>
            <a:r>
              <a:rPr lang="zh-CN" altLang="en-US" sz="2110" dirty="0"/>
              <a:t>             </a:t>
            </a:r>
            <a:endParaRPr lang="zh-CN" altLang="en-US" sz="2110" dirty="0"/>
          </a:p>
        </p:txBody>
      </p:sp>
      <p:sp>
        <p:nvSpPr>
          <p:cNvPr id="38919" name="半闭框 3"/>
          <p:cNvSpPr/>
          <p:nvPr>
            <p:custDataLst>
              <p:tags r:id="rId5"/>
            </p:custDataLst>
          </p:nvPr>
        </p:nvSpPr>
        <p:spPr bwMode="auto">
          <a:xfrm rot="16200000">
            <a:off x="382076" y="517670"/>
            <a:ext cx="676387" cy="432620"/>
          </a:xfrm>
          <a:custGeom>
            <a:avLst/>
            <a:gdLst>
              <a:gd name="T0" fmla="*/ 0 w 773213"/>
              <a:gd name="T1" fmla="*/ 0 h 647700"/>
              <a:gd name="T2" fmla="*/ 773213 w 773213"/>
              <a:gd name="T3" fmla="*/ 0 h 647700"/>
              <a:gd name="T4" fmla="*/ 736393 w 773213"/>
              <a:gd name="T5" fmla="*/ 30843 h 647700"/>
              <a:gd name="T6" fmla="*/ 37450 w 773213"/>
              <a:gd name="T7" fmla="*/ 30843 h 647700"/>
              <a:gd name="T8" fmla="*/ 37450 w 773213"/>
              <a:gd name="T9" fmla="*/ 616329 h 647700"/>
              <a:gd name="T10" fmla="*/ 0 w 773213"/>
              <a:gd name="T11" fmla="*/ 647700 h 647700"/>
              <a:gd name="T12" fmla="*/ 0 w 773213"/>
              <a:gd name="T13" fmla="*/ 0 h 647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3213" h="647700">
                <a:moveTo>
                  <a:pt x="0" y="0"/>
                </a:moveTo>
                <a:lnTo>
                  <a:pt x="773213" y="0"/>
                </a:lnTo>
                <a:lnTo>
                  <a:pt x="736393" y="30843"/>
                </a:lnTo>
                <a:lnTo>
                  <a:pt x="37450" y="30843"/>
                </a:lnTo>
                <a:lnTo>
                  <a:pt x="37450" y="616329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90000" lnSpcReduction="20000"/>
          </a:bodyPr>
          <a:p>
            <a:endParaRPr lang="zh-CN" altLang="en-US" sz="2530"/>
          </a:p>
        </p:txBody>
      </p:sp>
      <p:sp>
        <p:nvSpPr>
          <p:cNvPr id="38920" name="半闭框 9"/>
          <p:cNvSpPr/>
          <p:nvPr>
            <p:custDataLst>
              <p:tags r:id="rId6"/>
            </p:custDataLst>
          </p:nvPr>
        </p:nvSpPr>
        <p:spPr bwMode="auto">
          <a:xfrm rot="16200000" flipH="1" flipV="1">
            <a:off x="8313212" y="442665"/>
            <a:ext cx="555843" cy="462086"/>
          </a:xfrm>
          <a:custGeom>
            <a:avLst/>
            <a:gdLst>
              <a:gd name="T0" fmla="*/ 0 w 773213"/>
              <a:gd name="T1" fmla="*/ 0 h 647700"/>
              <a:gd name="T2" fmla="*/ 773213 w 773213"/>
              <a:gd name="T3" fmla="*/ 0 h 647700"/>
              <a:gd name="T4" fmla="*/ 736393 w 773213"/>
              <a:gd name="T5" fmla="*/ 30843 h 647700"/>
              <a:gd name="T6" fmla="*/ 37450 w 773213"/>
              <a:gd name="T7" fmla="*/ 30843 h 647700"/>
              <a:gd name="T8" fmla="*/ 37450 w 773213"/>
              <a:gd name="T9" fmla="*/ 616329 h 647700"/>
              <a:gd name="T10" fmla="*/ 0 w 773213"/>
              <a:gd name="T11" fmla="*/ 647700 h 647700"/>
              <a:gd name="T12" fmla="*/ 0 w 773213"/>
              <a:gd name="T13" fmla="*/ 0 h 647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3213" h="647700">
                <a:moveTo>
                  <a:pt x="0" y="0"/>
                </a:moveTo>
                <a:lnTo>
                  <a:pt x="773213" y="0"/>
                </a:lnTo>
                <a:lnTo>
                  <a:pt x="736393" y="30843"/>
                </a:lnTo>
                <a:lnTo>
                  <a:pt x="37450" y="30843"/>
                </a:lnTo>
                <a:lnTo>
                  <a:pt x="37450" y="616329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90000"/>
          </a:bodyPr>
          <a:p>
            <a:endParaRPr lang="zh-CN" altLang="en-US" sz="2530"/>
          </a:p>
        </p:txBody>
      </p:sp>
      <p:sp>
        <p:nvSpPr>
          <p:cNvPr id="32772" name="矩形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19246" y="1697664"/>
            <a:ext cx="197558" cy="5066873"/>
          </a:xfrm>
          <a:prstGeom prst="rect">
            <a:avLst/>
          </a:prstGeom>
          <a:gradFill rotWithShape="0">
            <a:gsLst>
              <a:gs pos="0">
                <a:srgbClr val="DBDBDB"/>
              </a:gs>
              <a:gs pos="50000">
                <a:srgbClr val="C4C4C4"/>
              </a:gs>
              <a:gs pos="100000">
                <a:srgbClr val="DBDBDB"/>
              </a:gs>
            </a:gsLst>
            <a:lin ang="0"/>
          </a:gradFill>
          <a:ln w="9525" cmpd="sng">
            <a:solidFill>
              <a:srgbClr val="BFBFBF"/>
            </a:solidFill>
            <a:miter lim="800000"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endParaRPr lang="zh-CN" altLang="en-US" sz="1685">
              <a:solidFill>
                <a:srgbClr val="A6A6A6"/>
              </a:solidFill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5195806" y="4586706"/>
            <a:ext cx="1102309" cy="352927"/>
            <a:chOff x="6189639" y="4368833"/>
            <a:chExt cx="1947356" cy="334875"/>
          </a:xfrm>
        </p:grpSpPr>
        <p:sp>
          <p:nvSpPr>
            <p:cNvPr id="32783" name="五边形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89639" y="4368833"/>
              <a:ext cx="1947356" cy="334875"/>
            </a:xfrm>
            <a:prstGeom prst="homePlate">
              <a:avLst>
                <a:gd name="adj" fmla="val 5000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zh-CN" altLang="en-US" sz="1685">
                <a:solidFill>
                  <a:srgbClr val="A6A6A6"/>
                </a:solidFill>
                <a:latin typeface="+mn-lt"/>
                <a:ea typeface="+mn-ea"/>
              </a:endParaRPr>
            </a:p>
          </p:txBody>
        </p:sp>
        <p:sp>
          <p:nvSpPr>
            <p:cNvPr id="32784" name="五边形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331004" y="4395814"/>
              <a:ext cx="1758339" cy="282502"/>
            </a:xfrm>
            <a:prstGeom prst="homePlate">
              <a:avLst>
                <a:gd name="adj" fmla="val 50012"/>
              </a:avLst>
            </a:prstGeom>
            <a:solidFill>
              <a:schemeClr val="bg1"/>
            </a:solidFill>
            <a:ln>
              <a:noFill/>
            </a:ln>
          </p:spPr>
          <p:txBody>
            <a:bodyPr tIns="0" bIns="0" anchor="ctr">
              <a:normAutofit fontScale="82500"/>
            </a:bodyPr>
            <a:lstStyle>
              <a:lvl1pPr indent="87630" algn="just">
                <a:lnSpc>
                  <a:spcPct val="120000"/>
                </a:lnSpc>
                <a:spcBef>
                  <a:spcPts val="1200"/>
                </a:spcBef>
                <a:buClr>
                  <a:srgbClr val="4F6D7A"/>
                </a:buClr>
                <a:buSzPct val="60000"/>
                <a:buChar char="▲"/>
                <a:defRPr sz="2400">
                  <a:solidFill>
                    <a:srgbClr val="BF9000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655955" algn="just">
                <a:lnSpc>
                  <a:spcPct val="140000"/>
                </a:lnSpc>
                <a:spcBef>
                  <a:spcPts val="800"/>
                </a:spcBef>
                <a:buClr>
                  <a:srgbClr val="8F6C00"/>
                </a:buClr>
                <a:buSzPct val="70000"/>
                <a:buChar char=" "/>
                <a:defRPr sz="2000">
                  <a:solidFill>
                    <a:srgbClr val="71717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zh-CN" altLang="zh-CN" sz="19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看不见</a:t>
              </a:r>
              <a:endParaRPr lang="zh-CN" altLang="zh-CN" sz="19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1"/>
            </p:custDataLst>
          </p:nvPr>
        </p:nvGrpSpPr>
        <p:grpSpPr>
          <a:xfrm>
            <a:off x="5195806" y="2706217"/>
            <a:ext cx="1075522" cy="322790"/>
            <a:chOff x="6189638" y="1495497"/>
            <a:chExt cx="1947356" cy="334875"/>
          </a:xfrm>
        </p:grpSpPr>
        <p:sp>
          <p:nvSpPr>
            <p:cNvPr id="32790" name="五边形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89638" y="1495497"/>
              <a:ext cx="1947356" cy="334875"/>
            </a:xfrm>
            <a:prstGeom prst="homePlate">
              <a:avLst>
                <a:gd name="adj" fmla="val 5000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725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zh-CN" altLang="en-US" sz="1685">
                <a:solidFill>
                  <a:srgbClr val="A6A6A6"/>
                </a:solidFill>
                <a:latin typeface="+mn-lt"/>
                <a:ea typeface="+mn-ea"/>
              </a:endParaRPr>
            </a:p>
          </p:txBody>
        </p:sp>
        <p:sp>
          <p:nvSpPr>
            <p:cNvPr id="32791" name="五边形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31003" y="1520890"/>
              <a:ext cx="1758339" cy="284088"/>
            </a:xfrm>
            <a:prstGeom prst="homePlate">
              <a:avLst>
                <a:gd name="adj" fmla="val 49990"/>
              </a:avLst>
            </a:prstGeom>
            <a:solidFill>
              <a:schemeClr val="bg1"/>
            </a:solidFill>
            <a:ln>
              <a:noFill/>
            </a:ln>
          </p:spPr>
          <p:txBody>
            <a:bodyPr tIns="0" bIns="0" anchor="ctr">
              <a:normAutofit fontScale="72500"/>
            </a:bodyPr>
            <a:lstStyle>
              <a:lvl1pPr indent="87630" algn="just">
                <a:lnSpc>
                  <a:spcPct val="120000"/>
                </a:lnSpc>
                <a:spcBef>
                  <a:spcPts val="1200"/>
                </a:spcBef>
                <a:buClr>
                  <a:srgbClr val="4F6D7A"/>
                </a:buClr>
                <a:buSzPct val="60000"/>
                <a:buChar char="▲"/>
                <a:defRPr sz="2400">
                  <a:solidFill>
                    <a:srgbClr val="BF9000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655955" algn="just">
                <a:lnSpc>
                  <a:spcPct val="140000"/>
                </a:lnSpc>
                <a:spcBef>
                  <a:spcPts val="800"/>
                </a:spcBef>
                <a:buClr>
                  <a:srgbClr val="8F6C00"/>
                </a:buClr>
                <a:buSzPct val="70000"/>
                <a:buChar char=" "/>
                <a:defRPr sz="2000">
                  <a:solidFill>
                    <a:srgbClr val="71717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zh-CN" altLang="en-US" sz="19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看得见</a:t>
              </a:r>
              <a:endParaRPr lang="zh-CN" altLang="en-US" sz="19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6367094" y="4516388"/>
            <a:ext cx="4955035" cy="810325"/>
          </a:xfrm>
          <a:prstGeom prst="rect">
            <a:avLst/>
          </a:prstGeom>
        </p:spPr>
        <p:txBody>
          <a:bodyPr vert="horz" lIns="96435" tIns="48217" rIns="96435" bIns="48217" rtlCol="0" anchor="t">
            <a:noAutofit/>
          </a:bodyPr>
          <a:lstStyle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baseline="0"/>
            </a:lvl1pPr>
            <a:lvl2pPr marL="342900" indent="0" algn="just" defTabSz="68580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1050" baseline="0">
                <a:latin typeface="Arial" panose="020B0604020202020204" pitchFamily="34" charset="0"/>
                <a:ea typeface="黑体" panose="02010609060101010101" charset="-122"/>
              </a:defRPr>
            </a:lvl2pPr>
            <a:lvl3pPr marL="6858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/>
            </a:lvl3pPr>
            <a:lvl4pPr marL="10287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4pPr>
            <a:lvl5pPr marL="13716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110" dirty="0">
                <a:solidFill>
                  <a:srgbClr val="0070C0"/>
                </a:solidFill>
              </a:rPr>
              <a:t>历史记忆、情感、偏好、思维模式与智慧、性格、对时空的理解、世界观、生态观、文化价值观</a:t>
            </a:r>
            <a:r>
              <a:rPr lang="zh-CN" altLang="en-US" sz="2110" dirty="0"/>
              <a:t>  、           </a:t>
            </a:r>
            <a:endParaRPr lang="zh-CN" altLang="en-US" sz="2110" dirty="0"/>
          </a:p>
        </p:txBody>
      </p:sp>
    </p:spTree>
    <p:custDataLst>
      <p:tags r:id="rId1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/>
          <p:nvPr/>
        </p:nvSpPr>
        <p:spPr>
          <a:xfrm>
            <a:off x="561975" y="278765"/>
            <a:ext cx="3793490" cy="8693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三牧问题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8944042" y="4309205"/>
            <a:ext cx="201839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>
            <a:graphicFrameLocks noGrp="1"/>
          </p:cNvGraphicFramePr>
          <p:nvPr/>
        </p:nvGraphicFramePr>
        <p:xfrm>
          <a:off x="1075690" y="1375410"/>
          <a:ext cx="822960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55" y="217170"/>
            <a:ext cx="11445875" cy="716280"/>
          </a:xfr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lang="en-US" altLang="zh-CN"/>
              <a:t>    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探索新的出路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们认为，解决根本问题的关键在于草场恢复，只有草场恢复了，才能缓解饲草不足问题和牧民生存环境恶化问题。而在牧民贫困加剧和单户发展难度大的背景下，草场恢复必须依靠集体的力量。因此，我们将推行合作社的经营方式，修正单户经营方法、转变为合作经营生产生活方式，恢复季节性轮牧机制，实行资源整合”，以互助发展、资源共享、风险共担，扶持贫困户，提高牧户自力更生能力，减少牧户风险，提高</a:t>
            </a:r>
            <a:r>
              <a:rPr lang="zh-CN" altLang="en-US" sz="32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抗灾减灾能力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。探索草原可持续发展模式。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55" y="159385"/>
            <a:ext cx="11445875" cy="774065"/>
          </a:xfrm>
        </p:spPr>
        <p:txBody>
          <a:bodyPr>
            <a:normAutofit/>
          </a:bodyPr>
          <a:p>
            <a:r>
              <a:rPr lang="en-US" altLang="zh-CN"/>
              <a:t>     </a:t>
            </a:r>
            <a:r>
              <a:rPr lang="en-US" altLang="zh-CN" sz="4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4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有效途径</a:t>
            </a:r>
            <a:endParaRPr lang="zh-CN" altLang="en-US" sz="4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</a:rPr>
              <a:t>三步解决合作社有效合作起来的问题：第一步，解决资源上的问题，把想法构架起来，了解自己的阶段任务，知道自己要做的事和不能做的事。第二步：让牧民原有生活方式的合作社、探索合作社模式，推广合作社的模式。第三步：合作社之间的问题，专业的合作社产生和原有合作社是产业链。一个牧民可以是多个合作社的社员。解决现在遇到的问题。季节性强的产业领域，如何把人力资源用好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30176" y="210835"/>
            <a:ext cx="7350255" cy="61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375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牧民合作发展与草原生态保护模式图</a:t>
            </a:r>
            <a:endParaRPr kumimoji="1" lang="zh-CN" altLang="en-US" sz="3375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62" y="1177239"/>
            <a:ext cx="10058400" cy="5664251"/>
          </a:xfrm>
          <a:prstGeom prst="rect">
            <a:avLst/>
          </a:prstGeom>
        </p:spPr>
      </p:pic>
      <p:cxnSp>
        <p:nvCxnSpPr>
          <p:cNvPr id="3" name="直接连接符 42"/>
          <p:cNvCxnSpPr/>
          <p:nvPr/>
        </p:nvCxnSpPr>
        <p:spPr>
          <a:xfrm flipV="1">
            <a:off x="223520" y="937895"/>
            <a:ext cx="12146915" cy="2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/>
          <p:nvPr/>
        </p:nvSpPr>
        <p:spPr>
          <a:xfrm>
            <a:off x="4179637" y="6078950"/>
            <a:ext cx="201839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结构图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267151" y="701070"/>
            <a:ext cx="6021142" cy="5045099"/>
            <a:chOff x="3498415" y="1240061"/>
            <a:chExt cx="6531359" cy="5472608"/>
          </a:xfrm>
        </p:grpSpPr>
        <p:sp>
          <p:nvSpPr>
            <p:cNvPr id="55" name="矩形 54"/>
            <p:cNvSpPr/>
            <p:nvPr/>
          </p:nvSpPr>
          <p:spPr>
            <a:xfrm>
              <a:off x="8487354" y="3112269"/>
              <a:ext cx="834547" cy="1230294"/>
            </a:xfrm>
            <a:prstGeom prst="rect">
              <a:avLst/>
            </a:prstGeom>
            <a:solidFill>
              <a:srgbClr val="74952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6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372499" y="3112269"/>
              <a:ext cx="834547" cy="1230294"/>
            </a:xfrm>
            <a:prstGeom prst="rect">
              <a:avLst/>
            </a:prstGeom>
            <a:solidFill>
              <a:srgbClr val="74952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6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" name="等腰三角形 3"/>
            <p:cNvSpPr/>
            <p:nvPr/>
          </p:nvSpPr>
          <p:spPr>
            <a:xfrm>
              <a:off x="3498415" y="1240061"/>
              <a:ext cx="6531359" cy="17047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078200" y="3112269"/>
              <a:ext cx="834547" cy="1230294"/>
            </a:xfrm>
            <a:prstGeom prst="rect">
              <a:avLst/>
            </a:prstGeom>
            <a:solidFill>
              <a:srgbClr val="74952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6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78201" y="4475793"/>
              <a:ext cx="5371789" cy="457590"/>
            </a:xfrm>
            <a:prstGeom prst="rect">
              <a:avLst/>
            </a:prstGeom>
            <a:solidFill>
              <a:srgbClr val="C2D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4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078201" y="4923494"/>
              <a:ext cx="5371789" cy="457590"/>
            </a:xfrm>
            <a:prstGeom prst="rect">
              <a:avLst/>
            </a:prstGeom>
            <a:solidFill>
              <a:srgbClr val="9AC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4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078201" y="5355183"/>
              <a:ext cx="5371789" cy="457590"/>
            </a:xfrm>
            <a:prstGeom prst="rect">
              <a:avLst/>
            </a:prstGeom>
            <a:solidFill>
              <a:srgbClr val="C2D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4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078201" y="5802884"/>
              <a:ext cx="5371789" cy="457590"/>
            </a:xfrm>
            <a:prstGeom prst="rect">
              <a:avLst/>
            </a:prstGeom>
            <a:solidFill>
              <a:srgbClr val="9AC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4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078201" y="6255079"/>
              <a:ext cx="5371789" cy="4575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14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9" name="内容占位符 2"/>
            <p:cNvSpPr txBox="1">
              <a:spLocks noChangeArrowheads="1"/>
            </p:cNvSpPr>
            <p:nvPr/>
          </p:nvSpPr>
          <p:spPr>
            <a:xfrm>
              <a:off x="5752154" y="2092188"/>
              <a:ext cx="2023882" cy="457754"/>
            </a:xfrm>
            <a:prstGeom prst="rect">
              <a:avLst/>
            </a:prstGeom>
          </p:spPr>
          <p:txBody>
            <a:bodyPr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草原生态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内容占位符 2"/>
            <p:cNvSpPr txBox="1">
              <a:spLocks noChangeArrowheads="1"/>
            </p:cNvSpPr>
            <p:nvPr/>
          </p:nvSpPr>
          <p:spPr>
            <a:xfrm>
              <a:off x="4242359" y="3296807"/>
              <a:ext cx="506227" cy="861219"/>
            </a:xfrm>
            <a:prstGeom prst="rect">
              <a:avLst/>
            </a:prstGeom>
          </p:spPr>
          <p:txBody>
            <a:bodyPr vert="eaVert"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草原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内容占位符 2"/>
            <p:cNvSpPr txBox="1">
              <a:spLocks noChangeArrowheads="1"/>
            </p:cNvSpPr>
            <p:nvPr/>
          </p:nvSpPr>
          <p:spPr>
            <a:xfrm>
              <a:off x="6515828" y="3544317"/>
              <a:ext cx="496532" cy="411976"/>
            </a:xfrm>
            <a:prstGeom prst="rect">
              <a:avLst/>
            </a:prstGeom>
          </p:spPr>
          <p:txBody>
            <a:bodyPr vert="horz"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内容占位符 2"/>
            <p:cNvSpPr txBox="1">
              <a:spLocks noChangeArrowheads="1"/>
            </p:cNvSpPr>
            <p:nvPr/>
          </p:nvSpPr>
          <p:spPr>
            <a:xfrm>
              <a:off x="8651513" y="3296807"/>
              <a:ext cx="506227" cy="863048"/>
            </a:xfrm>
            <a:prstGeom prst="rect">
              <a:avLst/>
            </a:prstGeom>
          </p:spPr>
          <p:txBody>
            <a:bodyPr vert="eaVert"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畜牧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内容占位符 2"/>
            <p:cNvSpPr txBox="1">
              <a:spLocks noChangeArrowheads="1"/>
            </p:cNvSpPr>
            <p:nvPr/>
          </p:nvSpPr>
          <p:spPr>
            <a:xfrm>
              <a:off x="5393984" y="4520789"/>
              <a:ext cx="2740221" cy="319672"/>
            </a:xfrm>
            <a:prstGeom prst="rect">
              <a:avLst/>
            </a:prstGeom>
          </p:spPr>
          <p:txBody>
            <a:bodyPr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合作社</a:t>
              </a:r>
              <a:endParaRPr lang="en-US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内容占位符 2"/>
            <p:cNvSpPr txBox="1">
              <a:spLocks noChangeArrowheads="1"/>
            </p:cNvSpPr>
            <p:nvPr/>
          </p:nvSpPr>
          <p:spPr>
            <a:xfrm>
              <a:off x="5393984" y="4984477"/>
              <a:ext cx="2740221" cy="319672"/>
            </a:xfrm>
            <a:prstGeom prst="rect">
              <a:avLst/>
            </a:prstGeom>
          </p:spPr>
          <p:txBody>
            <a:bodyPr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信用互助</a:t>
              </a:r>
              <a:endParaRPr lang="en-US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内容占位符 2"/>
            <p:cNvSpPr txBox="1">
              <a:spLocks noChangeArrowheads="1"/>
            </p:cNvSpPr>
            <p:nvPr/>
          </p:nvSpPr>
          <p:spPr>
            <a:xfrm>
              <a:off x="5393984" y="5384885"/>
              <a:ext cx="2740221" cy="319672"/>
            </a:xfrm>
            <a:prstGeom prst="rect">
              <a:avLst/>
            </a:prstGeom>
          </p:spPr>
          <p:txBody>
            <a:bodyPr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游牧自然教育基地</a:t>
              </a:r>
              <a:endParaRPr lang="en-US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内容占位符 2"/>
            <p:cNvSpPr txBox="1">
              <a:spLocks noChangeArrowheads="1"/>
            </p:cNvSpPr>
            <p:nvPr/>
          </p:nvSpPr>
          <p:spPr>
            <a:xfrm>
              <a:off x="5393984" y="5848573"/>
              <a:ext cx="2740221" cy="319672"/>
            </a:xfrm>
            <a:prstGeom prst="rect">
              <a:avLst/>
            </a:prstGeom>
          </p:spPr>
          <p:txBody>
            <a:bodyPr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产品开发</a:t>
              </a:r>
              <a:endParaRPr lang="en-US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内容占位符 2"/>
            <p:cNvSpPr txBox="1">
              <a:spLocks noChangeArrowheads="1"/>
            </p:cNvSpPr>
            <p:nvPr/>
          </p:nvSpPr>
          <p:spPr>
            <a:xfrm>
              <a:off x="5393984" y="6320989"/>
              <a:ext cx="2740221" cy="319672"/>
            </a:xfrm>
            <a:prstGeom prst="rect">
              <a:avLst/>
            </a:prstGeom>
          </p:spPr>
          <p:txBody>
            <a:bodyPr/>
            <a:lstStyle>
              <a:lvl1pPr marL="241300" indent="-241300" algn="l" defTabSz="963930" rtl="0" eaLnBrk="1" latinLnBrk="0" hangingPunct="1">
                <a:lnSpc>
                  <a:spcPct val="90000"/>
                </a:lnSpc>
                <a:spcBef>
                  <a:spcPts val="1055"/>
                </a:spcBef>
                <a:buFont typeface="Arial" panose="020B0604020202020204" pitchFamily="34" charset="0"/>
                <a:buChar char="•"/>
                <a:defRPr sz="29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326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52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21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783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6979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17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3436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6325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98290" indent="-241300" algn="l" defTabSz="96393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合作社信息与培训</a:t>
              </a:r>
              <a:endParaRPr lang="en-US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7957185" y="2750185"/>
            <a:ext cx="791845" cy="7200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 Placeholder 4"/>
          <p:cNvSpPr txBox="1"/>
          <p:nvPr/>
        </p:nvSpPr>
        <p:spPr>
          <a:xfrm>
            <a:off x="8944042" y="2862040"/>
            <a:ext cx="201839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三牧问题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7957185" y="4309110"/>
            <a:ext cx="791845" cy="7200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Text Placeholder 4"/>
          <p:cNvSpPr txBox="1"/>
          <p:nvPr/>
        </p:nvSpPr>
        <p:spPr>
          <a:xfrm>
            <a:off x="8944042" y="4309205"/>
            <a:ext cx="201839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/>
          <p:nvPr/>
        </p:nvSpPr>
        <p:spPr>
          <a:xfrm>
            <a:off x="550612" y="469360"/>
            <a:ext cx="7346987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建立和发展牧民专业合作社的必要性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42"/>
          <p:cNvCxnSpPr/>
          <p:nvPr/>
        </p:nvCxnSpPr>
        <p:spPr>
          <a:xfrm>
            <a:off x="738505" y="1167765"/>
            <a:ext cx="1209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303536" y="1960141"/>
            <a:ext cx="10251678" cy="4290695"/>
            <a:chOff x="1316807" y="1960141"/>
            <a:chExt cx="10251678" cy="4290695"/>
          </a:xfrm>
        </p:grpSpPr>
        <p:sp>
          <p:nvSpPr>
            <p:cNvPr id="6" name="Shape 1302"/>
            <p:cNvSpPr/>
            <p:nvPr>
              <p:custDataLst>
                <p:tags r:id="rId2"/>
              </p:custDataLst>
            </p:nvPr>
          </p:nvSpPr>
          <p:spPr bwMode="auto">
            <a:xfrm>
              <a:off x="6884066" y="1960141"/>
              <a:ext cx="866950" cy="867068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7515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0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2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7" name="Shape 1305"/>
            <p:cNvSpPr/>
            <p:nvPr>
              <p:custDataLst>
                <p:tags r:id="rId3"/>
              </p:custDataLst>
            </p:nvPr>
          </p:nvSpPr>
          <p:spPr bwMode="auto">
            <a:xfrm>
              <a:off x="6148605" y="2143669"/>
              <a:ext cx="611199" cy="2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381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algn="ctr" defTabSz="218440">
                <a:lnSpc>
                  <a:spcPct val="110000"/>
                </a:lnSpc>
                <a:spcBef>
                  <a:spcPts val="1125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8" name="Shape 1306"/>
            <p:cNvSpPr/>
            <p:nvPr>
              <p:custDataLst>
                <p:tags r:id="rId4"/>
              </p:custDataLst>
            </p:nvPr>
          </p:nvSpPr>
          <p:spPr bwMode="auto">
            <a:xfrm rot="7172730">
              <a:off x="7659946" y="4750653"/>
              <a:ext cx="611282" cy="2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381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algn="ctr" defTabSz="218440">
                <a:lnSpc>
                  <a:spcPct val="110000"/>
                </a:lnSpc>
                <a:spcBef>
                  <a:spcPts val="1125"/>
                </a:spcBef>
              </a:pPr>
              <a:endParaRPr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9" name="Shape 1307"/>
            <p:cNvSpPr/>
            <p:nvPr>
              <p:custDataLst>
                <p:tags r:id="rId5"/>
              </p:custDataLst>
            </p:nvPr>
          </p:nvSpPr>
          <p:spPr bwMode="auto">
            <a:xfrm rot="3600000">
              <a:off x="7657057" y="3019410"/>
              <a:ext cx="611282" cy="2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381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algn="ctr" defTabSz="218440">
                <a:lnSpc>
                  <a:spcPct val="110000"/>
                </a:lnSpc>
                <a:spcBef>
                  <a:spcPts val="1125"/>
                </a:spcBef>
              </a:pPr>
              <a:endParaRPr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10" name="Shape 1308"/>
            <p:cNvSpPr/>
            <p:nvPr>
              <p:custDataLst>
                <p:tags r:id="rId6"/>
              </p:custDataLst>
            </p:nvPr>
          </p:nvSpPr>
          <p:spPr bwMode="auto">
            <a:xfrm rot="10800000">
              <a:off x="6139936" y="5630724"/>
              <a:ext cx="612644" cy="2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381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algn="ctr" defTabSz="218440">
                <a:lnSpc>
                  <a:spcPct val="110000"/>
                </a:lnSpc>
                <a:spcBef>
                  <a:spcPts val="1125"/>
                </a:spcBef>
              </a:pPr>
              <a:endParaRPr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11" name="Shape 1309"/>
            <p:cNvSpPr/>
            <p:nvPr>
              <p:custDataLst>
                <p:tags r:id="rId7"/>
              </p:custDataLst>
            </p:nvPr>
          </p:nvSpPr>
          <p:spPr bwMode="auto">
            <a:xfrm rot="18000000">
              <a:off x="4635738" y="3012184"/>
              <a:ext cx="612727" cy="2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381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algn="ctr" defTabSz="218440">
                <a:lnSpc>
                  <a:spcPct val="110000"/>
                </a:lnSpc>
                <a:spcBef>
                  <a:spcPts val="1125"/>
                </a:spcBef>
              </a:pPr>
              <a:endPara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12" name="Shape 1310"/>
            <p:cNvSpPr/>
            <p:nvPr>
              <p:custDataLst>
                <p:tags r:id="rId8"/>
              </p:custDataLst>
            </p:nvPr>
          </p:nvSpPr>
          <p:spPr bwMode="auto">
            <a:xfrm rot="14400000">
              <a:off x="4632846" y="4754987"/>
              <a:ext cx="611282" cy="2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381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algn="ctr" defTabSz="218440">
                <a:lnSpc>
                  <a:spcPct val="110000"/>
                </a:lnSpc>
                <a:spcBef>
                  <a:spcPts val="1125"/>
                </a:spcBef>
              </a:pPr>
              <a:endPara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13" name="Shape 1312"/>
            <p:cNvSpPr/>
            <p:nvPr>
              <p:custDataLst>
                <p:tags r:id="rId9"/>
              </p:custDataLst>
            </p:nvPr>
          </p:nvSpPr>
          <p:spPr bwMode="auto">
            <a:xfrm>
              <a:off x="7753906" y="3457278"/>
              <a:ext cx="866950" cy="865622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7515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0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3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4" name="Shape 1315"/>
            <p:cNvSpPr/>
            <p:nvPr>
              <p:custDataLst>
                <p:tags r:id="rId10"/>
              </p:custDataLst>
            </p:nvPr>
          </p:nvSpPr>
          <p:spPr bwMode="auto">
            <a:xfrm>
              <a:off x="4281773" y="3457278"/>
              <a:ext cx="865505" cy="865622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7515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Century Gothic" panose="020B0502020202020204" pitchFamily="34" charset="0"/>
                </a:rPr>
                <a:t>0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Century Gothic" panose="020B0502020202020204" pitchFamily="34" charset="0"/>
                </a:rPr>
                <a:t>6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15" name="Shape 1318"/>
            <p:cNvSpPr/>
            <p:nvPr>
              <p:custDataLst>
                <p:tags r:id="rId11"/>
              </p:custDataLst>
            </p:nvPr>
          </p:nvSpPr>
          <p:spPr bwMode="auto">
            <a:xfrm>
              <a:off x="5148722" y="1960141"/>
              <a:ext cx="866950" cy="867068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2847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7419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1991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6563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437515" eaLnBrk="1" hangingPunct="1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01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6" name="Shape 1321"/>
            <p:cNvSpPr/>
            <p:nvPr>
              <p:custDataLst>
                <p:tags r:id="rId12"/>
              </p:custDataLst>
            </p:nvPr>
          </p:nvSpPr>
          <p:spPr bwMode="auto">
            <a:xfrm>
              <a:off x="5148722" y="4961636"/>
              <a:ext cx="866950" cy="867068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7515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0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5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7" name="Shape 1324"/>
            <p:cNvSpPr/>
            <p:nvPr>
              <p:custDataLst>
                <p:tags r:id="rId13"/>
              </p:custDataLst>
            </p:nvPr>
          </p:nvSpPr>
          <p:spPr bwMode="auto">
            <a:xfrm>
              <a:off x="6885512" y="4961636"/>
              <a:ext cx="866950" cy="867068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7515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0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4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8" name="Subtitle 2"/>
            <p:cNvSpPr txBox="1"/>
            <p:nvPr>
              <p:custDataLst>
                <p:tags r:id="rId14"/>
              </p:custDataLst>
            </p:nvPr>
          </p:nvSpPr>
          <p:spPr bwMode="auto">
            <a:xfrm>
              <a:off x="7911020" y="2002900"/>
              <a:ext cx="2846484" cy="34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0" tIns="34279" rIns="68560" bIns="3427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建设现代畜牧业的需要</a:t>
              </a:r>
              <a:endPara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Subtitle 2"/>
            <p:cNvSpPr txBox="1"/>
            <p:nvPr>
              <p:custDataLst>
                <p:tags r:id="rId15"/>
              </p:custDataLst>
            </p:nvPr>
          </p:nvSpPr>
          <p:spPr bwMode="auto">
            <a:xfrm>
              <a:off x="8722001" y="3791098"/>
              <a:ext cx="2846484" cy="34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0" tIns="34279" rIns="68560" bIns="3427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增加牧民收入的重要途径</a:t>
              </a:r>
              <a:endPara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ubtitle 2"/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7885395" y="5389390"/>
              <a:ext cx="2846484" cy="34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0" tIns="34279" rIns="68560" bIns="3427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构建和谐社会的重要内容</a:t>
              </a:r>
              <a:endPara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ubtitle 2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2137519" y="2002900"/>
              <a:ext cx="2846484" cy="62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0" tIns="34279" rIns="68560" bIns="3427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落实城乡统筹战略的需要发展牧民专业合作社</a:t>
              </a:r>
              <a:endPara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Subtitle 2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1316807" y="3846013"/>
              <a:ext cx="296496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0" tIns="34279" rIns="68560" bIns="3427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更好地保护和传承文化</a:t>
              </a:r>
              <a:endPara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ubtitle 2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2062932" y="5389141"/>
              <a:ext cx="2846705" cy="86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0" tIns="34279" rIns="68560" bIns="34279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为了草原生态保护、气候变化应对措施</a:t>
              </a:r>
              <a:endPara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20"/>
    </p:custData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/>
          <p:nvPr/>
        </p:nvSpPr>
        <p:spPr>
          <a:xfrm>
            <a:off x="635702" y="526510"/>
            <a:ext cx="7635019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合作社能够带来环境、经济、社会效益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2"/>
          <p:cNvCxnSpPr/>
          <p:nvPr/>
        </p:nvCxnSpPr>
        <p:spPr>
          <a:xfrm>
            <a:off x="738505" y="1167765"/>
            <a:ext cx="11955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540943" y="1651813"/>
            <a:ext cx="7776865" cy="4692532"/>
            <a:chOff x="2828974" y="1651813"/>
            <a:chExt cx="7776865" cy="4692532"/>
          </a:xfrm>
        </p:grpSpPr>
        <p:sp>
          <p:nvSpPr>
            <p:cNvPr id="7" name="矩形 6"/>
            <p:cNvSpPr/>
            <p:nvPr/>
          </p:nvSpPr>
          <p:spPr>
            <a:xfrm>
              <a:off x="2828974" y="1651813"/>
              <a:ext cx="7776865" cy="1342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3549771" y="1943808"/>
              <a:ext cx="6984059" cy="810260"/>
            </a:xfrm>
            <a:prstGeom prst="rect">
              <a:avLst/>
            </a:prstGeom>
            <a:noFill/>
          </p:spPr>
          <p:txBody>
            <a:bodyPr wrap="square" lIns="91451" tIns="45725" rIns="91451" bIns="4572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合作社联合经营打破草场细碎化格局，扩大草场规模，实行季节性游牧，使科学。利用草场资源成为可能。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28974" y="3326954"/>
              <a:ext cx="7776865" cy="1342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3549771" y="3618949"/>
              <a:ext cx="6984059" cy="810260"/>
            </a:xfrm>
            <a:prstGeom prst="rect">
              <a:avLst/>
            </a:prstGeom>
            <a:noFill/>
          </p:spPr>
          <p:txBody>
            <a:bodyPr wrap="square" lIns="91451" tIns="45725" rIns="91451" bIns="4572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合作社联户经营畜群规模合理，牧业生产的周转开始出现了良性循环状态。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828974" y="5002095"/>
              <a:ext cx="7776865" cy="1342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TextBox 30"/>
            <p:cNvSpPr txBox="1"/>
            <p:nvPr/>
          </p:nvSpPr>
          <p:spPr>
            <a:xfrm>
              <a:off x="3549771" y="5294090"/>
              <a:ext cx="6984059" cy="810260"/>
            </a:xfrm>
            <a:prstGeom prst="rect">
              <a:avLst/>
            </a:prstGeom>
            <a:noFill/>
          </p:spPr>
          <p:txBody>
            <a:bodyPr wrap="square" lIns="91451" tIns="45725" rIns="91451" bIns="45725" rtlCol="0">
              <a:spAutoFit/>
            </a:bodyPr>
            <a:lstStyle/>
            <a:p>
              <a:pPr algn="l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草是草原畜牧业生产的第一要素，应当把保护生态环境，建设草场、提高草场生产力摆在草原畜牧业可持续发展的首位。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110132" y="1655408"/>
              <a:ext cx="333144" cy="558895"/>
              <a:chOff x="738572" y="1253562"/>
              <a:chExt cx="935173" cy="1568883"/>
            </a:xfrm>
            <a:solidFill>
              <a:srgbClr val="9AC343"/>
            </a:solidFill>
          </p:grpSpPr>
          <p:sp>
            <p:nvSpPr>
              <p:cNvPr id="3" name="燕尾形 2"/>
              <p:cNvSpPr/>
              <p:nvPr/>
            </p:nvSpPr>
            <p:spPr>
              <a:xfrm rot="16200000">
                <a:off x="738573" y="1888133"/>
                <a:ext cx="934312" cy="93431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38572" y="1253562"/>
                <a:ext cx="934313" cy="1090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38572" y="1568771"/>
                <a:ext cx="131745" cy="1090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542000" y="1568771"/>
                <a:ext cx="131745" cy="1090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106757" y="3331217"/>
              <a:ext cx="333144" cy="558895"/>
              <a:chOff x="738572" y="1253562"/>
              <a:chExt cx="935173" cy="1568883"/>
            </a:xfrm>
            <a:solidFill>
              <a:srgbClr val="74952F"/>
            </a:solidFill>
          </p:grpSpPr>
          <p:sp>
            <p:nvSpPr>
              <p:cNvPr id="21" name="燕尾形 20"/>
              <p:cNvSpPr/>
              <p:nvPr/>
            </p:nvSpPr>
            <p:spPr>
              <a:xfrm rot="16200000">
                <a:off x="738573" y="1888133"/>
                <a:ext cx="934312" cy="93431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38572" y="1253562"/>
                <a:ext cx="934313" cy="1090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38572" y="1568771"/>
                <a:ext cx="131745" cy="1090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542000" y="1568771"/>
                <a:ext cx="131745" cy="1090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106450" y="5002773"/>
              <a:ext cx="333144" cy="558895"/>
              <a:chOff x="738572" y="1253562"/>
              <a:chExt cx="935173" cy="1568883"/>
            </a:xfrm>
          </p:grpSpPr>
          <p:sp>
            <p:nvSpPr>
              <p:cNvPr id="26" name="燕尾形 25"/>
              <p:cNvSpPr/>
              <p:nvPr/>
            </p:nvSpPr>
            <p:spPr>
              <a:xfrm rot="16200000">
                <a:off x="738573" y="1888133"/>
                <a:ext cx="934312" cy="93431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38572" y="1253562"/>
                <a:ext cx="934313" cy="1090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38572" y="1568771"/>
                <a:ext cx="131745" cy="1090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542000" y="1568771"/>
                <a:ext cx="131745" cy="1090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t01cdf625b37ed9358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3990" y="-904240"/>
            <a:ext cx="12941935" cy="79394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" y="13335"/>
            <a:ext cx="12690475" cy="6880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图片包含 草, 天空, 户外, 田野&#10;&#10;已生成极高可信度的说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345" y="43815"/>
            <a:ext cx="12167870" cy="7145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06516" y="686518"/>
            <a:ext cx="11445719" cy="466108"/>
          </a:xfrm>
        </p:spPr>
        <p:txBody>
          <a:bodyPr/>
          <a:p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游牧生活</a:t>
            </a:r>
            <a:b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/>
          </a:p>
        </p:txBody>
      </p:sp>
      <p:cxnSp>
        <p:nvCxnSpPr>
          <p:cNvPr id="3" name="直接连接符 42"/>
          <p:cNvCxnSpPr/>
          <p:nvPr/>
        </p:nvCxnSpPr>
        <p:spPr>
          <a:xfrm>
            <a:off x="637540" y="1447800"/>
            <a:ext cx="6012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37540" y="1908810"/>
            <a:ext cx="55708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蒙古族乌珠穆沁部落世世代代在乌珠穆沁草原上放牧为生。长期的生产、生活实践经验，使蒙古族建立了人、畜和大自然的和谐共存的稳定生产模式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游牧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。牧民逐水草而居，在保护大自然的前提下合理利用草原，保持了草原千百年良好的生态环境。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928693"/>
            <a:ext cx="12858750" cy="303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29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0" y="1506220"/>
            <a:ext cx="6470015" cy="49345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076" y="535388"/>
            <a:ext cx="11445719" cy="466108"/>
          </a:xfrm>
        </p:spPr>
        <p:txBody>
          <a:bodyPr/>
          <a:p>
            <a:r>
              <a:rPr lang="zh-CN" altLang="en-US" sz="2525" dirty="0">
                <a:solidFill>
                  <a:schemeClr val="accent1"/>
                </a:solidFill>
                <a:latin typeface="微软雅黑" panose="020B0503020204020204" pitchFamily="34" charset="-122"/>
                <a:sym typeface="+mn-ea"/>
              </a:rPr>
              <a:t> 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sym typeface="+mn-ea"/>
              </a:rPr>
              <a:t>游牧的方式和特征及价值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sym typeface="+mn-ea"/>
              </a:rPr>
              <a:t>  </a:t>
            </a:r>
            <a:r>
              <a:rPr lang="en-US" altLang="en-US" sz="3600" dirty="0">
                <a:solidFill>
                  <a:schemeClr val="accent1"/>
                </a:solidFill>
                <a:latin typeface="微软雅黑" panose="020B0503020204020204" pitchFamily="34" charset="-122"/>
                <a:sym typeface="+mn-ea"/>
              </a:rPr>
              <a:t> </a:t>
            </a:r>
            <a:endParaRPr lang="zh-CN" altLang="en-US" sz="3600"/>
          </a:p>
        </p:txBody>
      </p:sp>
      <p:cxnSp>
        <p:nvCxnSpPr>
          <p:cNvPr id="6" name="直接连接符 42"/>
          <p:cNvCxnSpPr/>
          <p:nvPr/>
        </p:nvCxnSpPr>
        <p:spPr>
          <a:xfrm flipV="1">
            <a:off x="798195" y="1384300"/>
            <a:ext cx="1132014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96760" y="1843405"/>
            <a:ext cx="498094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游牧的方式：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四季游牧和敖特尔游牧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游牧的特征：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不断的迁徙和流动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游牧的作用：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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避开自然灾害保障牲畜上膘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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保护水草、保护生态植被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内容占位符 3" descr="微信图片_201808011504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195" y="1722755"/>
            <a:ext cx="6122670" cy="4390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46670" y="4359910"/>
            <a:ext cx="41179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游牧文明的独特价值并不在于它给我们以技术工具和现代发明，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而在于它给我们以遵循自然、持续发展、天人合一的思维方式和价值观。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内蒙古草原畜牧业发展现状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6755" y="1398905"/>
            <a:ext cx="11370945" cy="5361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草原畜牧业是广大牧民不可或缺的优势资源和产业，更是区域社会、经济发展的原动力。草地畜牧业的发展对稳固与增进草原生态建设成果、促进边疆稳定、保障国家食物安全均有重大意义。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草原畜牧业作用：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内蒙古畜禽品种资源十分丰富，不仅在提供高档产品和支援区内外畜种等方面发挥了积极的作用，也是我国重要的畜产品生产和加工基地。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草原利用方式转变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706755" y="1398905"/>
            <a:ext cx="11370945" cy="5361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在不断地实行草畜平衡、禁牧休牧、划区轮牧的措施，以及饲草料基地的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建设下，畜牧业生产方式正在转变。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改革开发后锡林郭勒盟在全国牧区率先推行了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草畜双承包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政策，落实了草牧场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双权一制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政策，调动了牧民的生产积极性，但是由于牲畜头数的急剧增加，草原遭到了无节制利用，加上自然灾害，草原严重退化。草原是有限资源，同时是在省资源，传统的草原无价之宝；使用无偿的观念必须改变。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草原畜牧业结构调整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706755" y="1398905"/>
            <a:ext cx="11370945" cy="5361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改变了原由的草原共享共用共管的原则，导致了草原生态脆弱现象。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草原的“五畜”失衡，从而削弱了草原植被的自然恢复能力。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畜产品精细化加工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706755" y="1398905"/>
            <a:ext cx="11370945" cy="5361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畜产品加工业严重滞后，加工技术落后，企业规模较小，加工深度不够，产品品种不多，优质高档品种比率低。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/>
          <p:nvPr/>
        </p:nvSpPr>
        <p:spPr>
          <a:xfrm>
            <a:off x="478111" y="551910"/>
            <a:ext cx="4106627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游牧生活的变迁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42"/>
          <p:cNvCxnSpPr/>
          <p:nvPr/>
        </p:nvCxnSpPr>
        <p:spPr>
          <a:xfrm>
            <a:off x="738572" y="1168053"/>
            <a:ext cx="7787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20370" y="1372235"/>
            <a:ext cx="1207325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牧户把分到的草场都各自拉了网围栏、在有限的草场上一年四季重复放牧、重复踩踏，使草场退化、环境恶化的主要原因。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草场承包面积的固定性和牧户人、畜数量变化之间的矛盾已打破了最初人均分配草畜原则下的公平，出现牧户间的分化，贫富差距逐步拉大。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边缘区域的偏僻性，使牧民远离市场气息，利益的过度分割，小农经济与大市场的不对称。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ransition advClick="0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86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86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286"/>
  <p:tag name="KSO_WM_TEMPLATE_THUMBS_INDEX" val="1、2、3、4、14、15"/>
  <p:tag name="KSO_WM_TEMPLATE_SUBCATEGORY" val="0"/>
</p:tagLst>
</file>

<file path=ppt/tags/tag159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61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62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167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68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d"/>
  <p:tag name="KSO_WM_UNIT_INDEX" val="1"/>
  <p:tag name="KSO_WM_UNIT_ID" val="custom160153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a"/>
  <p:tag name="KSO_WM_UNIT_INDEX" val="1"/>
  <p:tag name="KSO_WM_UNIT_ID" val="custom160153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f"/>
  <p:tag name="KSO_WM_UNIT_INDEX" val="1"/>
  <p:tag name="KSO_WM_UNIT_ID" val="custom160153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53_33*i*5"/>
  <p:tag name="KSO_WM_TEMPLATE_CATEGORY" val="custom"/>
  <p:tag name="KSO_WM_TEMPLATE_INDEX" val="160153"/>
  <p:tag name="KSO_WM_UNIT_INDEX" val="5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53_33*i*6"/>
  <p:tag name="KSO_WM_TEMPLATE_CATEGORY" val="custom"/>
  <p:tag name="KSO_WM_TEMPLATE_INDEX" val="160153"/>
  <p:tag name="KSO_WM_UNIT_INDEX" val="6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l_i"/>
  <p:tag name="KSO_WM_UNIT_INDEX" val="1_2"/>
  <p:tag name="KSO_WM_UNIT_ID" val="custom160153_31*l_i*1_2"/>
  <p:tag name="KSO_WM_UNIT_CLEAR" val="1"/>
  <p:tag name="KSO_WM_UNIT_LAYERLEVEL" val="1_1"/>
  <p:tag name="KSO_WM_DIAGRAM_GROUP_CODE" val="l1-3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53_31*i*20"/>
  <p:tag name="KSO_WM_TEMPLATE_CATEGORY" val="custom"/>
  <p:tag name="KSO_WM_TEMPLATE_INDEX" val="160153"/>
  <p:tag name="KSO_WM_UNIT_INDEX" val="20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l_i"/>
  <p:tag name="KSO_WM_UNIT_INDEX" val="1_6"/>
  <p:tag name="KSO_WM_UNIT_ID" val="custom160153_31*l_i*1_6"/>
  <p:tag name="KSO_WM_UNIT_CLEAR" val="1"/>
  <p:tag name="KSO_WM_UNIT_LAYERLEVEL" val="1_1"/>
  <p:tag name="KSO_WM_DIAGRAM_GROUP_CODE" val="l1-3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l_h_a"/>
  <p:tag name="KSO_WM_UNIT_INDEX" val="1_5_1"/>
  <p:tag name="KSO_WM_UNIT_ID" val="custom160153_31*l_h_a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53_31*i*26"/>
  <p:tag name="KSO_WM_TEMPLATE_CATEGORY" val="custom"/>
  <p:tag name="KSO_WM_TEMPLATE_INDEX" val="160153"/>
  <p:tag name="KSO_WM_UNIT_INDEX" val="26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l_i"/>
  <p:tag name="KSO_WM_UNIT_INDEX" val="1_7"/>
  <p:tag name="KSO_WM_UNIT_ID" val="custom160153_31*l_i*1_7"/>
  <p:tag name="KSO_WM_UNIT_CLEAR" val="1"/>
  <p:tag name="KSO_WM_UNIT_LAYERLEVEL" val="1_1"/>
  <p:tag name="KSO_WM_DIAGRAM_GROUP_CODE" val="l1-3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l_h_a"/>
  <p:tag name="KSO_WM_UNIT_INDEX" val="1_1_1"/>
  <p:tag name="KSO_WM_UNIT_ID" val="custom160153_31*l_h_a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53"/>
  <p:tag name="KSO_WM_UNIT_TYPE" val="f"/>
  <p:tag name="KSO_WM_UNIT_INDEX" val="1"/>
  <p:tag name="KSO_WM_UNIT_ID" val="custom160153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82.xml><?xml version="1.0" encoding="utf-8"?>
<p:tagLst xmlns:p="http://schemas.openxmlformats.org/presentationml/2006/main">
  <p:tag name="KSO_WM_TEMPLATE_CATEGORY" val="custom"/>
  <p:tag name="KSO_WM_TEMPLATE_INDEX" val="160153"/>
  <p:tag name="KSO_WM_TAG_VERSION" val="1.0"/>
  <p:tag name="KSO_WM_SLIDE_ID" val="custom160153_5"/>
  <p:tag name="KSO_WM_SLIDE_INDEX" val="5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122*104"/>
  <p:tag name="KSO_WM_SLIDE_SIZE" val="715*418"/>
</p:tagLst>
</file>

<file path=ppt/tags/tag183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186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87.xml><?xml version="1.0" encoding="utf-8"?>
<p:tagLst xmlns:p="http://schemas.openxmlformats.org/presentationml/2006/main">
  <p:tag name="KSO_WM_TEMPLATE_CATEGORY" val="custom"/>
  <p:tag name="KSO_WM_TEMPLATE_INDEX" val="20191286"/>
</p:tagLst>
</file>

<file path=ppt/tags/tag188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89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1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2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3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4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5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6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7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8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199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01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02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03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04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05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06.xml><?xml version="1.0" encoding="utf-8"?>
<p:tagLst xmlns:p="http://schemas.openxmlformats.org/presentationml/2006/main">
  <p:tag name="KSO_WM_DIAGRAM_VIRTUALLY_FRAME" val="{&quot;height&quot;:337.84999999999997,&quot;left&quot;:102.64062992125984,&quot;top&quot;:154.34181102362203,&quot;width&quot;:807.2187401574804}"/>
</p:tagLst>
</file>

<file path=ppt/tags/tag207.xml><?xml version="1.0" encoding="utf-8"?>
<p:tagLst xmlns:p="http://schemas.openxmlformats.org/presentationml/2006/main">
  <p:tag name="KSO_WM_TEMPLATE_CATEGORY" val="custom"/>
  <p:tag name="KSO_WM_TEMPLATE_INDEX" val="20191286"/>
</p:tagLst>
</file>

<file path=ppt/tags/tag208.xml><?xml version="1.0" encoding="utf-8"?>
<p:tagLst xmlns:p="http://schemas.openxmlformats.org/presentationml/2006/main">
  <p:tag name="KSO_WM_TEMPLATE_CATEGORY" val="custom"/>
  <p:tag name="KSO_WM_TEMPLATE_INDEX" val="20191286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191286"/>
</p:tagLst>
</file>

<file path=ppt/tags/tag211.xml><?xml version="1.0" encoding="utf-8"?>
<p:tagLst xmlns:p="http://schemas.openxmlformats.org/presentationml/2006/main">
  <p:tag name="commondata" val="eyJoZGlkIjoiNmEzZmI3YWIzODRkODVlMmVjMTYwNTVkZTEwNTg1YTk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8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86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286"/>
  <p:tag name="KSO_WM_TEMPLATE_THUMBS_INDEX" val="1、2、3、4、14、15"/>
  <p:tag name="KSO_WM_TEMPLATE_SUBCATEGOR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20191286">
      <a:dk1>
        <a:srgbClr val="000000"/>
      </a:dk1>
      <a:lt1>
        <a:srgbClr val="FFFFFF"/>
      </a:lt1>
      <a:dk2>
        <a:srgbClr val="768394"/>
      </a:dk2>
      <a:lt2>
        <a:srgbClr val="768394"/>
      </a:lt2>
      <a:accent1>
        <a:srgbClr val="64A1C9"/>
      </a:accent1>
      <a:accent2>
        <a:srgbClr val="6DC6E0"/>
      </a:accent2>
      <a:accent3>
        <a:srgbClr val="369A3D"/>
      </a:accent3>
      <a:accent4>
        <a:srgbClr val="6BCB66"/>
      </a:accent4>
      <a:accent5>
        <a:srgbClr val="78CF7E"/>
      </a:accent5>
      <a:accent6>
        <a:srgbClr val="2BA9CE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20191286">
      <a:dk1>
        <a:srgbClr val="000000"/>
      </a:dk1>
      <a:lt1>
        <a:srgbClr val="FFFFFF"/>
      </a:lt1>
      <a:dk2>
        <a:srgbClr val="768394"/>
      </a:dk2>
      <a:lt2>
        <a:srgbClr val="768394"/>
      </a:lt2>
      <a:accent1>
        <a:srgbClr val="64A1C9"/>
      </a:accent1>
      <a:accent2>
        <a:srgbClr val="6DC6E0"/>
      </a:accent2>
      <a:accent3>
        <a:srgbClr val="369A3D"/>
      </a:accent3>
      <a:accent4>
        <a:srgbClr val="6BCB66"/>
      </a:accent4>
      <a:accent5>
        <a:srgbClr val="78CF7E"/>
      </a:accent5>
      <a:accent6>
        <a:srgbClr val="2BA9CE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WPS 演示</Application>
  <PresentationFormat>自定义</PresentationFormat>
  <Paragraphs>129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Wingdings</vt:lpstr>
      <vt:lpstr>Wingdings 2</vt:lpstr>
      <vt:lpstr>幼圆</vt:lpstr>
      <vt:lpstr>黑体</vt:lpstr>
      <vt:lpstr>华文中宋</vt:lpstr>
      <vt:lpstr>Arial Unicode MS</vt:lpstr>
      <vt:lpstr>Century Gothic</vt:lpstr>
      <vt:lpstr>Helvetica Neue Light</vt:lpstr>
      <vt:lpstr>Lato Light</vt:lpstr>
      <vt:lpstr>Menk Amglang Tig</vt:lpstr>
      <vt:lpstr>MS PGothic</vt:lpstr>
      <vt:lpstr>Arial Black</vt:lpstr>
      <vt:lpstr>1_Office 主题​​</vt:lpstr>
      <vt:lpstr>2_Office 主题​​</vt:lpstr>
      <vt:lpstr>PowerPoint 演示文稿</vt:lpstr>
      <vt:lpstr>PowerPoint 演示文稿</vt:lpstr>
      <vt:lpstr>游牧生活 </vt:lpstr>
      <vt:lpstr>  游牧的方式和特征及价值   </vt:lpstr>
      <vt:lpstr>PowerPoint 演示文稿</vt:lpstr>
      <vt:lpstr>内蒙古草地畜牧业发展现状</vt:lpstr>
      <vt:lpstr>草原利用方式转变</vt:lpstr>
      <vt:lpstr>草地畜牧业结构调整</vt:lpstr>
      <vt:lpstr>PowerPoint 演示文稿</vt:lpstr>
      <vt:lpstr>PowerPoint 演示文稿</vt:lpstr>
      <vt:lpstr>PowerPoint 演示文稿</vt:lpstr>
      <vt:lpstr>PowerPoint 演示文稿</vt:lpstr>
      <vt:lpstr>       探索新的出路</vt:lpstr>
      <vt:lpstr>      有效途径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绿色小清新PPT模版</dc:title>
  <dc:creator/>
  <cp:keywords>www.33ppt.com</cp:keywords>
  <dc:description>www.33ppt.com</dc:description>
  <dc:subject>www.33ppt.com</dc:subject>
  <cp:category>www.33ppt.com</cp:category>
  <cp:lastModifiedBy>巴雅尔   牧区信息服务中心</cp:lastModifiedBy>
  <cp:revision>35</cp:revision>
  <dcterms:created xsi:type="dcterms:W3CDTF">2016-12-28T14:33:00Z</dcterms:created>
  <dcterms:modified xsi:type="dcterms:W3CDTF">2024-11-12T01:23:55Z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2052-12.1.0.18909</vt:lpwstr>
  </property>
  <property fmtid="{D5CDD505-2E9C-101B-9397-08002B2CF9AE}" pid="3" name="ICV">
    <vt:lpwstr>7F0A823F13304058B56C531F28185C37_13</vt:lpwstr>
  </property>
</Properties>
</file>